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notesMasterIdLst>
    <p:notesMasterId r:id="rId29"/>
  </p:notesMasterIdLst>
  <p:handoutMasterIdLst>
    <p:handoutMasterId r:id="rId30"/>
  </p:handoutMasterIdLst>
  <p:sldIdLst>
    <p:sldId id="431" r:id="rId2"/>
    <p:sldId id="257" r:id="rId3"/>
    <p:sldId id="322" r:id="rId4"/>
    <p:sldId id="392" r:id="rId5"/>
    <p:sldId id="393" r:id="rId6"/>
    <p:sldId id="394" r:id="rId7"/>
    <p:sldId id="421" r:id="rId8"/>
    <p:sldId id="395" r:id="rId9"/>
    <p:sldId id="423" r:id="rId10"/>
    <p:sldId id="397" r:id="rId11"/>
    <p:sldId id="398" r:id="rId12"/>
    <p:sldId id="399" r:id="rId13"/>
    <p:sldId id="401" r:id="rId14"/>
    <p:sldId id="402" r:id="rId15"/>
    <p:sldId id="403" r:id="rId16"/>
    <p:sldId id="404" r:id="rId17"/>
    <p:sldId id="412" r:id="rId18"/>
    <p:sldId id="426" r:id="rId19"/>
    <p:sldId id="427" r:id="rId20"/>
    <p:sldId id="413" r:id="rId21"/>
    <p:sldId id="428" r:id="rId22"/>
    <p:sldId id="429" r:id="rId23"/>
    <p:sldId id="430" r:id="rId24"/>
    <p:sldId id="417" r:id="rId25"/>
    <p:sldId id="422" r:id="rId26"/>
    <p:sldId id="419" r:id="rId27"/>
    <p:sldId id="420" r:id="rId28"/>
  </p:sldIdLst>
  <p:sldSz cx="9144000" cy="5143500" type="screen16x9"/>
  <p:notesSz cx="6797675" cy="9926638"/>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5613" indent="1588"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2813" indent="1588"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0013" indent="1588"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7213" indent="1588"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EBE600"/>
    <a:srgbClr val="FF0066"/>
    <a:srgbClr val="1F6B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280" autoAdjust="0"/>
  </p:normalViewPr>
  <p:slideViewPr>
    <p:cSldViewPr>
      <p:cViewPr varScale="1">
        <p:scale>
          <a:sx n="85" d="100"/>
          <a:sy n="85" d="100"/>
        </p:scale>
        <p:origin x="882" y="84"/>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413985-7936-B329-8692-D3F5258604A4}"/>
              </a:ext>
            </a:extLst>
          </p:cNvPr>
          <p:cNvSpPr>
            <a:spLocks noGrp="1"/>
          </p:cNvSpPr>
          <p:nvPr>
            <p:ph type="hdr" sz="quarter"/>
          </p:nvPr>
        </p:nvSpPr>
        <p:spPr>
          <a:xfrm>
            <a:off x="1" y="0"/>
            <a:ext cx="2946400" cy="496808"/>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a:extLst>
              <a:ext uri="{FF2B5EF4-FFF2-40B4-BE49-F238E27FC236}">
                <a16:creationId xmlns:a16="http://schemas.microsoft.com/office/drawing/2014/main" id="{6061AF7D-DE09-2D30-2B4D-65A187654F6A}"/>
              </a:ext>
            </a:extLst>
          </p:cNvPr>
          <p:cNvSpPr>
            <a:spLocks noGrp="1"/>
          </p:cNvSpPr>
          <p:nvPr>
            <p:ph type="dt" sz="quarter" idx="1"/>
          </p:nvPr>
        </p:nvSpPr>
        <p:spPr>
          <a:xfrm>
            <a:off x="3849689" y="0"/>
            <a:ext cx="2946400" cy="496808"/>
          </a:xfrm>
          <a:prstGeom prst="rect">
            <a:avLst/>
          </a:prstGeom>
        </p:spPr>
        <p:txBody>
          <a:bodyPr vert="horz" lIns="91440" tIns="45720" rIns="91440" bIns="45720" rtlCol="0"/>
          <a:lstStyle>
            <a:lvl1pPr algn="r">
              <a:defRPr sz="1200">
                <a:cs typeface="Arial" charset="0"/>
              </a:defRPr>
            </a:lvl1pPr>
          </a:lstStyle>
          <a:p>
            <a:pPr>
              <a:defRPr/>
            </a:pPr>
            <a:fld id="{B19A7BBD-44B6-4B38-97BF-6E0076A47AD4}" type="datetimeFigureOut">
              <a:rPr lang="en-US"/>
              <a:pPr>
                <a:defRPr/>
              </a:pPr>
              <a:t>7/26/2023</a:t>
            </a:fld>
            <a:endParaRPr lang="en-US"/>
          </a:p>
        </p:txBody>
      </p:sp>
      <p:sp>
        <p:nvSpPr>
          <p:cNvPr id="4" name="Footer Placeholder 3">
            <a:extLst>
              <a:ext uri="{FF2B5EF4-FFF2-40B4-BE49-F238E27FC236}">
                <a16:creationId xmlns:a16="http://schemas.microsoft.com/office/drawing/2014/main" id="{E6DB93EF-F8C1-B0AD-25AD-44D717BFECB8}"/>
              </a:ext>
            </a:extLst>
          </p:cNvPr>
          <p:cNvSpPr>
            <a:spLocks noGrp="1"/>
          </p:cNvSpPr>
          <p:nvPr>
            <p:ph type="ftr" sz="quarter" idx="2"/>
          </p:nvPr>
        </p:nvSpPr>
        <p:spPr>
          <a:xfrm>
            <a:off x="1" y="9428242"/>
            <a:ext cx="2946400" cy="496808"/>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7DE59327-5239-416C-33E0-95E261283A1D}"/>
              </a:ext>
            </a:extLst>
          </p:cNvPr>
          <p:cNvSpPr>
            <a:spLocks noGrp="1"/>
          </p:cNvSpPr>
          <p:nvPr>
            <p:ph type="sldNum" sz="quarter" idx="3"/>
          </p:nvPr>
        </p:nvSpPr>
        <p:spPr>
          <a:xfrm>
            <a:off x="3849689" y="9428242"/>
            <a:ext cx="2946400" cy="49680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B4BE70-00D1-4D87-B126-D81EA5AD2EC1}"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51EBB9-56FE-0798-1551-F6E5E1C3E2B5}"/>
              </a:ext>
            </a:extLst>
          </p:cNvPr>
          <p:cNvSpPr>
            <a:spLocks noGrp="1"/>
          </p:cNvSpPr>
          <p:nvPr>
            <p:ph type="hdr" sz="quarter"/>
          </p:nvPr>
        </p:nvSpPr>
        <p:spPr>
          <a:xfrm>
            <a:off x="1" y="0"/>
            <a:ext cx="2946400" cy="496808"/>
          </a:xfrm>
          <a:prstGeom prst="rect">
            <a:avLst/>
          </a:prstGeom>
        </p:spPr>
        <p:txBody>
          <a:bodyPr vert="horz" lIns="91440" tIns="45720" rIns="91440" bIns="45720" rtlCol="0"/>
          <a:lstStyle>
            <a:lvl1pPr algn="l">
              <a:defRPr sz="1200">
                <a:cs typeface="Arial" charset="0"/>
              </a:defRPr>
            </a:lvl1pPr>
          </a:lstStyle>
          <a:p>
            <a:pPr>
              <a:defRPr/>
            </a:pPr>
            <a:endParaRPr lang="en-IN"/>
          </a:p>
        </p:txBody>
      </p:sp>
      <p:sp>
        <p:nvSpPr>
          <p:cNvPr id="3" name="Date Placeholder 2">
            <a:extLst>
              <a:ext uri="{FF2B5EF4-FFF2-40B4-BE49-F238E27FC236}">
                <a16:creationId xmlns:a16="http://schemas.microsoft.com/office/drawing/2014/main" id="{776A51EC-B424-7125-8A97-653017F9290A}"/>
              </a:ext>
            </a:extLst>
          </p:cNvPr>
          <p:cNvSpPr>
            <a:spLocks noGrp="1"/>
          </p:cNvSpPr>
          <p:nvPr>
            <p:ph type="dt" idx="1"/>
          </p:nvPr>
        </p:nvSpPr>
        <p:spPr>
          <a:xfrm>
            <a:off x="3849689" y="0"/>
            <a:ext cx="2946400" cy="496808"/>
          </a:xfrm>
          <a:prstGeom prst="rect">
            <a:avLst/>
          </a:prstGeom>
        </p:spPr>
        <p:txBody>
          <a:bodyPr vert="horz" lIns="91440" tIns="45720" rIns="91440" bIns="45720" rtlCol="0"/>
          <a:lstStyle>
            <a:lvl1pPr algn="r">
              <a:defRPr sz="1200">
                <a:cs typeface="Arial" charset="0"/>
              </a:defRPr>
            </a:lvl1pPr>
          </a:lstStyle>
          <a:p>
            <a:pPr>
              <a:defRPr/>
            </a:pPr>
            <a:fld id="{16C430C2-4812-4AB2-BFDA-1E7E40A9063B}" type="datetimeFigureOut">
              <a:rPr lang="en-IN"/>
              <a:pPr>
                <a:defRPr/>
              </a:pPr>
              <a:t>26-07-2023</a:t>
            </a:fld>
            <a:endParaRPr lang="en-IN"/>
          </a:p>
        </p:txBody>
      </p:sp>
      <p:sp>
        <p:nvSpPr>
          <p:cNvPr id="4" name="Slide Image Placeholder 3">
            <a:extLst>
              <a:ext uri="{FF2B5EF4-FFF2-40B4-BE49-F238E27FC236}">
                <a16:creationId xmlns:a16="http://schemas.microsoft.com/office/drawing/2014/main" id="{F4A10009-8301-4F21-9E3B-972ABAEA02B2}"/>
              </a:ext>
            </a:extLst>
          </p:cNvPr>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a:extLst>
              <a:ext uri="{FF2B5EF4-FFF2-40B4-BE49-F238E27FC236}">
                <a16:creationId xmlns:a16="http://schemas.microsoft.com/office/drawing/2014/main" id="{EDEFB24C-2E34-F8F4-E04E-46651659CDC2}"/>
              </a:ext>
            </a:extLst>
          </p:cNvPr>
          <p:cNvSpPr>
            <a:spLocks noGrp="1"/>
          </p:cNvSpPr>
          <p:nvPr>
            <p:ph type="body" sz="quarter" idx="3"/>
          </p:nvPr>
        </p:nvSpPr>
        <p:spPr>
          <a:xfrm>
            <a:off x="679451" y="4715710"/>
            <a:ext cx="5438775" cy="4466511"/>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a:extLst>
              <a:ext uri="{FF2B5EF4-FFF2-40B4-BE49-F238E27FC236}">
                <a16:creationId xmlns:a16="http://schemas.microsoft.com/office/drawing/2014/main" id="{5F53D401-A5BC-3EB1-F437-5D4A2B785066}"/>
              </a:ext>
            </a:extLst>
          </p:cNvPr>
          <p:cNvSpPr>
            <a:spLocks noGrp="1"/>
          </p:cNvSpPr>
          <p:nvPr>
            <p:ph type="ftr" sz="quarter" idx="4"/>
          </p:nvPr>
        </p:nvSpPr>
        <p:spPr>
          <a:xfrm>
            <a:off x="1" y="9428242"/>
            <a:ext cx="2946400" cy="496808"/>
          </a:xfrm>
          <a:prstGeom prst="rect">
            <a:avLst/>
          </a:prstGeom>
        </p:spPr>
        <p:txBody>
          <a:bodyPr vert="horz" lIns="91440" tIns="45720" rIns="91440" bIns="45720" rtlCol="0" anchor="b"/>
          <a:lstStyle>
            <a:lvl1pPr algn="l">
              <a:defRPr sz="1200">
                <a:cs typeface="Arial" charset="0"/>
              </a:defRPr>
            </a:lvl1pPr>
          </a:lstStyle>
          <a:p>
            <a:pPr>
              <a:defRPr/>
            </a:pPr>
            <a:endParaRPr lang="en-IN"/>
          </a:p>
        </p:txBody>
      </p:sp>
      <p:sp>
        <p:nvSpPr>
          <p:cNvPr id="7" name="Slide Number Placeholder 6">
            <a:extLst>
              <a:ext uri="{FF2B5EF4-FFF2-40B4-BE49-F238E27FC236}">
                <a16:creationId xmlns:a16="http://schemas.microsoft.com/office/drawing/2014/main" id="{09F96E07-4CCD-C61F-4794-957D2DB2EF2C}"/>
              </a:ext>
            </a:extLst>
          </p:cNvPr>
          <p:cNvSpPr>
            <a:spLocks noGrp="1"/>
          </p:cNvSpPr>
          <p:nvPr>
            <p:ph type="sldNum" sz="quarter" idx="5"/>
          </p:nvPr>
        </p:nvSpPr>
        <p:spPr>
          <a:xfrm>
            <a:off x="3849689" y="9428242"/>
            <a:ext cx="2946400" cy="49680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D415E74-5B6A-4B5D-8E0A-9D1BD1864212}" type="slidenum">
              <a:rPr lang="en-IN" altLang="en-US"/>
              <a:pPr/>
              <a:t>‹#›</a:t>
            </a:fld>
            <a:endParaRPr lang="en-I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5985" algn="l" defTabSz="914393" rtl="0" eaLnBrk="1" latinLnBrk="0" hangingPunct="1">
      <a:defRPr sz="1200" kern="1200">
        <a:solidFill>
          <a:schemeClr val="tx1"/>
        </a:solidFill>
        <a:latin typeface="+mn-lt"/>
        <a:ea typeface="+mn-ea"/>
        <a:cs typeface="+mn-cs"/>
      </a:defRPr>
    </a:lvl6pPr>
    <a:lvl7pPr marL="2743182" algn="l" defTabSz="914393" rtl="0" eaLnBrk="1" latinLnBrk="0" hangingPunct="1">
      <a:defRPr sz="1200" kern="1200">
        <a:solidFill>
          <a:schemeClr val="tx1"/>
        </a:solidFill>
        <a:latin typeface="+mn-lt"/>
        <a:ea typeface="+mn-ea"/>
        <a:cs typeface="+mn-cs"/>
      </a:defRPr>
    </a:lvl7pPr>
    <a:lvl8pPr marL="3200379" algn="l" defTabSz="914393" rtl="0" eaLnBrk="1" latinLnBrk="0" hangingPunct="1">
      <a:defRPr sz="1200" kern="1200">
        <a:solidFill>
          <a:schemeClr val="tx1"/>
        </a:solidFill>
        <a:latin typeface="+mn-lt"/>
        <a:ea typeface="+mn-ea"/>
        <a:cs typeface="+mn-cs"/>
      </a:defRPr>
    </a:lvl8pPr>
    <a:lvl9pPr marL="3657577" algn="l" defTabSz="91439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0E95A0E1-D952-73D9-22AD-EE411389FAF6}"/>
              </a:ext>
            </a:extLst>
          </p:cNvPr>
          <p:cNvCxnSpPr/>
          <p:nvPr/>
        </p:nvCxnSpPr>
        <p:spPr>
          <a:xfrm>
            <a:off x="685800" y="2549525"/>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028704"/>
            <a:ext cx="7848600" cy="1445417"/>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2628900"/>
            <a:ext cx="6400800" cy="1314450"/>
          </a:xfrm>
        </p:spPr>
        <p:txBody>
          <a:bodyPr/>
          <a:lstStyle>
            <a:lvl1pPr marL="0" indent="0" algn="l">
              <a:buNone/>
              <a:defRPr>
                <a:solidFill>
                  <a:schemeClr val="tx1">
                    <a:lumMod val="75000"/>
                    <a:lumOff val="25000"/>
                  </a:schemeClr>
                </a:solidFill>
              </a:defRPr>
            </a:lvl1pPr>
            <a:lvl2pPr marL="457197" indent="0" algn="ctr">
              <a:buNone/>
              <a:defRPr>
                <a:solidFill>
                  <a:schemeClr val="tx1">
                    <a:tint val="75000"/>
                  </a:schemeClr>
                </a:solidFill>
              </a:defRPr>
            </a:lvl2pPr>
            <a:lvl3pPr marL="914393"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5" indent="0" algn="ctr">
              <a:buNone/>
              <a:defRPr>
                <a:solidFill>
                  <a:schemeClr val="tx1">
                    <a:tint val="75000"/>
                  </a:schemeClr>
                </a:solidFill>
              </a:defRPr>
            </a:lvl6pPr>
            <a:lvl7pPr marL="2743182" indent="0" algn="ctr">
              <a:buNone/>
              <a:defRPr>
                <a:solidFill>
                  <a:schemeClr val="tx1">
                    <a:tint val="75000"/>
                  </a:schemeClr>
                </a:solidFill>
              </a:defRPr>
            </a:lvl7pPr>
            <a:lvl8pPr marL="3200379" indent="0" algn="ctr">
              <a:buNone/>
              <a:defRPr>
                <a:solidFill>
                  <a:schemeClr val="tx1">
                    <a:tint val="75000"/>
                  </a:schemeClr>
                </a:solidFill>
              </a:defRPr>
            </a:lvl8pPr>
            <a:lvl9pPr marL="3657577"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EEC07F8F-7D44-3644-AD3D-FF5534C1265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51FB17C-6A57-3177-C8D6-5A54FD80F20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84D4E64-4261-423B-E72E-6E5DF1B0A120}"/>
              </a:ext>
            </a:extLst>
          </p:cNvPr>
          <p:cNvSpPr>
            <a:spLocks noGrp="1"/>
          </p:cNvSpPr>
          <p:nvPr>
            <p:ph type="sldNum" sz="quarter" idx="12"/>
          </p:nvPr>
        </p:nvSpPr>
        <p:spPr/>
        <p:txBody>
          <a:bodyPr/>
          <a:lstStyle>
            <a:lvl1pPr>
              <a:defRPr/>
            </a:lvl1pPr>
          </a:lstStyle>
          <a:p>
            <a:fld id="{5E742461-7FBA-4F0C-821A-0238DD342E87}" type="slidenum">
              <a:rPr lang="en-US" altLang="en-US"/>
              <a:pPr/>
              <a:t>‹#›</a:t>
            </a:fld>
            <a:endParaRPr lang="en-US" altLang="en-US"/>
          </a:p>
        </p:txBody>
      </p:sp>
    </p:spTree>
    <p:extLst>
      <p:ext uri="{BB962C8B-B14F-4D97-AF65-F5344CB8AC3E}">
        <p14:creationId xmlns:p14="http://schemas.microsoft.com/office/powerpoint/2010/main" val="2285358925"/>
      </p:ext>
    </p:extLst>
  </p:cSld>
  <p:clrMapOvr>
    <a:masterClrMapping/>
  </p:clrMapOvr>
  <p:transition spd="slow">
    <p:blinds dir="vert"/>
  </p:transition>
  <p:extLst mod="1">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3B208B-C8E1-5654-CD71-D8E3E852B8B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06639C7-5C5A-FC58-1B76-59F852B3861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1B5391D-F20D-F99A-319F-35B382588CAF}"/>
              </a:ext>
            </a:extLst>
          </p:cNvPr>
          <p:cNvSpPr>
            <a:spLocks noGrp="1"/>
          </p:cNvSpPr>
          <p:nvPr>
            <p:ph type="sldNum" sz="quarter" idx="12"/>
          </p:nvPr>
        </p:nvSpPr>
        <p:spPr/>
        <p:txBody>
          <a:bodyPr/>
          <a:lstStyle>
            <a:lvl1pPr>
              <a:defRPr/>
            </a:lvl1pPr>
          </a:lstStyle>
          <a:p>
            <a:fld id="{5E55A6E8-76AF-4249-AAD6-0F18E46C8345}" type="slidenum">
              <a:rPr lang="en-US" altLang="en-US"/>
              <a:pPr/>
              <a:t>‹#›</a:t>
            </a:fld>
            <a:endParaRPr lang="en-US" altLang="en-US"/>
          </a:p>
        </p:txBody>
      </p:sp>
    </p:spTree>
    <p:extLst>
      <p:ext uri="{BB962C8B-B14F-4D97-AF65-F5344CB8AC3E}">
        <p14:creationId xmlns:p14="http://schemas.microsoft.com/office/powerpoint/2010/main" val="3693457224"/>
      </p:ext>
    </p:extLst>
  </p:cSld>
  <p:clrMapOvr>
    <a:masterClrMapping/>
  </p:clrMapOvr>
  <p:transition spd="slow">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A43C377-B1E7-DB07-B518-4F0CCD16D75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6E6A10B-6671-027F-129A-B4FCD870BFF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6A626A8-0B62-2E6C-43E5-50C48EF2D5EB}"/>
              </a:ext>
            </a:extLst>
          </p:cNvPr>
          <p:cNvSpPr>
            <a:spLocks noGrp="1"/>
          </p:cNvSpPr>
          <p:nvPr>
            <p:ph type="sldNum" sz="quarter" idx="12"/>
          </p:nvPr>
        </p:nvSpPr>
        <p:spPr/>
        <p:txBody>
          <a:bodyPr/>
          <a:lstStyle>
            <a:lvl1pPr>
              <a:defRPr/>
            </a:lvl1pPr>
          </a:lstStyle>
          <a:p>
            <a:fld id="{95DF8CEE-04FA-4727-825D-75C4D21263D7}" type="slidenum">
              <a:rPr lang="en-US" altLang="en-US"/>
              <a:pPr/>
              <a:t>‹#›</a:t>
            </a:fld>
            <a:endParaRPr lang="en-US" altLang="en-US"/>
          </a:p>
        </p:txBody>
      </p:sp>
    </p:spTree>
    <p:extLst>
      <p:ext uri="{BB962C8B-B14F-4D97-AF65-F5344CB8AC3E}">
        <p14:creationId xmlns:p14="http://schemas.microsoft.com/office/powerpoint/2010/main" val="1222641068"/>
      </p:ext>
    </p:extLst>
  </p:cSld>
  <p:clrMapOvr>
    <a:masterClrMapping/>
  </p:clrMapOvr>
  <p:transition spd="slow">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93C6CC-C804-F468-E112-884EEC66D5A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47FE4A1-86FF-BBF4-F54B-8B826A6E2B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AD018A4-920E-966E-BE42-A8CCF7D9C90B}"/>
              </a:ext>
            </a:extLst>
          </p:cNvPr>
          <p:cNvSpPr>
            <a:spLocks noGrp="1"/>
          </p:cNvSpPr>
          <p:nvPr>
            <p:ph type="sldNum" sz="quarter" idx="12"/>
          </p:nvPr>
        </p:nvSpPr>
        <p:spPr/>
        <p:txBody>
          <a:bodyPr/>
          <a:lstStyle>
            <a:lvl1pPr>
              <a:defRPr/>
            </a:lvl1pPr>
          </a:lstStyle>
          <a:p>
            <a:fld id="{3B991F68-A0B3-4298-A4F7-8D26CBA0242C}" type="slidenum">
              <a:rPr lang="en-US" altLang="en-US"/>
              <a:pPr/>
              <a:t>‹#›</a:t>
            </a:fld>
            <a:endParaRPr lang="en-US" altLang="en-US"/>
          </a:p>
        </p:txBody>
      </p:sp>
    </p:spTree>
    <p:extLst>
      <p:ext uri="{BB962C8B-B14F-4D97-AF65-F5344CB8AC3E}">
        <p14:creationId xmlns:p14="http://schemas.microsoft.com/office/powerpoint/2010/main" val="1367796985"/>
      </p:ext>
    </p:extLst>
  </p:cSld>
  <p:clrMapOvr>
    <a:masterClrMapping/>
  </p:clrMapOvr>
  <p:transition spd="slow">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8BE73079-8C1D-7709-71D5-4BD1646EEDC7}"/>
              </a:ext>
            </a:extLst>
          </p:cNvPr>
          <p:cNvCxnSpPr/>
          <p:nvPr/>
        </p:nvCxnSpPr>
        <p:spPr>
          <a:xfrm>
            <a:off x="731838" y="34496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1771651"/>
            <a:ext cx="7772400" cy="1650206"/>
          </a:xfrm>
        </p:spPr>
        <p:txBody>
          <a:bodyPr anchor="b"/>
          <a:lstStyle>
            <a:lvl1pPr algn="l">
              <a:defRPr sz="49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470150"/>
            <a:ext cx="7772400" cy="1125141"/>
          </a:xfrm>
        </p:spPr>
        <p:txBody>
          <a:bodyPr>
            <a:normAutofit/>
          </a:bodyPr>
          <a:lstStyle>
            <a:lvl1pPr marL="0" indent="0">
              <a:buNone/>
              <a:defRPr sz="2400">
                <a:solidFill>
                  <a:schemeClr val="tx2"/>
                </a:solidFill>
              </a:defRPr>
            </a:lvl1pPr>
            <a:lvl2pPr marL="457197" indent="0">
              <a:buNone/>
              <a:defRPr sz="1700">
                <a:solidFill>
                  <a:schemeClr val="tx1">
                    <a:tint val="75000"/>
                  </a:schemeClr>
                </a:solidFill>
              </a:defRPr>
            </a:lvl2pPr>
            <a:lvl3pPr marL="914393"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5" indent="0">
              <a:buNone/>
              <a:defRPr sz="1400">
                <a:solidFill>
                  <a:schemeClr val="tx1">
                    <a:tint val="75000"/>
                  </a:schemeClr>
                </a:solidFill>
              </a:defRPr>
            </a:lvl6pPr>
            <a:lvl7pPr marL="2743182" indent="0">
              <a:buNone/>
              <a:defRPr sz="1400">
                <a:solidFill>
                  <a:schemeClr val="tx1">
                    <a:tint val="75000"/>
                  </a:schemeClr>
                </a:solidFill>
              </a:defRPr>
            </a:lvl7pPr>
            <a:lvl8pPr marL="3200379" indent="0">
              <a:buNone/>
              <a:defRPr sz="1400">
                <a:solidFill>
                  <a:schemeClr val="tx1">
                    <a:tint val="75000"/>
                  </a:schemeClr>
                </a:solidFill>
              </a:defRPr>
            </a:lvl8pPr>
            <a:lvl9pPr marL="3657577"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FA2B5FDB-697E-1CC5-BD4D-DCDD338EDE4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6955B1D-87C6-8620-5C1A-166DC612A25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EA836CF-E41E-9C3C-7175-54C3DCF5FCA4}"/>
              </a:ext>
            </a:extLst>
          </p:cNvPr>
          <p:cNvSpPr>
            <a:spLocks noGrp="1"/>
          </p:cNvSpPr>
          <p:nvPr>
            <p:ph type="sldNum" sz="quarter" idx="12"/>
          </p:nvPr>
        </p:nvSpPr>
        <p:spPr/>
        <p:txBody>
          <a:bodyPr/>
          <a:lstStyle>
            <a:lvl1pPr>
              <a:defRPr/>
            </a:lvl1pPr>
          </a:lstStyle>
          <a:p>
            <a:fld id="{958E313E-EBF1-49ED-A99F-7DBD49063D7E}" type="slidenum">
              <a:rPr lang="en-US" altLang="en-US"/>
              <a:pPr/>
              <a:t>‹#›</a:t>
            </a:fld>
            <a:endParaRPr lang="en-US" altLang="en-US"/>
          </a:p>
        </p:txBody>
      </p:sp>
    </p:spTree>
    <p:extLst>
      <p:ext uri="{BB962C8B-B14F-4D97-AF65-F5344CB8AC3E}">
        <p14:creationId xmlns:p14="http://schemas.microsoft.com/office/powerpoint/2010/main" val="4199833423"/>
      </p:ext>
    </p:extLst>
  </p:cSld>
  <p:clrMapOvr>
    <a:overrideClrMapping bg1="dk1" tx1="lt1" bg2="dk2" tx2="lt2" accent1="accent1" accent2="accent2" accent3="accent3" accent4="accent4" accent5="accent5" accent6="accent6" hlink="hlink" folHlink="folHlink"/>
  </p:clrMapOvr>
  <p:transition spd="slow">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55020"/>
            <a:ext cx="4038600" cy="3538727"/>
          </a:xfrm>
        </p:spPr>
        <p:txBody>
          <a:bodyPr/>
          <a:lstStyle>
            <a:lvl1pPr>
              <a:defRPr sz="28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55020"/>
            <a:ext cx="4038600" cy="3538727"/>
          </a:xfrm>
        </p:spPr>
        <p:txBody>
          <a:bodyPr/>
          <a:lstStyle>
            <a:lvl1pPr>
              <a:defRPr sz="28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D08DF3C5-B704-3F5F-47D2-6239CFC8FDD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F4F46803-2B88-FCA9-C3D6-790AE40087E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EE30599-16F2-6CDF-159E-3B47DA772A93}"/>
              </a:ext>
            </a:extLst>
          </p:cNvPr>
          <p:cNvSpPr>
            <a:spLocks noGrp="1"/>
          </p:cNvSpPr>
          <p:nvPr>
            <p:ph type="sldNum" sz="quarter" idx="12"/>
          </p:nvPr>
        </p:nvSpPr>
        <p:spPr/>
        <p:txBody>
          <a:bodyPr/>
          <a:lstStyle>
            <a:lvl1pPr>
              <a:defRPr/>
            </a:lvl1pPr>
          </a:lstStyle>
          <a:p>
            <a:fld id="{EDB0CC9B-9AF8-45D0-A665-3B9ACE6C28E1}" type="slidenum">
              <a:rPr lang="en-US" altLang="en-US"/>
              <a:pPr/>
              <a:t>‹#›</a:t>
            </a:fld>
            <a:endParaRPr lang="en-US" altLang="en-US"/>
          </a:p>
        </p:txBody>
      </p:sp>
    </p:spTree>
    <p:extLst>
      <p:ext uri="{BB962C8B-B14F-4D97-AF65-F5344CB8AC3E}">
        <p14:creationId xmlns:p14="http://schemas.microsoft.com/office/powerpoint/2010/main" val="1240953210"/>
      </p:ext>
    </p:extLst>
  </p:cSld>
  <p:clrMapOvr>
    <a:masterClrMapping/>
  </p:clrMapOvr>
  <p:transition spd="slow">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17DD35F9-C8D4-6C11-1488-E87C6A6B7256}"/>
              </a:ext>
            </a:extLst>
          </p:cNvPr>
          <p:cNvCxnSpPr/>
          <p:nvPr/>
        </p:nvCxnSpPr>
        <p:spPr>
          <a:xfrm rot="5400000">
            <a:off x="2807494" y="3034506"/>
            <a:ext cx="3530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257300"/>
            <a:ext cx="3931920" cy="479824"/>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100" b="0">
                <a:solidFill>
                  <a:schemeClr val="tx2"/>
                </a:solidFill>
              </a:defRPr>
            </a:lvl1pPr>
            <a:lvl2pPr marL="457197" indent="0">
              <a:buNone/>
              <a:defRPr sz="2100" b="1"/>
            </a:lvl2pPr>
            <a:lvl3pPr marL="914393" indent="0">
              <a:buNone/>
              <a:defRPr sz="1700" b="1"/>
            </a:lvl3pPr>
            <a:lvl4pPr marL="1371592" indent="0">
              <a:buNone/>
              <a:defRPr sz="1600" b="1"/>
            </a:lvl4pPr>
            <a:lvl5pPr marL="1828789" indent="0">
              <a:buNone/>
              <a:defRPr sz="1600" b="1"/>
            </a:lvl5pPr>
            <a:lvl6pPr marL="2285985" indent="0">
              <a:buNone/>
              <a:defRPr sz="1600" b="1"/>
            </a:lvl6pPr>
            <a:lvl7pPr marL="2743182" indent="0">
              <a:buNone/>
              <a:defRPr sz="1600" b="1"/>
            </a:lvl7pPr>
            <a:lvl8pPr marL="3200379" indent="0">
              <a:buNone/>
              <a:defRPr sz="1600" b="1"/>
            </a:lvl8pPr>
            <a:lvl9pPr marL="3657577"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28800"/>
            <a:ext cx="3931920" cy="2963464"/>
          </a:xfrm>
        </p:spPr>
        <p:txBody>
          <a:bodyPr/>
          <a:lstStyle>
            <a:lvl1pPr>
              <a:defRPr sz="2400"/>
            </a:lvl1pPr>
            <a:lvl2pPr>
              <a:defRPr sz="21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257300"/>
            <a:ext cx="3931920" cy="479824"/>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100" b="0" kern="1200" dirty="0" smtClean="0">
                <a:solidFill>
                  <a:schemeClr val="tx2"/>
                </a:solidFill>
                <a:latin typeface="+mn-lt"/>
                <a:ea typeface="+mn-ea"/>
                <a:cs typeface="+mn-cs"/>
              </a:defRPr>
            </a:lvl1pPr>
            <a:lvl2pPr marL="457197" indent="0">
              <a:buNone/>
              <a:defRPr sz="2100" b="1"/>
            </a:lvl2pPr>
            <a:lvl3pPr marL="914393" indent="0">
              <a:buNone/>
              <a:defRPr sz="1700" b="1"/>
            </a:lvl3pPr>
            <a:lvl4pPr marL="1371592" indent="0">
              <a:buNone/>
              <a:defRPr sz="1600" b="1"/>
            </a:lvl4pPr>
            <a:lvl5pPr marL="1828789" indent="0">
              <a:buNone/>
              <a:defRPr sz="1600" b="1"/>
            </a:lvl5pPr>
            <a:lvl6pPr marL="2285985" indent="0">
              <a:buNone/>
              <a:defRPr sz="1600" b="1"/>
            </a:lvl6pPr>
            <a:lvl7pPr marL="2743182" indent="0">
              <a:buNone/>
              <a:defRPr sz="1600" b="1"/>
            </a:lvl7pPr>
            <a:lvl8pPr marL="3200379" indent="0">
              <a:buNone/>
              <a:defRPr sz="1600" b="1"/>
            </a:lvl8pPr>
            <a:lvl9pPr marL="365757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1828800"/>
            <a:ext cx="3931920" cy="2963464"/>
          </a:xfrm>
        </p:spPr>
        <p:txBody>
          <a:bodyPr/>
          <a:lstStyle>
            <a:lvl1pPr>
              <a:defRPr sz="2400"/>
            </a:lvl1pPr>
            <a:lvl2pPr>
              <a:defRPr sz="21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47BE8A4D-BCB6-4CEA-E14A-B94A9B75BD12}"/>
              </a:ext>
            </a:extLst>
          </p:cNvPr>
          <p:cNvSpPr>
            <a:spLocks noGrp="1"/>
          </p:cNvSpPr>
          <p:nvPr>
            <p:ph type="dt" sz="half" idx="10"/>
          </p:nvPr>
        </p:nvSpPr>
        <p:spPr/>
        <p:txBody>
          <a:bodyPr/>
          <a:lstStyle>
            <a:lvl1pPr>
              <a:defRPr/>
            </a:lvl1pPr>
          </a:lstStyle>
          <a:p>
            <a:pPr>
              <a:defRPr/>
            </a:pPr>
            <a:endParaRPr lang="en-US"/>
          </a:p>
        </p:txBody>
      </p:sp>
      <p:sp>
        <p:nvSpPr>
          <p:cNvPr id="9" name="Footer Placeholder 7">
            <a:extLst>
              <a:ext uri="{FF2B5EF4-FFF2-40B4-BE49-F238E27FC236}">
                <a16:creationId xmlns:a16="http://schemas.microsoft.com/office/drawing/2014/main" id="{69D441FF-7805-FE17-1F3C-677C0D291FC3}"/>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8">
            <a:extLst>
              <a:ext uri="{FF2B5EF4-FFF2-40B4-BE49-F238E27FC236}">
                <a16:creationId xmlns:a16="http://schemas.microsoft.com/office/drawing/2014/main" id="{33D645CF-6708-BEA2-8914-76BC0A09D133}"/>
              </a:ext>
            </a:extLst>
          </p:cNvPr>
          <p:cNvSpPr>
            <a:spLocks noGrp="1"/>
          </p:cNvSpPr>
          <p:nvPr>
            <p:ph type="sldNum" sz="quarter" idx="12"/>
          </p:nvPr>
        </p:nvSpPr>
        <p:spPr/>
        <p:txBody>
          <a:bodyPr/>
          <a:lstStyle>
            <a:lvl1pPr>
              <a:defRPr/>
            </a:lvl1pPr>
          </a:lstStyle>
          <a:p>
            <a:fld id="{1C9CC6D3-02DF-44A9-BA36-95806B7C8A74}" type="slidenum">
              <a:rPr lang="en-US" altLang="en-US"/>
              <a:pPr/>
              <a:t>‹#›</a:t>
            </a:fld>
            <a:endParaRPr lang="en-US" altLang="en-US"/>
          </a:p>
        </p:txBody>
      </p:sp>
    </p:spTree>
    <p:extLst>
      <p:ext uri="{BB962C8B-B14F-4D97-AF65-F5344CB8AC3E}">
        <p14:creationId xmlns:p14="http://schemas.microsoft.com/office/powerpoint/2010/main" val="3666664255"/>
      </p:ext>
    </p:extLst>
  </p:cSld>
  <p:clrMapOvr>
    <a:masterClrMapping/>
  </p:clrMapOvr>
  <p:transition spd="slow">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EA32233-2FA7-E16F-8844-0F4024FCE2E8}"/>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234220EF-3984-FA6D-C3DD-D74A1D0C672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7D9DB73-BB73-F392-D6D3-9C3B74BD3E8B}"/>
              </a:ext>
            </a:extLst>
          </p:cNvPr>
          <p:cNvSpPr>
            <a:spLocks noGrp="1"/>
          </p:cNvSpPr>
          <p:nvPr>
            <p:ph type="sldNum" sz="quarter" idx="12"/>
          </p:nvPr>
        </p:nvSpPr>
        <p:spPr/>
        <p:txBody>
          <a:bodyPr/>
          <a:lstStyle>
            <a:lvl1pPr>
              <a:defRPr/>
            </a:lvl1pPr>
          </a:lstStyle>
          <a:p>
            <a:fld id="{3AD4A0CA-0A00-4962-B892-762812EE8A43}" type="slidenum">
              <a:rPr lang="en-US" altLang="en-US"/>
              <a:pPr/>
              <a:t>‹#›</a:t>
            </a:fld>
            <a:endParaRPr lang="en-US" altLang="en-US"/>
          </a:p>
        </p:txBody>
      </p:sp>
    </p:spTree>
    <p:extLst>
      <p:ext uri="{BB962C8B-B14F-4D97-AF65-F5344CB8AC3E}">
        <p14:creationId xmlns:p14="http://schemas.microsoft.com/office/powerpoint/2010/main" val="3431510963"/>
      </p:ext>
    </p:extLst>
  </p:cSld>
  <p:clrMapOvr>
    <a:masterClrMapping/>
  </p:clrMapOvr>
  <p:transition spd="slow">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B5F8F46-E75F-0E93-FCB7-5C335946FBE8}"/>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4159774A-09FB-A39C-54DF-BF97057C731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0B48AF5-129E-B575-C576-CA61E559D37D}"/>
              </a:ext>
            </a:extLst>
          </p:cNvPr>
          <p:cNvSpPr>
            <a:spLocks noGrp="1"/>
          </p:cNvSpPr>
          <p:nvPr>
            <p:ph type="sldNum" sz="quarter" idx="12"/>
          </p:nvPr>
        </p:nvSpPr>
        <p:spPr/>
        <p:txBody>
          <a:bodyPr/>
          <a:lstStyle>
            <a:lvl1pPr>
              <a:defRPr/>
            </a:lvl1pPr>
          </a:lstStyle>
          <a:p>
            <a:fld id="{45CA3974-63DF-45C9-A2AA-060F2F54C96E}" type="slidenum">
              <a:rPr lang="en-US" altLang="en-US"/>
              <a:pPr/>
              <a:t>‹#›</a:t>
            </a:fld>
            <a:endParaRPr lang="en-US" altLang="en-US"/>
          </a:p>
        </p:txBody>
      </p:sp>
    </p:spTree>
    <p:extLst>
      <p:ext uri="{BB962C8B-B14F-4D97-AF65-F5344CB8AC3E}">
        <p14:creationId xmlns:p14="http://schemas.microsoft.com/office/powerpoint/2010/main" val="3843636928"/>
      </p:ext>
    </p:extLst>
  </p:cSld>
  <p:clrMapOvr>
    <a:masterClrMapping/>
  </p:clrMapOvr>
  <p:transition spd="slow">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3D99542-1BEB-56E3-14FA-80B11A5637F9}"/>
              </a:ext>
            </a:extLst>
          </p:cNvPr>
          <p:cNvCxnSpPr/>
          <p:nvPr/>
        </p:nvCxnSpPr>
        <p:spPr>
          <a:xfrm rot="5400000">
            <a:off x="683419" y="2685256"/>
            <a:ext cx="418465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1" y="594057"/>
            <a:ext cx="2139696" cy="946406"/>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594062"/>
            <a:ext cx="5715000" cy="4183380"/>
          </a:xfrm>
        </p:spPr>
        <p:txBody>
          <a:bodyPr/>
          <a:lstStyle>
            <a:lvl1pPr>
              <a:defRPr sz="31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2" y="1597919"/>
            <a:ext cx="2139696" cy="3182709"/>
          </a:xfrm>
        </p:spPr>
        <p:txBody>
          <a:bodyPr/>
          <a:lstStyle>
            <a:lvl1pPr marL="0" indent="0">
              <a:buNone/>
              <a:defRPr sz="1400"/>
            </a:lvl1pPr>
            <a:lvl2pPr marL="457197" indent="0">
              <a:buNone/>
              <a:defRPr sz="1200"/>
            </a:lvl2pPr>
            <a:lvl3pPr marL="914393" indent="0">
              <a:buNone/>
              <a:defRPr sz="1000"/>
            </a:lvl3pPr>
            <a:lvl4pPr marL="1371592" indent="0">
              <a:buNone/>
              <a:defRPr sz="900"/>
            </a:lvl4pPr>
            <a:lvl5pPr marL="1828789" indent="0">
              <a:buNone/>
              <a:defRPr sz="900"/>
            </a:lvl5pPr>
            <a:lvl6pPr marL="2285985" indent="0">
              <a:buNone/>
              <a:defRPr sz="900"/>
            </a:lvl6pPr>
            <a:lvl7pPr marL="2743182" indent="0">
              <a:buNone/>
              <a:defRPr sz="900"/>
            </a:lvl7pPr>
            <a:lvl8pPr marL="3200379" indent="0">
              <a:buNone/>
              <a:defRPr sz="900"/>
            </a:lvl8pPr>
            <a:lvl9pPr marL="3657577"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id="{667509D0-E7E8-CA10-0FB7-93E5ED88CBDE}"/>
              </a:ext>
            </a:extLst>
          </p:cNvPr>
          <p:cNvSpPr>
            <a:spLocks noGrp="1"/>
          </p:cNvSpPr>
          <p:nvPr>
            <p:ph type="dt" sz="half" idx="10"/>
          </p:nvPr>
        </p:nvSpPr>
        <p:spPr/>
        <p:txBody>
          <a:bodyPr/>
          <a:lstStyle>
            <a:lvl1pPr>
              <a:defRPr/>
            </a:lvl1pPr>
          </a:lstStyle>
          <a:p>
            <a:pPr>
              <a:defRPr/>
            </a:pPr>
            <a:endParaRPr lang="en-US"/>
          </a:p>
        </p:txBody>
      </p:sp>
      <p:sp>
        <p:nvSpPr>
          <p:cNvPr id="7" name="Footer Placeholder 5">
            <a:extLst>
              <a:ext uri="{FF2B5EF4-FFF2-40B4-BE49-F238E27FC236}">
                <a16:creationId xmlns:a16="http://schemas.microsoft.com/office/drawing/2014/main" id="{1FF4F67B-8A3C-53DF-37A7-FF3CDCE07328}"/>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431636AF-787F-C37C-5DC0-CF5377F60EE6}"/>
              </a:ext>
            </a:extLst>
          </p:cNvPr>
          <p:cNvSpPr>
            <a:spLocks noGrp="1"/>
          </p:cNvSpPr>
          <p:nvPr>
            <p:ph type="sldNum" sz="quarter" idx="12"/>
          </p:nvPr>
        </p:nvSpPr>
        <p:spPr/>
        <p:txBody>
          <a:bodyPr/>
          <a:lstStyle>
            <a:lvl1pPr>
              <a:defRPr/>
            </a:lvl1pPr>
          </a:lstStyle>
          <a:p>
            <a:fld id="{B867B743-A170-420A-8959-286DB2370648}" type="slidenum">
              <a:rPr lang="en-US" altLang="en-US"/>
              <a:pPr/>
              <a:t>‹#›</a:t>
            </a:fld>
            <a:endParaRPr lang="en-US" altLang="en-US"/>
          </a:p>
        </p:txBody>
      </p:sp>
    </p:spTree>
    <p:extLst>
      <p:ext uri="{BB962C8B-B14F-4D97-AF65-F5344CB8AC3E}">
        <p14:creationId xmlns:p14="http://schemas.microsoft.com/office/powerpoint/2010/main" val="4165408225"/>
      </p:ext>
    </p:extLst>
  </p:cSld>
  <p:clrMapOvr>
    <a:masterClrMapping/>
  </p:clrMapOvr>
  <p:transition spd="slow">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628651"/>
            <a:ext cx="5904390" cy="4125341"/>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100"/>
            </a:lvl1pPr>
            <a:lvl2pPr marL="457197" indent="0">
              <a:buNone/>
              <a:defRPr sz="2800"/>
            </a:lvl2pPr>
            <a:lvl3pPr marL="914393" indent="0">
              <a:buNone/>
              <a:defRPr sz="2400"/>
            </a:lvl3pPr>
            <a:lvl4pPr marL="1371592" indent="0">
              <a:buNone/>
              <a:defRPr sz="2100"/>
            </a:lvl4pPr>
            <a:lvl5pPr marL="1828789" indent="0">
              <a:buNone/>
              <a:defRPr sz="2100"/>
            </a:lvl5pPr>
            <a:lvl6pPr marL="2285985" indent="0">
              <a:buNone/>
              <a:defRPr sz="2100"/>
            </a:lvl6pPr>
            <a:lvl7pPr marL="2743182" indent="0">
              <a:buNone/>
              <a:defRPr sz="2100"/>
            </a:lvl7pPr>
            <a:lvl8pPr marL="3200379" indent="0">
              <a:buNone/>
              <a:defRPr sz="2100"/>
            </a:lvl8pPr>
            <a:lvl9pPr marL="3657577" indent="0">
              <a:buNone/>
              <a:defRPr sz="21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1" y="1600204"/>
            <a:ext cx="2139696" cy="3182113"/>
          </a:xfrm>
        </p:spPr>
        <p:txBody>
          <a:bodyPr/>
          <a:lstStyle>
            <a:lvl1pPr marL="0" indent="0">
              <a:buNone/>
              <a:defRPr sz="1400"/>
            </a:lvl1pPr>
            <a:lvl2pPr marL="457197" indent="0">
              <a:buNone/>
              <a:defRPr sz="1200"/>
            </a:lvl2pPr>
            <a:lvl3pPr marL="914393" indent="0">
              <a:buNone/>
              <a:defRPr sz="1000"/>
            </a:lvl3pPr>
            <a:lvl4pPr marL="1371592" indent="0">
              <a:buNone/>
              <a:defRPr sz="900"/>
            </a:lvl4pPr>
            <a:lvl5pPr marL="1828789" indent="0">
              <a:buNone/>
              <a:defRPr sz="900"/>
            </a:lvl5pPr>
            <a:lvl6pPr marL="2285985" indent="0">
              <a:buNone/>
              <a:defRPr sz="900"/>
            </a:lvl6pPr>
            <a:lvl7pPr marL="2743182" indent="0">
              <a:buNone/>
              <a:defRPr sz="900"/>
            </a:lvl7pPr>
            <a:lvl8pPr marL="3200379" indent="0">
              <a:buNone/>
              <a:defRPr sz="900"/>
            </a:lvl8pPr>
            <a:lvl9pPr marL="3657577"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875132E-EE05-5C45-9C73-AC577E1A820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7D58B0C-E76F-E4BC-9ED9-22EAA454385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9DF89F6-DB0C-FDC6-A4DF-10901673B718}"/>
              </a:ext>
            </a:extLst>
          </p:cNvPr>
          <p:cNvSpPr>
            <a:spLocks noGrp="1"/>
          </p:cNvSpPr>
          <p:nvPr>
            <p:ph type="sldNum" sz="quarter" idx="12"/>
          </p:nvPr>
        </p:nvSpPr>
        <p:spPr/>
        <p:txBody>
          <a:bodyPr/>
          <a:lstStyle>
            <a:lvl1pPr>
              <a:defRPr/>
            </a:lvl1pPr>
          </a:lstStyle>
          <a:p>
            <a:fld id="{347FA7ED-51E6-4F53-B97D-5512D2AC2065}" type="slidenum">
              <a:rPr lang="en-US" altLang="en-US"/>
              <a:pPr/>
              <a:t>‹#›</a:t>
            </a:fld>
            <a:endParaRPr lang="en-US" altLang="en-US"/>
          </a:p>
        </p:txBody>
      </p:sp>
    </p:spTree>
    <p:extLst>
      <p:ext uri="{BB962C8B-B14F-4D97-AF65-F5344CB8AC3E}">
        <p14:creationId xmlns:p14="http://schemas.microsoft.com/office/powerpoint/2010/main" val="276228606"/>
      </p:ext>
    </p:extLst>
  </p:cSld>
  <p:clrMapOvr>
    <a:masterClrMapping/>
  </p:clrMapOvr>
  <p:transition spd="slow">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0815D2D-9923-7992-47E8-02549F5155A0}"/>
              </a:ext>
            </a:extLst>
          </p:cNvPr>
          <p:cNvSpPr/>
          <p:nvPr/>
        </p:nvSpPr>
        <p:spPr>
          <a:xfrm>
            <a:off x="0" y="16510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rIns="91439" anchor="ctr"/>
          <a:lstStyle/>
          <a:p>
            <a:pPr algn="ctr">
              <a:defRPr/>
            </a:pPr>
            <a:endParaRPr lang="en-US"/>
          </a:p>
        </p:txBody>
      </p:sp>
      <p:sp>
        <p:nvSpPr>
          <p:cNvPr id="2" name="Title Placeholder 1">
            <a:extLst>
              <a:ext uri="{FF2B5EF4-FFF2-40B4-BE49-F238E27FC236}">
                <a16:creationId xmlns:a16="http://schemas.microsoft.com/office/drawing/2014/main" id="{7EBCA0F9-014C-003B-2E3B-8FD23D20CA2D}"/>
              </a:ext>
            </a:extLst>
          </p:cNvPr>
          <p:cNvSpPr>
            <a:spLocks noGrp="1"/>
          </p:cNvSpPr>
          <p:nvPr>
            <p:ph type="title"/>
          </p:nvPr>
        </p:nvSpPr>
        <p:spPr>
          <a:xfrm>
            <a:off x="457200" y="400050"/>
            <a:ext cx="8229600" cy="742950"/>
          </a:xfrm>
          <a:prstGeom prst="rect">
            <a:avLst/>
          </a:prstGeom>
        </p:spPr>
        <p:txBody>
          <a:bodyPr vert="horz" lIns="91439" tIns="45720" rIns="91439" bIns="45720" rtlCol="0" anchor="ctr">
            <a:normAutofit/>
          </a:bodyPr>
          <a:lstStyle/>
          <a:p>
            <a:r>
              <a:rPr lang="en-US"/>
              <a:t>Click to edit Master title style</a:t>
            </a:r>
            <a:endParaRPr lang="en-US" dirty="0"/>
          </a:p>
        </p:txBody>
      </p:sp>
      <p:sp>
        <p:nvSpPr>
          <p:cNvPr id="1028" name="Text Placeholder 2">
            <a:extLst>
              <a:ext uri="{FF2B5EF4-FFF2-40B4-BE49-F238E27FC236}">
                <a16:creationId xmlns:a16="http://schemas.microsoft.com/office/drawing/2014/main" id="{181825C8-EC59-D6A0-AC29-79CCB357B857}"/>
              </a:ext>
            </a:extLst>
          </p:cNvPr>
          <p:cNvSpPr>
            <a:spLocks noGrp="1"/>
          </p:cNvSpPr>
          <p:nvPr>
            <p:ph type="body" idx="1"/>
          </p:nvPr>
        </p:nvSpPr>
        <p:spPr bwMode="auto">
          <a:xfrm>
            <a:off x="457200" y="1200150"/>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9" tIns="45720" rIns="91439"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B3E3FD4-A239-417A-1A05-EC0E179CF069}"/>
              </a:ext>
            </a:extLst>
          </p:cNvPr>
          <p:cNvSpPr>
            <a:spLocks noGrp="1"/>
          </p:cNvSpPr>
          <p:nvPr>
            <p:ph type="dt" sz="half" idx="2"/>
          </p:nvPr>
        </p:nvSpPr>
        <p:spPr>
          <a:xfrm>
            <a:off x="457200" y="14288"/>
            <a:ext cx="2895600" cy="246062"/>
          </a:xfrm>
          <a:prstGeom prst="rect">
            <a:avLst/>
          </a:prstGeom>
        </p:spPr>
        <p:txBody>
          <a:bodyPr vert="horz" lIns="91439" tIns="45720" rIns="91439" bIns="45720" rtlCol="0" anchor="ctr"/>
          <a:lstStyle>
            <a:lvl1pPr algn="l">
              <a:defRPr sz="1200">
                <a:solidFill>
                  <a:srgbClr val="FFFFFF"/>
                </a:solidFill>
                <a:cs typeface="Arial" charset="0"/>
              </a:defRPr>
            </a:lvl1pPr>
          </a:lstStyle>
          <a:p>
            <a:pPr>
              <a:defRPr/>
            </a:pPr>
            <a:endParaRPr lang="en-US"/>
          </a:p>
        </p:txBody>
      </p:sp>
      <p:sp>
        <p:nvSpPr>
          <p:cNvPr id="5" name="Footer Placeholder 4">
            <a:extLst>
              <a:ext uri="{FF2B5EF4-FFF2-40B4-BE49-F238E27FC236}">
                <a16:creationId xmlns:a16="http://schemas.microsoft.com/office/drawing/2014/main" id="{9C722B33-19D0-95DF-6F29-ACD0DBFF64A2}"/>
              </a:ext>
            </a:extLst>
          </p:cNvPr>
          <p:cNvSpPr>
            <a:spLocks noGrp="1"/>
          </p:cNvSpPr>
          <p:nvPr>
            <p:ph type="ftr" sz="quarter" idx="3"/>
          </p:nvPr>
        </p:nvSpPr>
        <p:spPr>
          <a:xfrm>
            <a:off x="3429000" y="14288"/>
            <a:ext cx="4114800" cy="246062"/>
          </a:xfrm>
          <a:prstGeom prst="rect">
            <a:avLst/>
          </a:prstGeom>
        </p:spPr>
        <p:txBody>
          <a:bodyPr vert="horz" lIns="91439" tIns="45720" rIns="91439" bIns="45720" rtlCol="0" anchor="ctr"/>
          <a:lstStyle>
            <a:lvl1pPr algn="ctr">
              <a:defRPr sz="1200">
                <a:solidFill>
                  <a:srgbClr val="FFFFFF"/>
                </a:solidFill>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8BA08E0-7336-2385-57CB-3B1936A1A926}"/>
              </a:ext>
            </a:extLst>
          </p:cNvPr>
          <p:cNvSpPr>
            <a:spLocks noGrp="1"/>
          </p:cNvSpPr>
          <p:nvPr>
            <p:ph type="sldNum" sz="quarter" idx="4"/>
          </p:nvPr>
        </p:nvSpPr>
        <p:spPr>
          <a:xfrm>
            <a:off x="7620000" y="14288"/>
            <a:ext cx="1066800" cy="246062"/>
          </a:xfrm>
          <a:prstGeom prst="rect">
            <a:avLst/>
          </a:prstGeom>
        </p:spPr>
        <p:txBody>
          <a:bodyPr vert="horz" wrap="square" lIns="91439" tIns="45720" rIns="91439" bIns="45720" numCol="1" anchor="ctr" anchorCtr="0" compatLnSpc="1">
            <a:prstTxWarp prst="textNoShape">
              <a:avLst/>
            </a:prstTxWarp>
          </a:bodyPr>
          <a:lstStyle>
            <a:lvl1pPr>
              <a:defRPr sz="1400" b="1">
                <a:solidFill>
                  <a:srgbClr val="FFFFFF"/>
                </a:solidFill>
              </a:defRPr>
            </a:lvl1pPr>
          </a:lstStyle>
          <a:p>
            <a:fld id="{1E5EB8C6-F695-4B39-BFB2-09C4B6AC490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446" r:id="rId1"/>
    <p:sldLayoutId id="2147484439" r:id="rId2"/>
    <p:sldLayoutId id="2147484447" r:id="rId3"/>
    <p:sldLayoutId id="2147484440" r:id="rId4"/>
    <p:sldLayoutId id="2147484448" r:id="rId5"/>
    <p:sldLayoutId id="2147484441" r:id="rId6"/>
    <p:sldLayoutId id="2147484442" r:id="rId7"/>
    <p:sldLayoutId id="2147484449" r:id="rId8"/>
    <p:sldLayoutId id="2147484443" r:id="rId9"/>
    <p:sldLayoutId id="2147484444" r:id="rId10"/>
    <p:sldLayoutId id="2147484445" r:id="rId11"/>
  </p:sldLayoutIdLst>
  <p:transition spd="slow">
    <p:blinds dir="vert"/>
  </p:transition>
  <p:hf hdr="0" ftr="0" dt="0"/>
  <p:txStyles>
    <p:title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p:titleStyle>
    <p:bodyStyle>
      <a:lvl1pPr marL="180975" indent="-180975" algn="l" rtl="0" eaLnBrk="0" fontAlgn="base" hangingPunct="0">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n-ea"/>
          <a:cs typeface="+mn-cs"/>
        </a:defRPr>
      </a:lvl1pPr>
      <a:lvl2pPr marL="455613" indent="-180975" algn="l" rtl="0" eaLnBrk="0" fontAlgn="base" hangingPunct="0">
        <a:spcBef>
          <a:spcPct val="20000"/>
        </a:spcBef>
        <a:spcAft>
          <a:spcPct val="0"/>
        </a:spcAft>
        <a:buClr>
          <a:schemeClr val="accent1"/>
        </a:buClr>
        <a:buSzPct val="85000"/>
        <a:buFont typeface="Arial" panose="020B0604020202020204" pitchFamily="34" charset="0"/>
        <a:buChar char="•"/>
        <a:defRPr sz="2100" kern="1200">
          <a:solidFill>
            <a:schemeClr val="tx1"/>
          </a:solidFill>
          <a:latin typeface="+mn-lt"/>
          <a:ea typeface="+mn-ea"/>
          <a:cs typeface="+mn-cs"/>
        </a:defRPr>
      </a:lvl2pPr>
      <a:lvl3pPr marL="728663" indent="-180975" algn="l" rtl="0" eaLnBrk="0" fontAlgn="base" hangingPunct="0">
        <a:spcBef>
          <a:spcPct val="20000"/>
        </a:spcBef>
        <a:spcAft>
          <a:spcPct val="0"/>
        </a:spcAft>
        <a:buClr>
          <a:schemeClr val="accent1"/>
        </a:buClr>
        <a:buSzPct val="90000"/>
        <a:buFont typeface="Arial" panose="020B0604020202020204" pitchFamily="34" charset="0"/>
        <a:buChar char="•"/>
        <a:defRPr sz="2400" kern="1200">
          <a:solidFill>
            <a:schemeClr val="tx1"/>
          </a:solidFill>
          <a:latin typeface="+mn-lt"/>
          <a:ea typeface="+mn-ea"/>
          <a:cs typeface="+mn-cs"/>
        </a:defRPr>
      </a:lvl3pPr>
      <a:lvl4pPr marL="1003300" indent="-180975" algn="l" rtl="0" eaLnBrk="0" fontAlgn="base" hangingPunct="0">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1185863" indent="-134938" algn="l" rtl="0" eaLnBrk="0" fontAlgn="base" hangingPunct="0">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5pPr>
      <a:lvl6pPr marL="1371592" indent="-182879" algn="l" defTabSz="914393"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mn-cs"/>
        </a:defRPr>
      </a:lvl6pPr>
      <a:lvl7pPr marL="1554469" indent="-182879" algn="l" defTabSz="914393"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mn-cs"/>
        </a:defRPr>
      </a:lvl7pPr>
      <a:lvl8pPr marL="1737348" indent="-182879" algn="l" defTabSz="914393"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mn-cs"/>
        </a:defRPr>
      </a:lvl8pPr>
      <a:lvl9pPr marL="1920227" indent="-182879" algn="l" defTabSz="914393"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mn-cs"/>
        </a:defRPr>
      </a:lvl9pPr>
    </p:bodyStyle>
    <p:otherStyle>
      <a:defPPr>
        <a:defRPr lang="en-US"/>
      </a:defPPr>
      <a:lvl1pPr marL="0" algn="l" defTabSz="914393" rtl="0" eaLnBrk="1" latinLnBrk="0" hangingPunct="1">
        <a:defRPr sz="1700" kern="1200">
          <a:solidFill>
            <a:schemeClr val="tx1"/>
          </a:solidFill>
          <a:latin typeface="+mn-lt"/>
          <a:ea typeface="+mn-ea"/>
          <a:cs typeface="+mn-cs"/>
        </a:defRPr>
      </a:lvl1pPr>
      <a:lvl2pPr marL="457197" algn="l" defTabSz="914393" rtl="0" eaLnBrk="1" latinLnBrk="0" hangingPunct="1">
        <a:defRPr sz="1700" kern="1200">
          <a:solidFill>
            <a:schemeClr val="tx1"/>
          </a:solidFill>
          <a:latin typeface="+mn-lt"/>
          <a:ea typeface="+mn-ea"/>
          <a:cs typeface="+mn-cs"/>
        </a:defRPr>
      </a:lvl2pPr>
      <a:lvl3pPr marL="914393" algn="l" defTabSz="914393" rtl="0" eaLnBrk="1" latinLnBrk="0" hangingPunct="1">
        <a:defRPr sz="1700" kern="1200">
          <a:solidFill>
            <a:schemeClr val="tx1"/>
          </a:solidFill>
          <a:latin typeface="+mn-lt"/>
          <a:ea typeface="+mn-ea"/>
          <a:cs typeface="+mn-cs"/>
        </a:defRPr>
      </a:lvl3pPr>
      <a:lvl4pPr marL="1371592" algn="l" defTabSz="914393" rtl="0" eaLnBrk="1" latinLnBrk="0" hangingPunct="1">
        <a:defRPr sz="1700" kern="1200">
          <a:solidFill>
            <a:schemeClr val="tx1"/>
          </a:solidFill>
          <a:latin typeface="+mn-lt"/>
          <a:ea typeface="+mn-ea"/>
          <a:cs typeface="+mn-cs"/>
        </a:defRPr>
      </a:lvl4pPr>
      <a:lvl5pPr marL="1828789" algn="l" defTabSz="914393" rtl="0" eaLnBrk="1" latinLnBrk="0" hangingPunct="1">
        <a:defRPr sz="1700" kern="1200">
          <a:solidFill>
            <a:schemeClr val="tx1"/>
          </a:solidFill>
          <a:latin typeface="+mn-lt"/>
          <a:ea typeface="+mn-ea"/>
          <a:cs typeface="+mn-cs"/>
        </a:defRPr>
      </a:lvl5pPr>
      <a:lvl6pPr marL="2285985" algn="l" defTabSz="914393" rtl="0" eaLnBrk="1" latinLnBrk="0" hangingPunct="1">
        <a:defRPr sz="1700" kern="1200">
          <a:solidFill>
            <a:schemeClr val="tx1"/>
          </a:solidFill>
          <a:latin typeface="+mn-lt"/>
          <a:ea typeface="+mn-ea"/>
          <a:cs typeface="+mn-cs"/>
        </a:defRPr>
      </a:lvl6pPr>
      <a:lvl7pPr marL="2743182" algn="l" defTabSz="914393" rtl="0" eaLnBrk="1" latinLnBrk="0" hangingPunct="1">
        <a:defRPr sz="1700" kern="1200">
          <a:solidFill>
            <a:schemeClr val="tx1"/>
          </a:solidFill>
          <a:latin typeface="+mn-lt"/>
          <a:ea typeface="+mn-ea"/>
          <a:cs typeface="+mn-cs"/>
        </a:defRPr>
      </a:lvl7pPr>
      <a:lvl8pPr marL="3200379" algn="l" defTabSz="914393" rtl="0" eaLnBrk="1" latinLnBrk="0" hangingPunct="1">
        <a:defRPr sz="1700" kern="1200">
          <a:solidFill>
            <a:schemeClr val="tx1"/>
          </a:solidFill>
          <a:latin typeface="+mn-lt"/>
          <a:ea typeface="+mn-ea"/>
          <a:cs typeface="+mn-cs"/>
        </a:defRPr>
      </a:lvl8pPr>
      <a:lvl9pPr marL="3657577" algn="l" defTabSz="914393"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1CCC8190-6253-76CE-DB60-4BADCF98DACC}"/>
              </a:ext>
            </a:extLst>
          </p:cNvPr>
          <p:cNvSpPr>
            <a:spLocks noGrp="1"/>
          </p:cNvSpPr>
          <p:nvPr>
            <p:ph type="title"/>
          </p:nvPr>
        </p:nvSpPr>
        <p:spPr>
          <a:xfrm>
            <a:off x="228600" y="137319"/>
            <a:ext cx="8686800" cy="423862"/>
          </a:xfrm>
          <a:ln>
            <a:solidFill>
              <a:schemeClr val="tx1"/>
            </a:solidFill>
          </a:ln>
        </p:spPr>
        <p:txBody>
          <a:bodyPr>
            <a:normAutofit fontScale="90000"/>
          </a:bodyPr>
          <a:lstStyle/>
          <a:p>
            <a:pPr algn="ctr" eaLnBrk="1" fontAlgn="auto" hangingPunct="1">
              <a:spcAft>
                <a:spcPts val="0"/>
              </a:spcAft>
              <a:defRPr/>
            </a:pPr>
            <a:r>
              <a:rPr lang="en-US" sz="2400" b="1" dirty="0" smtClean="0">
                <a:solidFill>
                  <a:schemeClr val="tx1"/>
                </a:solidFill>
                <a:latin typeface="Calibri" panose="020F0502020204030204" pitchFamily="34" charset="0"/>
                <a:cs typeface="Calibri" panose="020F0502020204030204" pitchFamily="34" charset="0"/>
              </a:rPr>
              <a:t>Theme 1  - Qualification &amp; Disqualification</a:t>
            </a:r>
            <a:endParaRPr lang="en-US" altLang="en-US" sz="2400" b="1" dirty="0">
              <a:solidFill>
                <a:schemeClr val="tx1"/>
              </a:solidFill>
            </a:endParaRPr>
          </a:p>
        </p:txBody>
      </p:sp>
      <p:sp>
        <p:nvSpPr>
          <p:cNvPr id="7171" name="Content Placeholder 2">
            <a:extLst>
              <a:ext uri="{FF2B5EF4-FFF2-40B4-BE49-F238E27FC236}">
                <a16:creationId xmlns:a16="http://schemas.microsoft.com/office/drawing/2014/main" id="{C718E363-C9D2-8409-DEFA-9551CC5EFD12}"/>
              </a:ext>
            </a:extLst>
          </p:cNvPr>
          <p:cNvSpPr>
            <a:spLocks noGrp="1"/>
          </p:cNvSpPr>
          <p:nvPr>
            <p:ph idx="1"/>
          </p:nvPr>
        </p:nvSpPr>
        <p:spPr>
          <a:xfrm>
            <a:off x="228600" y="742950"/>
            <a:ext cx="8686800" cy="3657600"/>
          </a:xfrm>
        </p:spPr>
        <p:txBody>
          <a:bodyPr/>
          <a:lstStyle/>
          <a:p>
            <a:pPr marL="0" lvl="0" indent="0" algn="ctr">
              <a:buClr>
                <a:schemeClr val="tx1"/>
              </a:buClr>
              <a:buSzPct val="100000"/>
              <a:buNone/>
            </a:pPr>
            <a:r>
              <a:rPr lang="en-GB" sz="1600" b="1" dirty="0" smtClean="0">
                <a:latin typeface="Calibri" panose="020F0502020204030204" pitchFamily="34" charset="0"/>
                <a:ea typeface="Calibri" panose="020F0502020204030204" pitchFamily="34" charset="0"/>
                <a:cs typeface="Calibri" panose="020F0502020204030204" pitchFamily="34" charset="0"/>
              </a:rPr>
              <a:t>Guidance Plan:</a:t>
            </a:r>
          </a:p>
          <a:p>
            <a:pPr marL="342900" lvl="0" indent="-342900">
              <a:buClr>
                <a:schemeClr val="tx1"/>
              </a:buClr>
              <a:buSzPct val="100000"/>
              <a:buFont typeface="+mj-lt"/>
              <a:buAutoNum type="arabicPeriod"/>
            </a:pPr>
            <a:r>
              <a:rPr lang="en-GB" sz="1400" dirty="0" smtClean="0">
                <a:latin typeface="Calibri" panose="020F0502020204030204" pitchFamily="34" charset="0"/>
                <a:ea typeface="Calibri" panose="020F0502020204030204" pitchFamily="34" charset="0"/>
                <a:cs typeface="Calibri" panose="020F0502020204030204" pitchFamily="34" charset="0"/>
              </a:rPr>
              <a:t>This </a:t>
            </a:r>
            <a:r>
              <a:rPr lang="en-GB" sz="1400" dirty="0">
                <a:latin typeface="Calibri" panose="020F0502020204030204" pitchFamily="34" charset="0"/>
                <a:ea typeface="Calibri" panose="020F0502020204030204" pitchFamily="34" charset="0"/>
                <a:cs typeface="Calibri" panose="020F0502020204030204" pitchFamily="34" charset="0"/>
              </a:rPr>
              <a:t>falls in RO’s core statutory work, therefore the constitutional and statutory provisions on Qualifications and Disqualifications, have to be thoroughly understood. </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The slides breakdown the Qualification and Disqualification, in terms of grounds and also add the extant judicial pronouncements explaining the grounds. </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The slides will also discern for the RO that while he alone is the statutory decision making authority </a:t>
            </a:r>
            <a:r>
              <a:rPr lang="en-GB" sz="1400" b="1" dirty="0">
                <a:solidFill>
                  <a:srgbClr val="FF0000"/>
                </a:solidFill>
                <a:latin typeface="Calibri" panose="020F0502020204030204" pitchFamily="34" charset="0"/>
                <a:ea typeface="Calibri" panose="020F0502020204030204" pitchFamily="34" charset="0"/>
                <a:cs typeface="Calibri" panose="020F0502020204030204" pitchFamily="34" charset="0"/>
              </a:rPr>
              <a:t>(S 36 RPA 1951)</a:t>
            </a:r>
            <a:r>
              <a:rPr lang="en-GB" sz="1400" dirty="0">
                <a:latin typeface="Calibri" panose="020F0502020204030204" pitchFamily="34" charset="0"/>
                <a:ea typeface="Calibri" panose="020F0502020204030204" pitchFamily="34" charset="0"/>
                <a:cs typeface="Calibri" panose="020F0502020204030204" pitchFamily="34" charset="0"/>
              </a:rPr>
              <a:t> yet the space is available to the RO where he can take inputs (informally) from other authorities for clarity before the decision making stage.</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The RO has to exercise caution that no action of RO is interpreted as a violation of his statutory autonomy, which if factual, may trigger complaints and judicial pleas to vitiate the proceedings.</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The RO must clearly understand the legal position </a:t>
            </a:r>
            <a:r>
              <a:rPr lang="en-GB" sz="1400" b="1" dirty="0">
                <a:solidFill>
                  <a:srgbClr val="FF0000"/>
                </a:solidFill>
                <a:latin typeface="Calibri" panose="020F0502020204030204" pitchFamily="34" charset="0"/>
                <a:ea typeface="Calibri" panose="020F0502020204030204" pitchFamily="34" charset="0"/>
                <a:cs typeface="Calibri" panose="020F0502020204030204" pitchFamily="34" charset="0"/>
              </a:rPr>
              <a:t>(S 36(2) RPA 1951) </a:t>
            </a:r>
            <a:r>
              <a:rPr lang="en-GB" sz="1400" dirty="0">
                <a:latin typeface="Calibri" panose="020F0502020204030204" pitchFamily="34" charset="0"/>
                <a:ea typeface="Calibri" panose="020F0502020204030204" pitchFamily="34" charset="0"/>
                <a:cs typeface="Calibri" panose="020F0502020204030204" pitchFamily="34" charset="0"/>
              </a:rPr>
              <a:t>that reference date w.r.t which qualification and disqualification of candidates is to be determined is the date fixed for scrutiny of nominations.  </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These 27 slides are therefore structured as an overall narrative with a sub-text of RO’s attention being drawn to the actual legal provisions. </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At the end of the presentation a check-list/risk matrix has been attempted for a summary-cum-revision for this sub-thematic.</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A question &amp; answer format is also embedded for the RO to do a self-test after going through these slides</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182561" indent="-182561" eaLnBrk="1" hangingPunct="1">
              <a:buFont typeface="Arial" charset="0"/>
              <a:buChar char="•"/>
              <a:defRPr/>
            </a:pPr>
            <a:endParaRPr lang="en-US" altLang="en-US"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476644"/>
      </p:ext>
    </p:extLst>
  </p:cSld>
  <p:clrMapOvr>
    <a:masterClrMapping/>
  </p:clrMapOvr>
  <p:transition spd="slow">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D639CE77-DC0F-39EA-B6CD-ADF8F1C060B3}"/>
              </a:ext>
            </a:extLst>
          </p:cNvPr>
          <p:cNvSpPr>
            <a:spLocks noGrp="1"/>
          </p:cNvSpPr>
          <p:nvPr>
            <p:ph type="title"/>
          </p:nvPr>
        </p:nvSpPr>
        <p:spPr/>
        <p:txBody>
          <a:bodyPr>
            <a:noAutofit/>
          </a:bodyPr>
          <a:lstStyle/>
          <a:p>
            <a:pPr algn="ctr" eaLnBrk="1" fontAlgn="auto" hangingPunct="1">
              <a:spcAft>
                <a:spcPts val="0"/>
              </a:spcAft>
              <a:defRPr/>
            </a:pPr>
            <a:r>
              <a:rPr lang="fr-FR" altLang="en-US" sz="2400" dirty="0">
                <a:solidFill>
                  <a:schemeClr val="tx1"/>
                </a:solidFill>
              </a:rPr>
              <a:t>Constitutional Disqualifications – Listing of grounds</a:t>
            </a:r>
            <a:br>
              <a:rPr lang="fr-FR" altLang="en-US" sz="2400" dirty="0">
                <a:solidFill>
                  <a:schemeClr val="tx1"/>
                </a:solidFill>
              </a:rPr>
            </a:br>
            <a:r>
              <a:rPr lang="fr-FR" altLang="en-US" sz="2400" dirty="0">
                <a:solidFill>
                  <a:srgbClr val="FF0000"/>
                </a:solidFill>
              </a:rPr>
              <a:t>[Articles 102 (1) &amp; 191(1)]</a:t>
            </a:r>
            <a:endParaRPr lang="en-US" altLang="en-US" sz="2400" dirty="0">
              <a:solidFill>
                <a:srgbClr val="FF0000"/>
              </a:solidFill>
            </a:endParaRPr>
          </a:p>
        </p:txBody>
      </p:sp>
      <p:sp>
        <p:nvSpPr>
          <p:cNvPr id="3" name="Content Placeholder 2">
            <a:extLst>
              <a:ext uri="{FF2B5EF4-FFF2-40B4-BE49-F238E27FC236}">
                <a16:creationId xmlns:a16="http://schemas.microsoft.com/office/drawing/2014/main" id="{50B4D275-C1CB-CE99-C6F8-1BBC12610305}"/>
              </a:ext>
            </a:extLst>
          </p:cNvPr>
          <p:cNvSpPr>
            <a:spLocks noGrp="1"/>
          </p:cNvSpPr>
          <p:nvPr>
            <p:ph idx="1"/>
          </p:nvPr>
        </p:nvSpPr>
        <p:spPr/>
        <p:txBody>
          <a:bodyPr/>
          <a:lstStyle/>
          <a:p>
            <a:pPr eaLnBrk="1" hangingPunct="1">
              <a:buClr>
                <a:srgbClr val="1F6B1F"/>
              </a:buClr>
              <a:buFont typeface="Wingdings" panose="05000000000000000000" pitchFamily="2" charset="2"/>
              <a:buChar char="ü"/>
              <a:defRPr/>
            </a:pPr>
            <a:endParaRPr lang="en-IN" altLang="en-US" dirty="0">
              <a:latin typeface="Calibri" pitchFamily="34" charset="0"/>
              <a:cs typeface="Calibri" pitchFamily="34" charset="0"/>
            </a:endParaRPr>
          </a:p>
          <a:p>
            <a:pPr marL="0" indent="0" eaLnBrk="1" hangingPunct="1">
              <a:buFont typeface="Arial" charset="0"/>
              <a:buNone/>
              <a:defRPr/>
            </a:pPr>
            <a:endParaRPr lang="en-US" altLang="en-US" dirty="0">
              <a:latin typeface="Calibri" pitchFamily="34" charset="0"/>
              <a:cs typeface="Calibri" pitchFamily="34" charset="0"/>
            </a:endParaRPr>
          </a:p>
        </p:txBody>
      </p:sp>
      <p:pic>
        <p:nvPicPr>
          <p:cNvPr id="15364" name="Picture 3" descr="E:\Mahima\logo\iiidem logo.jpg">
            <a:extLst>
              <a:ext uri="{FF2B5EF4-FFF2-40B4-BE49-F238E27FC236}">
                <a16:creationId xmlns:a16="http://schemas.microsoft.com/office/drawing/2014/main" id="{7C044269-BFBD-1740-3DA0-E7FBCD9F44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4" descr="E:\Mahima\logo\ECI - Copy.jpg">
            <a:extLst>
              <a:ext uri="{FF2B5EF4-FFF2-40B4-BE49-F238E27FC236}">
                <a16:creationId xmlns:a16="http://schemas.microsoft.com/office/drawing/2014/main" id="{60472A3C-4747-5C6D-3F97-B79E4BDADA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54B8A911-3C95-59BB-1E3C-7605A7779B54}"/>
              </a:ext>
            </a:extLst>
          </p:cNvPr>
          <p:cNvSpPr txBox="1">
            <a:spLocks noChangeArrowheads="1"/>
          </p:cNvSpPr>
          <p:nvPr/>
        </p:nvSpPr>
        <p:spPr bwMode="auto">
          <a:xfrm>
            <a:off x="228600" y="1190625"/>
            <a:ext cx="87423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IN" altLang="en-US" b="1" dirty="0"/>
              <a:t>The constitutional disqualifications as per the </a:t>
            </a:r>
            <a:r>
              <a:rPr lang="en-IN" altLang="en-US" b="1" dirty="0">
                <a:solidFill>
                  <a:srgbClr val="FF0000"/>
                </a:solidFill>
              </a:rPr>
              <a:t>Articles 102 (1) </a:t>
            </a:r>
            <a:r>
              <a:rPr lang="en-IN" altLang="en-US" b="1" dirty="0"/>
              <a:t>(for becoming and being a member of Parliament) and </a:t>
            </a:r>
            <a:r>
              <a:rPr lang="en-IN" altLang="en-US" b="1" dirty="0">
                <a:solidFill>
                  <a:srgbClr val="FF0000"/>
                </a:solidFill>
              </a:rPr>
              <a:t>191(1)</a:t>
            </a:r>
            <a:r>
              <a:rPr lang="en-IN" altLang="en-US" b="1" dirty="0"/>
              <a:t> (for becoming and for being a member of State Legislative assembly) of the Constitution are:</a:t>
            </a:r>
          </a:p>
        </p:txBody>
      </p:sp>
      <p:grpSp>
        <p:nvGrpSpPr>
          <p:cNvPr id="15368" name="Group 3">
            <a:extLst>
              <a:ext uri="{FF2B5EF4-FFF2-40B4-BE49-F238E27FC236}">
                <a16:creationId xmlns:a16="http://schemas.microsoft.com/office/drawing/2014/main" id="{F71242D2-2E2E-7CC5-B3E3-21B2F0D57C68}"/>
              </a:ext>
            </a:extLst>
          </p:cNvPr>
          <p:cNvGrpSpPr>
            <a:grpSpLocks/>
          </p:cNvGrpSpPr>
          <p:nvPr/>
        </p:nvGrpSpPr>
        <p:grpSpPr bwMode="auto">
          <a:xfrm>
            <a:off x="304800" y="2128838"/>
            <a:ext cx="8537575" cy="2500312"/>
            <a:chOff x="509587" y="2090738"/>
            <a:chExt cx="8329613" cy="2500312"/>
          </a:xfrm>
          <a:solidFill>
            <a:schemeClr val="bg1">
              <a:lumMod val="75000"/>
            </a:schemeClr>
          </a:solidFill>
        </p:grpSpPr>
        <p:grpSp>
          <p:nvGrpSpPr>
            <p:cNvPr id="15370" name="Group 8">
              <a:extLst>
                <a:ext uri="{FF2B5EF4-FFF2-40B4-BE49-F238E27FC236}">
                  <a16:creationId xmlns:a16="http://schemas.microsoft.com/office/drawing/2014/main" id="{7CE96E8B-320E-333E-B5DC-34C0BE9C2ABF}"/>
                </a:ext>
              </a:extLst>
            </p:cNvPr>
            <p:cNvGrpSpPr>
              <a:grpSpLocks/>
            </p:cNvGrpSpPr>
            <p:nvPr/>
          </p:nvGrpSpPr>
          <p:grpSpPr bwMode="auto">
            <a:xfrm>
              <a:off x="509587" y="2090738"/>
              <a:ext cx="2689223" cy="1153716"/>
              <a:chOff x="0" y="348195"/>
              <a:chExt cx="2564060" cy="1538436"/>
            </a:xfrm>
            <a:grpFill/>
          </p:grpSpPr>
          <p:sp>
            <p:nvSpPr>
              <p:cNvPr id="22" name="Rectangle 21">
                <a:extLst>
                  <a:ext uri="{FF2B5EF4-FFF2-40B4-BE49-F238E27FC236}">
                    <a16:creationId xmlns:a16="http://schemas.microsoft.com/office/drawing/2014/main" id="{C1A78F50-7D4E-8B05-89E2-24162ED33076}"/>
                  </a:ext>
                </a:extLst>
              </p:cNvPr>
              <p:cNvSpPr/>
              <p:nvPr/>
            </p:nvSpPr>
            <p:spPr>
              <a:xfrm>
                <a:off x="0" y="348195"/>
                <a:ext cx="2563628" cy="1538964"/>
              </a:xfrm>
              <a:prstGeom prst="rect">
                <a:avLst/>
              </a:prstGeom>
              <a:grp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3" name="Rectangle 22">
                <a:extLst>
                  <a:ext uri="{FF2B5EF4-FFF2-40B4-BE49-F238E27FC236}">
                    <a16:creationId xmlns:a16="http://schemas.microsoft.com/office/drawing/2014/main" id="{2C971C71-077B-C5C3-5D4E-BD15291A1157}"/>
                  </a:ext>
                </a:extLst>
              </p:cNvPr>
              <p:cNvSpPr/>
              <p:nvPr/>
            </p:nvSpPr>
            <p:spPr>
              <a:xfrm>
                <a:off x="0" y="348195"/>
                <a:ext cx="2563628" cy="1538964"/>
              </a:xfrm>
              <a:prstGeom prst="rect">
                <a:avLst/>
              </a:prstGeom>
              <a:grpFill/>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altLang="en-US" sz="2000" dirty="0">
                    <a:solidFill>
                      <a:schemeClr val="tx1"/>
                    </a:solidFill>
                    <a:latin typeface="Calibri" panose="020F0502020204030204" pitchFamily="34" charset="0"/>
                    <a:cs typeface="Calibri" panose="020F0502020204030204" pitchFamily="34" charset="0"/>
                  </a:rPr>
                  <a:t>Holding an Office of profit under the Government.</a:t>
                </a:r>
                <a:endParaRPr lang="en-IN" sz="2000" dirty="0">
                  <a:solidFill>
                    <a:schemeClr val="tx1"/>
                  </a:solidFill>
                  <a:latin typeface="Calibri" panose="020F0502020204030204" pitchFamily="34" charset="0"/>
                  <a:cs typeface="Calibri" panose="020F0502020204030204" pitchFamily="34" charset="0"/>
                </a:endParaRPr>
              </a:p>
            </p:txBody>
          </p:sp>
        </p:grpSp>
        <p:grpSp>
          <p:nvGrpSpPr>
            <p:cNvPr id="15371" name="Group 9">
              <a:extLst>
                <a:ext uri="{FF2B5EF4-FFF2-40B4-BE49-F238E27FC236}">
                  <a16:creationId xmlns:a16="http://schemas.microsoft.com/office/drawing/2014/main" id="{49947607-545E-F67C-105A-54B26DA0947A}"/>
                </a:ext>
              </a:extLst>
            </p:cNvPr>
            <p:cNvGrpSpPr>
              <a:grpSpLocks/>
            </p:cNvGrpSpPr>
            <p:nvPr/>
          </p:nvGrpSpPr>
          <p:grpSpPr bwMode="auto">
            <a:xfrm>
              <a:off x="3330576" y="2090738"/>
              <a:ext cx="2689224" cy="1153716"/>
              <a:chOff x="2820466" y="348195"/>
              <a:chExt cx="2564060" cy="1538436"/>
            </a:xfrm>
            <a:grpFill/>
          </p:grpSpPr>
          <p:sp>
            <p:nvSpPr>
              <p:cNvPr id="20" name="Rectangle 19">
                <a:extLst>
                  <a:ext uri="{FF2B5EF4-FFF2-40B4-BE49-F238E27FC236}">
                    <a16:creationId xmlns:a16="http://schemas.microsoft.com/office/drawing/2014/main" id="{E96FE25E-F04A-02DA-5931-73849E7CA486}"/>
                  </a:ext>
                </a:extLst>
              </p:cNvPr>
              <p:cNvSpPr/>
              <p:nvPr/>
            </p:nvSpPr>
            <p:spPr>
              <a:xfrm>
                <a:off x="2819926" y="348195"/>
                <a:ext cx="2565104" cy="1538964"/>
              </a:xfrm>
              <a:prstGeom prst="rect">
                <a:avLst/>
              </a:prstGeom>
              <a:grpFill/>
            </p:spPr>
            <p:style>
              <a:lnRef idx="2">
                <a:schemeClr val="lt1">
                  <a:hueOff val="0"/>
                  <a:satOff val="0"/>
                  <a:lumOff val="0"/>
                  <a:alphaOff val="0"/>
                </a:schemeClr>
              </a:lnRef>
              <a:fillRef idx="1">
                <a:schemeClr val="accent3">
                  <a:hueOff val="613099"/>
                  <a:satOff val="-20281"/>
                  <a:lumOff val="-294"/>
                  <a:alphaOff val="0"/>
                </a:schemeClr>
              </a:fillRef>
              <a:effectRef idx="0">
                <a:schemeClr val="accent3">
                  <a:hueOff val="613099"/>
                  <a:satOff val="-20281"/>
                  <a:lumOff val="-294"/>
                  <a:alphaOff val="0"/>
                </a:schemeClr>
              </a:effectRef>
              <a:fontRef idx="minor">
                <a:schemeClr val="lt1"/>
              </a:fontRef>
            </p:style>
          </p:sp>
          <p:sp>
            <p:nvSpPr>
              <p:cNvPr id="21" name="Rectangle 20">
                <a:extLst>
                  <a:ext uri="{FF2B5EF4-FFF2-40B4-BE49-F238E27FC236}">
                    <a16:creationId xmlns:a16="http://schemas.microsoft.com/office/drawing/2014/main" id="{CFE23EE1-DAC3-59E0-DAFB-B70B50043427}"/>
                  </a:ext>
                </a:extLst>
              </p:cNvPr>
              <p:cNvSpPr/>
              <p:nvPr/>
            </p:nvSpPr>
            <p:spPr>
              <a:xfrm>
                <a:off x="2819926" y="348195"/>
                <a:ext cx="2565104" cy="1538964"/>
              </a:xfrm>
              <a:prstGeom prst="rect">
                <a:avLst/>
              </a:prstGeom>
              <a:grpFill/>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altLang="en-US" sz="2000" dirty="0">
                    <a:solidFill>
                      <a:schemeClr val="tx1"/>
                    </a:solidFill>
                    <a:latin typeface="Calibri" panose="020F0502020204030204" pitchFamily="34" charset="0"/>
                    <a:cs typeface="Calibri" panose="020F0502020204030204" pitchFamily="34" charset="0"/>
                  </a:rPr>
                  <a:t>Unsoundness of mind</a:t>
                </a:r>
                <a:endParaRPr lang="en-IN" sz="2000" dirty="0">
                  <a:solidFill>
                    <a:schemeClr val="tx1"/>
                  </a:solidFill>
                  <a:latin typeface="Calibri" panose="020F0502020204030204" pitchFamily="34" charset="0"/>
                  <a:cs typeface="Calibri" panose="020F0502020204030204" pitchFamily="34" charset="0"/>
                </a:endParaRPr>
              </a:p>
            </p:txBody>
          </p:sp>
        </p:grpSp>
        <p:grpSp>
          <p:nvGrpSpPr>
            <p:cNvPr id="15372" name="Group 10">
              <a:extLst>
                <a:ext uri="{FF2B5EF4-FFF2-40B4-BE49-F238E27FC236}">
                  <a16:creationId xmlns:a16="http://schemas.microsoft.com/office/drawing/2014/main" id="{BCE1418A-534C-DABD-B443-EDBA6BC1CEFC}"/>
                </a:ext>
              </a:extLst>
            </p:cNvPr>
            <p:cNvGrpSpPr>
              <a:grpSpLocks/>
            </p:cNvGrpSpPr>
            <p:nvPr/>
          </p:nvGrpSpPr>
          <p:grpSpPr bwMode="auto">
            <a:xfrm>
              <a:off x="6149976" y="2090738"/>
              <a:ext cx="2689224" cy="1153716"/>
              <a:chOff x="5640933" y="348195"/>
              <a:chExt cx="2564060" cy="1538436"/>
            </a:xfrm>
            <a:grpFill/>
          </p:grpSpPr>
          <p:sp>
            <p:nvSpPr>
              <p:cNvPr id="18" name="Rectangle 17">
                <a:extLst>
                  <a:ext uri="{FF2B5EF4-FFF2-40B4-BE49-F238E27FC236}">
                    <a16:creationId xmlns:a16="http://schemas.microsoft.com/office/drawing/2014/main" id="{A149B559-699C-EBCD-0892-78ED6B04E1AC}"/>
                  </a:ext>
                </a:extLst>
              </p:cNvPr>
              <p:cNvSpPr/>
              <p:nvPr/>
            </p:nvSpPr>
            <p:spPr>
              <a:xfrm>
                <a:off x="5641366" y="348195"/>
                <a:ext cx="2563627" cy="1538964"/>
              </a:xfrm>
              <a:prstGeom prst="rect">
                <a:avLst/>
              </a:prstGeom>
              <a:grpFill/>
            </p:spPr>
            <p:style>
              <a:lnRef idx="2">
                <a:schemeClr val="lt1">
                  <a:hueOff val="0"/>
                  <a:satOff val="0"/>
                  <a:lumOff val="0"/>
                  <a:alphaOff val="0"/>
                </a:schemeClr>
              </a:lnRef>
              <a:fillRef idx="1">
                <a:schemeClr val="accent3">
                  <a:hueOff val="1226198"/>
                  <a:satOff val="-40562"/>
                  <a:lumOff val="-588"/>
                  <a:alphaOff val="0"/>
                </a:schemeClr>
              </a:fillRef>
              <a:effectRef idx="0">
                <a:schemeClr val="accent3">
                  <a:hueOff val="1226198"/>
                  <a:satOff val="-40562"/>
                  <a:lumOff val="-588"/>
                  <a:alphaOff val="0"/>
                </a:schemeClr>
              </a:effectRef>
              <a:fontRef idx="minor">
                <a:schemeClr val="lt1"/>
              </a:fontRef>
            </p:style>
          </p:sp>
          <p:sp>
            <p:nvSpPr>
              <p:cNvPr id="19" name="Rectangle 18">
                <a:extLst>
                  <a:ext uri="{FF2B5EF4-FFF2-40B4-BE49-F238E27FC236}">
                    <a16:creationId xmlns:a16="http://schemas.microsoft.com/office/drawing/2014/main" id="{34FCE0BA-AB83-34A3-3CA6-D89AF254C626}"/>
                  </a:ext>
                </a:extLst>
              </p:cNvPr>
              <p:cNvSpPr/>
              <p:nvPr/>
            </p:nvSpPr>
            <p:spPr>
              <a:xfrm>
                <a:off x="5641366" y="348195"/>
                <a:ext cx="2563627" cy="1538964"/>
              </a:xfrm>
              <a:prstGeom prst="rect">
                <a:avLst/>
              </a:prstGeom>
              <a:grpFill/>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altLang="en-US" sz="2000" dirty="0">
                    <a:solidFill>
                      <a:schemeClr val="tx1"/>
                    </a:solidFill>
                    <a:latin typeface="Calibri" panose="020F0502020204030204" pitchFamily="34" charset="0"/>
                    <a:cs typeface="Calibri" panose="020F0502020204030204" pitchFamily="34" charset="0"/>
                  </a:rPr>
                  <a:t>Un-discharged insolvent.</a:t>
                </a:r>
                <a:endParaRPr lang="en-IN" sz="2000" dirty="0">
                  <a:solidFill>
                    <a:schemeClr val="tx1"/>
                  </a:solidFill>
                  <a:latin typeface="Calibri" panose="020F0502020204030204" pitchFamily="34" charset="0"/>
                  <a:cs typeface="Calibri" panose="020F0502020204030204" pitchFamily="34" charset="0"/>
                </a:endParaRPr>
              </a:p>
            </p:txBody>
          </p:sp>
        </p:grpSp>
        <p:grpSp>
          <p:nvGrpSpPr>
            <p:cNvPr id="15373" name="Group 11">
              <a:extLst>
                <a:ext uri="{FF2B5EF4-FFF2-40B4-BE49-F238E27FC236}">
                  <a16:creationId xmlns:a16="http://schemas.microsoft.com/office/drawing/2014/main" id="{656A1474-A05A-5317-D47F-1A771BD77F52}"/>
                </a:ext>
              </a:extLst>
            </p:cNvPr>
            <p:cNvGrpSpPr>
              <a:grpSpLocks/>
            </p:cNvGrpSpPr>
            <p:nvPr/>
          </p:nvGrpSpPr>
          <p:grpSpPr bwMode="auto">
            <a:xfrm>
              <a:off x="858839" y="3437335"/>
              <a:ext cx="4119591" cy="1153715"/>
              <a:chOff x="349763" y="2143038"/>
              <a:chExt cx="3927166" cy="1538436"/>
            </a:xfrm>
            <a:grpFill/>
          </p:grpSpPr>
          <p:sp>
            <p:nvSpPr>
              <p:cNvPr id="16" name="Rectangle 15">
                <a:extLst>
                  <a:ext uri="{FF2B5EF4-FFF2-40B4-BE49-F238E27FC236}">
                    <a16:creationId xmlns:a16="http://schemas.microsoft.com/office/drawing/2014/main" id="{9D3C237A-DB37-43C3-F1FC-51A1EB2029D3}"/>
                  </a:ext>
                </a:extLst>
              </p:cNvPr>
              <p:cNvSpPr/>
              <p:nvPr/>
            </p:nvSpPr>
            <p:spPr>
              <a:xfrm>
                <a:off x="349034" y="2142509"/>
                <a:ext cx="3927452" cy="1538965"/>
              </a:xfrm>
              <a:prstGeom prst="rect">
                <a:avLst/>
              </a:prstGeom>
              <a:grpFill/>
            </p:spPr>
            <p:style>
              <a:lnRef idx="2">
                <a:schemeClr val="lt1">
                  <a:hueOff val="0"/>
                  <a:satOff val="0"/>
                  <a:lumOff val="0"/>
                  <a:alphaOff val="0"/>
                </a:schemeClr>
              </a:lnRef>
              <a:fillRef idx="1">
                <a:schemeClr val="accent3">
                  <a:hueOff val="1839296"/>
                  <a:satOff val="-60844"/>
                  <a:lumOff val="-882"/>
                  <a:alphaOff val="0"/>
                </a:schemeClr>
              </a:fillRef>
              <a:effectRef idx="0">
                <a:schemeClr val="accent3">
                  <a:hueOff val="1839296"/>
                  <a:satOff val="-60844"/>
                  <a:lumOff val="-882"/>
                  <a:alphaOff val="0"/>
                </a:schemeClr>
              </a:effectRef>
              <a:fontRef idx="minor">
                <a:schemeClr val="lt1"/>
              </a:fontRef>
            </p:style>
          </p:sp>
          <p:sp>
            <p:nvSpPr>
              <p:cNvPr id="17" name="Rectangle 16">
                <a:extLst>
                  <a:ext uri="{FF2B5EF4-FFF2-40B4-BE49-F238E27FC236}">
                    <a16:creationId xmlns:a16="http://schemas.microsoft.com/office/drawing/2014/main" id="{4DFB92F9-9A40-3CC9-F4AF-2CD9A3C60566}"/>
                  </a:ext>
                </a:extLst>
              </p:cNvPr>
              <p:cNvSpPr/>
              <p:nvPr/>
            </p:nvSpPr>
            <p:spPr>
              <a:xfrm>
                <a:off x="349034" y="2142509"/>
                <a:ext cx="3927452" cy="1538965"/>
              </a:xfrm>
              <a:prstGeom prst="rect">
                <a:avLst/>
              </a:prstGeom>
              <a:grpFill/>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altLang="en-US" sz="2000" dirty="0">
                    <a:solidFill>
                      <a:schemeClr val="tx1"/>
                    </a:solidFill>
                    <a:latin typeface="Calibri" panose="020F0502020204030204" pitchFamily="34" charset="0"/>
                    <a:cs typeface="Calibri" panose="020F0502020204030204" pitchFamily="34" charset="0"/>
                  </a:rPr>
                  <a:t>Non-citizenship of India or acknowledgement of allegiance or adherence to a foreign State.</a:t>
                </a:r>
                <a:endParaRPr lang="en-IN" sz="2000" dirty="0">
                  <a:solidFill>
                    <a:schemeClr val="tx1"/>
                  </a:solidFill>
                  <a:latin typeface="Calibri" panose="020F0502020204030204" pitchFamily="34" charset="0"/>
                  <a:cs typeface="Calibri" panose="020F0502020204030204" pitchFamily="34" charset="0"/>
                </a:endParaRPr>
              </a:p>
            </p:txBody>
          </p:sp>
        </p:grpSp>
        <p:grpSp>
          <p:nvGrpSpPr>
            <p:cNvPr id="15374" name="Group 12">
              <a:extLst>
                <a:ext uri="{FF2B5EF4-FFF2-40B4-BE49-F238E27FC236}">
                  <a16:creationId xmlns:a16="http://schemas.microsoft.com/office/drawing/2014/main" id="{FE77DE0E-CFE1-59B0-1324-9277904ACCA0}"/>
                </a:ext>
              </a:extLst>
            </p:cNvPr>
            <p:cNvGrpSpPr>
              <a:grpSpLocks/>
            </p:cNvGrpSpPr>
            <p:nvPr/>
          </p:nvGrpSpPr>
          <p:grpSpPr bwMode="auto">
            <a:xfrm>
              <a:off x="5043488" y="3437335"/>
              <a:ext cx="3483502" cy="1153715"/>
              <a:chOff x="4533336" y="2143038"/>
              <a:chExt cx="3321894" cy="1538436"/>
            </a:xfrm>
            <a:grpFill/>
          </p:grpSpPr>
          <p:sp>
            <p:nvSpPr>
              <p:cNvPr id="14" name="Rectangle 13">
                <a:extLst>
                  <a:ext uri="{FF2B5EF4-FFF2-40B4-BE49-F238E27FC236}">
                    <a16:creationId xmlns:a16="http://schemas.microsoft.com/office/drawing/2014/main" id="{09B99C38-1F46-B7C7-0C65-8659D0048927}"/>
                  </a:ext>
                </a:extLst>
              </p:cNvPr>
              <p:cNvSpPr/>
              <p:nvPr/>
            </p:nvSpPr>
            <p:spPr>
              <a:xfrm>
                <a:off x="4532886" y="2142509"/>
                <a:ext cx="3321721" cy="1538965"/>
              </a:xfrm>
              <a:prstGeom prst="rect">
                <a:avLst/>
              </a:prstGeom>
              <a:grpFill/>
            </p:spPr>
            <p:style>
              <a:lnRef idx="2">
                <a:schemeClr val="lt1">
                  <a:hueOff val="0"/>
                  <a:satOff val="0"/>
                  <a:lumOff val="0"/>
                  <a:alphaOff val="0"/>
                </a:schemeClr>
              </a:lnRef>
              <a:fillRef idx="1">
                <a:schemeClr val="accent3">
                  <a:hueOff val="2452395"/>
                  <a:satOff val="-81125"/>
                  <a:lumOff val="-1176"/>
                  <a:alphaOff val="0"/>
                </a:schemeClr>
              </a:fillRef>
              <a:effectRef idx="0">
                <a:schemeClr val="accent3">
                  <a:hueOff val="2452395"/>
                  <a:satOff val="-81125"/>
                  <a:lumOff val="-1176"/>
                  <a:alphaOff val="0"/>
                </a:schemeClr>
              </a:effectRef>
              <a:fontRef idx="minor">
                <a:schemeClr val="lt1"/>
              </a:fontRef>
            </p:style>
          </p:sp>
          <p:sp>
            <p:nvSpPr>
              <p:cNvPr id="15" name="Rectangle 14">
                <a:extLst>
                  <a:ext uri="{FF2B5EF4-FFF2-40B4-BE49-F238E27FC236}">
                    <a16:creationId xmlns:a16="http://schemas.microsoft.com/office/drawing/2014/main" id="{A6F5E72D-6FF6-1491-F722-26CA4053E0A7}"/>
                  </a:ext>
                </a:extLst>
              </p:cNvPr>
              <p:cNvSpPr/>
              <p:nvPr/>
            </p:nvSpPr>
            <p:spPr>
              <a:xfrm>
                <a:off x="4532886" y="2142509"/>
                <a:ext cx="3321721" cy="1538965"/>
              </a:xfrm>
              <a:prstGeom prst="rect">
                <a:avLst/>
              </a:prstGeom>
              <a:grpFill/>
            </p:spPr>
            <p:style>
              <a:lnRef idx="0">
                <a:scrgbClr r="0" g="0" b="0"/>
              </a:lnRef>
              <a:fillRef idx="0">
                <a:scrgbClr r="0" g="0" b="0"/>
              </a:fillRef>
              <a:effectRef idx="0">
                <a:scrgbClr r="0" g="0" b="0"/>
              </a:effectRef>
              <a:fontRef idx="minor">
                <a:schemeClr val="lt1"/>
              </a:fontRef>
            </p:style>
            <p:txBody>
              <a:bodyPr tIns="91440" bIns="91440" spcCol="1270" anchor="ctr"/>
              <a:lstStyle/>
              <a:p>
                <a:pPr algn="ctr" defTabSz="1066800">
                  <a:lnSpc>
                    <a:spcPct val="90000"/>
                  </a:lnSpc>
                  <a:spcAft>
                    <a:spcPct val="35000"/>
                  </a:spcAft>
                  <a:defRPr/>
                </a:pPr>
                <a:r>
                  <a:rPr lang="en-US" altLang="en-US" sz="2000" dirty="0">
                    <a:solidFill>
                      <a:schemeClr val="tx1"/>
                    </a:solidFill>
                    <a:latin typeface="Calibri" panose="020F0502020204030204" pitchFamily="34" charset="0"/>
                    <a:cs typeface="Calibri" panose="020F0502020204030204" pitchFamily="34" charset="0"/>
                  </a:rPr>
                  <a:t>Any other disqualification prescribed by Parliament.</a:t>
                </a:r>
                <a:endParaRPr lang="en-IN" sz="2000" dirty="0">
                  <a:solidFill>
                    <a:schemeClr val="tx1"/>
                  </a:solidFill>
                  <a:latin typeface="Calibri" panose="020F0502020204030204" pitchFamily="34" charset="0"/>
                  <a:cs typeface="Calibri" panose="020F0502020204030204" pitchFamily="34" charset="0"/>
                </a:endParaRPr>
              </a:p>
            </p:txBody>
          </p:sp>
        </p:grpSp>
      </p:grpSp>
      <p:sp>
        <p:nvSpPr>
          <p:cNvPr id="15369" name="Slide Number Placeholder 3">
            <a:extLst>
              <a:ext uri="{FF2B5EF4-FFF2-40B4-BE49-F238E27FC236}">
                <a16:creationId xmlns:a16="http://schemas.microsoft.com/office/drawing/2014/main" id="{8233E492-58BF-21C2-A72A-AE24245B359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206EB9B-C9F6-446B-B2A0-43D81674D4BE}" type="slidenum">
              <a:rPr lang="en-US" altLang="en-US">
                <a:solidFill>
                  <a:srgbClr val="FFFFFF"/>
                </a:solidFill>
              </a:rPr>
              <a:pPr eaLnBrk="1" hangingPunct="1"/>
              <a:t>10</a:t>
            </a:fld>
            <a:endParaRPr lang="en-US" altLang="en-US">
              <a:solidFill>
                <a:srgbClr val="FFFFFF"/>
              </a:solidFill>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5E86642-432B-ABE7-A3F5-C14815B3D0F0}"/>
              </a:ext>
            </a:extLst>
          </p:cNvPr>
          <p:cNvSpPr>
            <a:spLocks noGrp="1"/>
          </p:cNvSpPr>
          <p:nvPr>
            <p:ph type="title"/>
          </p:nvPr>
        </p:nvSpPr>
        <p:spPr/>
        <p:txBody>
          <a:bodyPr>
            <a:noAutofit/>
          </a:bodyPr>
          <a:lstStyle/>
          <a:p>
            <a:pPr algn="ctr" eaLnBrk="1" fontAlgn="auto" hangingPunct="1">
              <a:spcAft>
                <a:spcPts val="0"/>
              </a:spcAft>
              <a:defRPr/>
            </a:pPr>
            <a:r>
              <a:rPr lang="en-IN" altLang="en-US" sz="3000" dirty="0">
                <a:solidFill>
                  <a:schemeClr val="tx1"/>
                </a:solidFill>
              </a:rPr>
              <a:t>Office of profit under the Government </a:t>
            </a:r>
            <a:r>
              <a:rPr lang="en-IN" altLang="en-US" sz="3000" dirty="0"/>
              <a:t/>
            </a:r>
            <a:br>
              <a:rPr lang="en-IN" altLang="en-US" sz="3000" dirty="0"/>
            </a:br>
            <a:r>
              <a:rPr lang="en-IN" altLang="en-US" sz="3000" dirty="0">
                <a:solidFill>
                  <a:srgbClr val="FF0000"/>
                </a:solidFill>
              </a:rPr>
              <a:t>[Articles 102 (1a) and 191(1)(a)]</a:t>
            </a:r>
          </a:p>
        </p:txBody>
      </p:sp>
      <p:sp>
        <p:nvSpPr>
          <p:cNvPr id="3" name="Content Placeholder 2">
            <a:extLst>
              <a:ext uri="{FF2B5EF4-FFF2-40B4-BE49-F238E27FC236}">
                <a16:creationId xmlns:a16="http://schemas.microsoft.com/office/drawing/2014/main" id="{A5170206-4486-3655-68B1-B0A199FD6211}"/>
              </a:ext>
            </a:extLst>
          </p:cNvPr>
          <p:cNvSpPr>
            <a:spLocks noGrp="1"/>
          </p:cNvSpPr>
          <p:nvPr>
            <p:ph idx="1"/>
          </p:nvPr>
        </p:nvSpPr>
        <p:spPr>
          <a:xfrm>
            <a:off x="304800" y="1200150"/>
            <a:ext cx="8534400" cy="3657600"/>
          </a:xfrm>
        </p:spPr>
        <p:txBody>
          <a:bodyPr/>
          <a:lstStyle/>
          <a:p>
            <a:pPr marL="0" indent="0" algn="just" eaLnBrk="1" hangingPunct="1">
              <a:lnSpc>
                <a:spcPct val="90000"/>
              </a:lnSpc>
              <a:buFont typeface="Arial" charset="0"/>
              <a:buNone/>
              <a:defRPr/>
            </a:pPr>
            <a:r>
              <a:rPr lang="en-IN" altLang="en-US" sz="1950" b="1" dirty="0" smtClean="0">
                <a:latin typeface="Calibri" pitchFamily="34" charset="0"/>
                <a:cs typeface="Calibri" pitchFamily="34" charset="0"/>
              </a:rPr>
              <a:t>Meaning of ‘Office </a:t>
            </a:r>
            <a:r>
              <a:rPr lang="en-IN" altLang="en-US" sz="1950" b="1" dirty="0">
                <a:latin typeface="Calibri" pitchFamily="34" charset="0"/>
                <a:cs typeface="Calibri" pitchFamily="34" charset="0"/>
              </a:rPr>
              <a:t>of profit under the Government</a:t>
            </a:r>
            <a:r>
              <a:rPr lang="en-IN" altLang="en-US" sz="1950" b="1" dirty="0" smtClean="0">
                <a:latin typeface="Calibri" pitchFamily="34" charset="0"/>
                <a:cs typeface="Calibri" pitchFamily="34" charset="0"/>
              </a:rPr>
              <a:t>’</a:t>
            </a:r>
            <a:r>
              <a:rPr lang="en-US" altLang="en-US" sz="1950" b="1" dirty="0" smtClean="0">
                <a:latin typeface="Calibri" pitchFamily="34" charset="0"/>
                <a:cs typeface="Calibri" pitchFamily="34" charset="0"/>
              </a:rPr>
              <a:t>:</a:t>
            </a:r>
            <a:endParaRPr lang="en-US" altLang="en-US" sz="1950" b="1" dirty="0">
              <a:latin typeface="Calibri" pitchFamily="34" charset="0"/>
              <a:cs typeface="Calibri" pitchFamily="34" charset="0"/>
            </a:endParaRPr>
          </a:p>
          <a:p>
            <a:pPr marL="0" indent="0" algn="just" eaLnBrk="1" hangingPunct="1">
              <a:lnSpc>
                <a:spcPct val="90000"/>
              </a:lnSpc>
              <a:buFont typeface="Arial" charset="0"/>
              <a:buNone/>
              <a:defRPr/>
            </a:pPr>
            <a:r>
              <a:rPr lang="en-US" altLang="en-US" sz="1950" dirty="0">
                <a:latin typeface="Calibri" pitchFamily="34" charset="0"/>
                <a:cs typeface="Calibri" pitchFamily="34" charset="0"/>
              </a:rPr>
              <a:t>All questions whether a particular person is holding an office of profit under the government or not have to be decided by applying the following tests to the facts and circumstances of each case in the light of Supreme Court decision in </a:t>
            </a:r>
            <a:r>
              <a:rPr lang="en-US" altLang="en-US" sz="1950" b="1" dirty="0" err="1">
                <a:solidFill>
                  <a:srgbClr val="FF0000"/>
                </a:solidFill>
                <a:latin typeface="Calibri" pitchFamily="34" charset="0"/>
                <a:cs typeface="Calibri" pitchFamily="34" charset="0"/>
              </a:rPr>
              <a:t>Shivamurthy</a:t>
            </a:r>
            <a:r>
              <a:rPr lang="en-US" altLang="en-US" sz="1950" b="1" dirty="0">
                <a:solidFill>
                  <a:srgbClr val="FF0000"/>
                </a:solidFill>
                <a:latin typeface="Calibri" pitchFamily="34" charset="0"/>
                <a:cs typeface="Calibri" pitchFamily="34" charset="0"/>
              </a:rPr>
              <a:t> Swami </a:t>
            </a:r>
            <a:r>
              <a:rPr lang="en-US" altLang="en-US" sz="1950" b="1" dirty="0" err="1">
                <a:solidFill>
                  <a:srgbClr val="FF0000"/>
                </a:solidFill>
                <a:latin typeface="Calibri" pitchFamily="34" charset="0"/>
                <a:cs typeface="Calibri" pitchFamily="34" charset="0"/>
              </a:rPr>
              <a:t>Inamdar</a:t>
            </a:r>
            <a:r>
              <a:rPr lang="en-US" altLang="en-US" sz="1950" b="1" dirty="0">
                <a:solidFill>
                  <a:srgbClr val="FF0000"/>
                </a:solidFill>
                <a:latin typeface="Calibri" pitchFamily="34" charset="0"/>
                <a:cs typeface="Calibri" pitchFamily="34" charset="0"/>
              </a:rPr>
              <a:t> Vs. </a:t>
            </a:r>
            <a:r>
              <a:rPr lang="en-US" altLang="en-US" sz="1950" b="1" dirty="0" err="1">
                <a:solidFill>
                  <a:srgbClr val="FF0000"/>
                </a:solidFill>
                <a:latin typeface="Calibri" pitchFamily="34" charset="0"/>
                <a:cs typeface="Calibri" pitchFamily="34" charset="0"/>
              </a:rPr>
              <a:t>Agadi</a:t>
            </a:r>
            <a:r>
              <a:rPr lang="en-US" altLang="en-US" sz="1950" b="1" dirty="0">
                <a:solidFill>
                  <a:srgbClr val="FF0000"/>
                </a:solidFill>
                <a:latin typeface="Calibri" pitchFamily="34" charset="0"/>
                <a:cs typeface="Calibri" pitchFamily="34" charset="0"/>
              </a:rPr>
              <a:t> </a:t>
            </a:r>
            <a:r>
              <a:rPr lang="en-US" altLang="en-US" sz="1950" b="1" dirty="0" err="1">
                <a:solidFill>
                  <a:srgbClr val="FF0000"/>
                </a:solidFill>
                <a:latin typeface="Calibri" pitchFamily="34" charset="0"/>
                <a:cs typeface="Calibri" pitchFamily="34" charset="0"/>
              </a:rPr>
              <a:t>Sanganna</a:t>
            </a:r>
            <a:r>
              <a:rPr lang="en-US" altLang="en-US" sz="1950" b="1" dirty="0">
                <a:solidFill>
                  <a:srgbClr val="FF0000"/>
                </a:solidFill>
                <a:latin typeface="Calibri" pitchFamily="34" charset="0"/>
                <a:cs typeface="Calibri" pitchFamily="34" charset="0"/>
              </a:rPr>
              <a:t> </a:t>
            </a:r>
            <a:r>
              <a:rPr lang="en-US" altLang="en-US" sz="1950" b="1" dirty="0" err="1">
                <a:solidFill>
                  <a:srgbClr val="FF0000"/>
                </a:solidFill>
                <a:latin typeface="Calibri" pitchFamily="34" charset="0"/>
                <a:cs typeface="Calibri" pitchFamily="34" charset="0"/>
              </a:rPr>
              <a:t>Andanappa</a:t>
            </a:r>
            <a:r>
              <a:rPr lang="en-US" altLang="en-US" sz="1950" b="1" dirty="0">
                <a:solidFill>
                  <a:srgbClr val="FF0000"/>
                </a:solidFill>
                <a:latin typeface="Calibri" pitchFamily="34" charset="0"/>
                <a:cs typeface="Calibri" pitchFamily="34" charset="0"/>
              </a:rPr>
              <a:t> [(1971) 3 SCC 870 and in several other cases:</a:t>
            </a:r>
            <a:endParaRPr lang="en-IN" altLang="en-US" sz="1950" dirty="0">
              <a:solidFill>
                <a:srgbClr val="FF0000"/>
              </a:solidFill>
              <a:latin typeface="Calibri" pitchFamily="34" charset="0"/>
              <a:cs typeface="Calibri" pitchFamily="34" charset="0"/>
            </a:endParaRPr>
          </a:p>
        </p:txBody>
      </p:sp>
      <p:pic>
        <p:nvPicPr>
          <p:cNvPr id="16388" name="Picture 3" descr="E:\Mahima\logo\iiidem logo.jpg">
            <a:extLst>
              <a:ext uri="{FF2B5EF4-FFF2-40B4-BE49-F238E27FC236}">
                <a16:creationId xmlns:a16="http://schemas.microsoft.com/office/drawing/2014/main" id="{A8235B1E-F0CA-F3C3-A26E-EED178B37F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4" descr="E:\Mahima\logo\ECI - Copy.jpg">
            <a:extLst>
              <a:ext uri="{FF2B5EF4-FFF2-40B4-BE49-F238E27FC236}">
                <a16:creationId xmlns:a16="http://schemas.microsoft.com/office/drawing/2014/main" id="{FF645CFF-39EC-2BA8-BA43-A99DC3E782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409" name="Group 8">
            <a:extLst>
              <a:ext uri="{FF2B5EF4-FFF2-40B4-BE49-F238E27FC236}">
                <a16:creationId xmlns:a16="http://schemas.microsoft.com/office/drawing/2014/main" id="{ECBEA3E3-2F83-2D9A-56B7-9350CD9A8AA6}"/>
              </a:ext>
            </a:extLst>
          </p:cNvPr>
          <p:cNvGrpSpPr>
            <a:grpSpLocks/>
          </p:cNvGrpSpPr>
          <p:nvPr/>
        </p:nvGrpSpPr>
        <p:grpSpPr bwMode="auto">
          <a:xfrm>
            <a:off x="506413" y="3257667"/>
            <a:ext cx="2659062" cy="914379"/>
            <a:chOff x="1944057" y="1066800"/>
            <a:chExt cx="1493100" cy="914400"/>
          </a:xfrm>
        </p:grpSpPr>
        <p:sp>
          <p:nvSpPr>
            <p:cNvPr id="18" name="Rectangle 17">
              <a:extLst>
                <a:ext uri="{FF2B5EF4-FFF2-40B4-BE49-F238E27FC236}">
                  <a16:creationId xmlns:a16="http://schemas.microsoft.com/office/drawing/2014/main" id="{6CC25DE7-79FF-5E7C-0FCD-2325555E3F3F}"/>
                </a:ext>
              </a:extLst>
            </p:cNvPr>
            <p:cNvSpPr/>
            <p:nvPr/>
          </p:nvSpPr>
          <p:spPr>
            <a:xfrm>
              <a:off x="1944057" y="1066779"/>
              <a:ext cx="1493100" cy="914421"/>
            </a:xfrm>
            <a:prstGeom prst="rect">
              <a:avLst/>
            </a:prstGeom>
            <a:ln>
              <a:solidFill>
                <a:schemeClr val="accent1"/>
              </a:solidFill>
            </a:ln>
          </p:spPr>
          <p:style>
            <a:lnRef idx="0">
              <a:scrgbClr r="0" g="0" b="0"/>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9" name="Rectangle 18">
              <a:extLst>
                <a:ext uri="{FF2B5EF4-FFF2-40B4-BE49-F238E27FC236}">
                  <a16:creationId xmlns:a16="http://schemas.microsoft.com/office/drawing/2014/main" id="{0534B9BA-09E7-F75A-8CFD-7F1E4BDB50FE}"/>
                </a:ext>
              </a:extLst>
            </p:cNvPr>
            <p:cNvSpPr/>
            <p:nvPr/>
          </p:nvSpPr>
          <p:spPr>
            <a:xfrm>
              <a:off x="1944057" y="1165206"/>
              <a:ext cx="1493100" cy="66359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99568" tIns="99568" rIns="99568" bIns="0" spcCol="1270"/>
            <a:lstStyle/>
            <a:p>
              <a:pPr algn="ctr" defTabSz="622300">
                <a:lnSpc>
                  <a:spcPct val="90000"/>
                </a:lnSpc>
                <a:spcAft>
                  <a:spcPct val="35000"/>
                </a:spcAft>
                <a:defRPr/>
              </a:pPr>
              <a:r>
                <a:rPr lang="en-IN" sz="1400" b="1" i="1" u="sng" dirty="0">
                  <a:latin typeface="Calibri" panose="020F0502020204030204" pitchFamily="34" charset="0"/>
                  <a:cs typeface="Calibri" panose="020F0502020204030204" pitchFamily="34" charset="0"/>
                </a:rPr>
                <a:t>Test-1</a:t>
              </a:r>
              <a:r>
                <a:rPr lang="en-IN" sz="1400" b="1" i="1" dirty="0">
                  <a:latin typeface="Calibri" panose="020F0502020204030204" pitchFamily="34" charset="0"/>
                  <a:cs typeface="Calibri" panose="020F0502020204030204" pitchFamily="34" charset="0"/>
                </a:rPr>
                <a:t>                 </a:t>
              </a:r>
            </a:p>
            <a:p>
              <a:pPr algn="ctr" defTabSz="622300">
                <a:lnSpc>
                  <a:spcPct val="90000"/>
                </a:lnSpc>
                <a:spcAft>
                  <a:spcPct val="35000"/>
                </a:spcAft>
                <a:defRPr/>
              </a:pPr>
              <a:r>
                <a:rPr lang="en-IN" sz="1400" b="1" i="1" dirty="0">
                  <a:latin typeface="Calibri" panose="020F0502020204030204" pitchFamily="34" charset="0"/>
                  <a:cs typeface="Calibri" panose="020F0502020204030204" pitchFamily="34" charset="0"/>
                </a:rPr>
                <a:t>Whether the government makes the appointment</a:t>
              </a:r>
            </a:p>
          </p:txBody>
        </p:sp>
      </p:grpSp>
      <p:grpSp>
        <p:nvGrpSpPr>
          <p:cNvPr id="16403" name="Group 10">
            <a:extLst>
              <a:ext uri="{FF2B5EF4-FFF2-40B4-BE49-F238E27FC236}">
                <a16:creationId xmlns:a16="http://schemas.microsoft.com/office/drawing/2014/main" id="{07C60F3B-8D36-6D5A-764B-1716BB5B6E73}"/>
              </a:ext>
            </a:extLst>
          </p:cNvPr>
          <p:cNvGrpSpPr>
            <a:grpSpLocks/>
          </p:cNvGrpSpPr>
          <p:nvPr/>
        </p:nvGrpSpPr>
        <p:grpSpPr bwMode="auto">
          <a:xfrm>
            <a:off x="3276600" y="3257808"/>
            <a:ext cx="2659063" cy="930113"/>
            <a:chOff x="3586531" y="974984"/>
            <a:chExt cx="1493100" cy="663315"/>
          </a:xfrm>
        </p:grpSpPr>
        <p:sp>
          <p:nvSpPr>
            <p:cNvPr id="16" name="Rectangle 15">
              <a:extLst>
                <a:ext uri="{FF2B5EF4-FFF2-40B4-BE49-F238E27FC236}">
                  <a16:creationId xmlns:a16="http://schemas.microsoft.com/office/drawing/2014/main" id="{91845B80-B141-6140-5569-C887ED5BB467}"/>
                </a:ext>
              </a:extLst>
            </p:cNvPr>
            <p:cNvSpPr/>
            <p:nvPr/>
          </p:nvSpPr>
          <p:spPr>
            <a:xfrm>
              <a:off x="3586531" y="974868"/>
              <a:ext cx="1493100" cy="663431"/>
            </a:xfrm>
            <a:prstGeom prst="rect">
              <a:avLst/>
            </a:prstGeom>
            <a:ln>
              <a:solidFill>
                <a:schemeClr val="accent1"/>
              </a:solidFill>
            </a:ln>
          </p:spPr>
          <p:style>
            <a:lnRef idx="0">
              <a:scrgbClr r="0" g="0" b="0"/>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7" name="Rectangle 16">
              <a:extLst>
                <a:ext uri="{FF2B5EF4-FFF2-40B4-BE49-F238E27FC236}">
                  <a16:creationId xmlns:a16="http://schemas.microsoft.com/office/drawing/2014/main" id="{960348DB-882D-AAE7-F030-7FC69A22F1F0}"/>
                </a:ext>
              </a:extLst>
            </p:cNvPr>
            <p:cNvSpPr/>
            <p:nvPr/>
          </p:nvSpPr>
          <p:spPr>
            <a:xfrm>
              <a:off x="3586531" y="974868"/>
              <a:ext cx="1493100" cy="66343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99568" tIns="99568" rIns="99568" bIns="0" spcCol="1270"/>
            <a:lstStyle/>
            <a:p>
              <a:pPr algn="ctr" defTabSz="622300">
                <a:lnSpc>
                  <a:spcPct val="90000"/>
                </a:lnSpc>
                <a:spcAft>
                  <a:spcPct val="35000"/>
                </a:spcAft>
                <a:defRPr/>
              </a:pPr>
              <a:r>
                <a:rPr lang="en-IN" sz="1400" b="1" i="1" u="sng" dirty="0">
                  <a:latin typeface="Calibri" panose="020F0502020204030204" pitchFamily="34" charset="0"/>
                  <a:cs typeface="Calibri" panose="020F0502020204030204" pitchFamily="34" charset="0"/>
                </a:rPr>
                <a:t>Test-2</a:t>
              </a:r>
              <a:r>
                <a:rPr lang="en-IN" sz="1400" b="1" i="1" dirty="0">
                  <a:latin typeface="Calibri" panose="020F0502020204030204" pitchFamily="34" charset="0"/>
                  <a:cs typeface="Calibri" panose="020F0502020204030204" pitchFamily="34" charset="0"/>
                </a:rPr>
                <a:t>           </a:t>
              </a:r>
            </a:p>
            <a:p>
              <a:pPr algn="ctr" defTabSz="622300">
                <a:lnSpc>
                  <a:spcPct val="90000"/>
                </a:lnSpc>
                <a:spcAft>
                  <a:spcPct val="35000"/>
                </a:spcAft>
                <a:defRPr/>
              </a:pPr>
              <a:r>
                <a:rPr lang="en-US" altLang="en-US" sz="1400" b="1" i="1" dirty="0">
                  <a:latin typeface="Calibri" panose="020F0502020204030204" pitchFamily="34" charset="0"/>
                  <a:cs typeface="Calibri" panose="020F0502020204030204" pitchFamily="34" charset="0"/>
                </a:rPr>
                <a:t>Whether the government has the right to remove or dismiss the holder</a:t>
              </a:r>
              <a:endParaRPr lang="en-IN" sz="1400" b="1" i="1" dirty="0">
                <a:latin typeface="Calibri" panose="020F0502020204030204" pitchFamily="34" charset="0"/>
                <a:cs typeface="Calibri" panose="020F0502020204030204" pitchFamily="34" charset="0"/>
              </a:endParaRPr>
            </a:p>
          </p:txBody>
        </p:sp>
      </p:grpSp>
      <p:grpSp>
        <p:nvGrpSpPr>
          <p:cNvPr id="16397" name="Group 12">
            <a:extLst>
              <a:ext uri="{FF2B5EF4-FFF2-40B4-BE49-F238E27FC236}">
                <a16:creationId xmlns:a16="http://schemas.microsoft.com/office/drawing/2014/main" id="{88352809-54D0-FB00-502C-26F7894380D2}"/>
              </a:ext>
            </a:extLst>
          </p:cNvPr>
          <p:cNvGrpSpPr>
            <a:grpSpLocks/>
          </p:cNvGrpSpPr>
          <p:nvPr/>
        </p:nvGrpSpPr>
        <p:grpSpPr bwMode="auto">
          <a:xfrm>
            <a:off x="6027738" y="3257550"/>
            <a:ext cx="2659062" cy="914496"/>
            <a:chOff x="5229004" y="974984"/>
            <a:chExt cx="1493100" cy="663315"/>
          </a:xfrm>
        </p:grpSpPr>
        <p:sp>
          <p:nvSpPr>
            <p:cNvPr id="14" name="Rectangle 13">
              <a:extLst>
                <a:ext uri="{FF2B5EF4-FFF2-40B4-BE49-F238E27FC236}">
                  <a16:creationId xmlns:a16="http://schemas.microsoft.com/office/drawing/2014/main" id="{435C3B51-8A50-F3A0-1D61-D5B2C3352A6B}"/>
                </a:ext>
              </a:extLst>
            </p:cNvPr>
            <p:cNvSpPr/>
            <p:nvPr/>
          </p:nvSpPr>
          <p:spPr>
            <a:xfrm>
              <a:off x="5229004" y="975054"/>
              <a:ext cx="1493100" cy="663245"/>
            </a:xfrm>
            <a:prstGeom prst="rect">
              <a:avLst/>
            </a:prstGeom>
            <a:ln>
              <a:solidFill>
                <a:schemeClr val="accent1"/>
              </a:solidFill>
            </a:ln>
          </p:spPr>
          <p:style>
            <a:lnRef idx="0">
              <a:scrgbClr r="0" g="0" b="0"/>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5" name="Rectangle 14">
              <a:extLst>
                <a:ext uri="{FF2B5EF4-FFF2-40B4-BE49-F238E27FC236}">
                  <a16:creationId xmlns:a16="http://schemas.microsoft.com/office/drawing/2014/main" id="{780B2BA6-CB31-6F25-63D7-5D305AE84DB5}"/>
                </a:ext>
              </a:extLst>
            </p:cNvPr>
            <p:cNvSpPr/>
            <p:nvPr/>
          </p:nvSpPr>
          <p:spPr>
            <a:xfrm>
              <a:off x="5229004" y="975054"/>
              <a:ext cx="1493100" cy="6632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99568" tIns="99568" rIns="99568" bIns="0" spcCol="1270"/>
            <a:lstStyle/>
            <a:p>
              <a:pPr algn="ctr" defTabSz="622300">
                <a:lnSpc>
                  <a:spcPct val="90000"/>
                </a:lnSpc>
                <a:spcAft>
                  <a:spcPct val="35000"/>
                </a:spcAft>
                <a:defRPr/>
              </a:pPr>
              <a:r>
                <a:rPr lang="en-IN" sz="1400" b="1" i="1" u="sng" dirty="0">
                  <a:latin typeface="Calibri" panose="020F0502020204030204" pitchFamily="34" charset="0"/>
                  <a:cs typeface="Calibri" panose="020F0502020204030204" pitchFamily="34" charset="0"/>
                </a:rPr>
                <a:t>Test-3 </a:t>
              </a:r>
              <a:r>
                <a:rPr lang="en-IN" sz="1400" b="1" i="1" dirty="0">
                  <a:latin typeface="Calibri" panose="020F0502020204030204" pitchFamily="34" charset="0"/>
                  <a:cs typeface="Calibri" panose="020F0502020204030204" pitchFamily="34" charset="0"/>
                </a:rPr>
                <a:t>         </a:t>
              </a:r>
            </a:p>
            <a:p>
              <a:pPr algn="ctr" defTabSz="622300">
                <a:lnSpc>
                  <a:spcPct val="90000"/>
                </a:lnSpc>
                <a:spcAft>
                  <a:spcPct val="35000"/>
                </a:spcAft>
                <a:defRPr/>
              </a:pPr>
              <a:r>
                <a:rPr lang="en-US" altLang="en-US" sz="1400" b="1" i="1" dirty="0">
                  <a:latin typeface="Calibri" panose="020F0502020204030204" pitchFamily="34" charset="0"/>
                  <a:cs typeface="Calibri" panose="020F0502020204030204" pitchFamily="34" charset="0"/>
                </a:rPr>
                <a:t>Whether any remuneration is paid</a:t>
              </a:r>
              <a:endParaRPr lang="en-IN" sz="1400" b="1" i="1" dirty="0">
                <a:latin typeface="Calibri" panose="020F0502020204030204" pitchFamily="34" charset="0"/>
                <a:cs typeface="Calibri" panose="020F0502020204030204" pitchFamily="34" charset="0"/>
              </a:endParaRPr>
            </a:p>
          </p:txBody>
        </p:sp>
      </p:grpSp>
      <p:sp>
        <p:nvSpPr>
          <p:cNvPr id="16393" name="Slide Number Placeholder 5">
            <a:extLst>
              <a:ext uri="{FF2B5EF4-FFF2-40B4-BE49-F238E27FC236}">
                <a16:creationId xmlns:a16="http://schemas.microsoft.com/office/drawing/2014/main" id="{0DA9B211-A590-D43F-B260-9F35F08519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096DB68-2563-4CD6-9CDE-3DEBDC5A5A06}" type="slidenum">
              <a:rPr lang="en-US" altLang="en-US">
                <a:solidFill>
                  <a:srgbClr val="FFFFFF"/>
                </a:solidFill>
              </a:rPr>
              <a:pPr eaLnBrk="1" hangingPunct="1"/>
              <a:t>11</a:t>
            </a:fld>
            <a:endParaRPr lang="en-US" altLang="en-US">
              <a:solidFill>
                <a:srgbClr val="FFFFFF"/>
              </a:solidFill>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225FBD3B-09BF-88B3-6ED1-2EBE76246E66}"/>
              </a:ext>
            </a:extLst>
          </p:cNvPr>
          <p:cNvSpPr>
            <a:spLocks noGrp="1"/>
          </p:cNvSpPr>
          <p:nvPr>
            <p:ph type="title"/>
          </p:nvPr>
        </p:nvSpPr>
        <p:spPr/>
        <p:txBody>
          <a:bodyPr>
            <a:noAutofit/>
          </a:bodyPr>
          <a:lstStyle/>
          <a:p>
            <a:pPr lvl="1" algn="ctr" eaLnBrk="1" fontAlgn="auto" hangingPunct="1">
              <a:spcAft>
                <a:spcPts val="0"/>
              </a:spcAft>
              <a:defRPr/>
            </a:pPr>
            <a:r>
              <a:rPr lang="en-IN" altLang="en-US" sz="2400" kern="1200" spc="-101" dirty="0">
                <a:solidFill>
                  <a:schemeClr val="tx1"/>
                </a:solidFill>
                <a:latin typeface="+mj-lt"/>
                <a:ea typeface="+mj-ea"/>
                <a:cs typeface="+mj-cs"/>
              </a:rPr>
              <a:t>Office of profit under the Government - </a:t>
            </a:r>
            <a:r>
              <a:rPr lang="en-US" altLang="en-US" sz="2400" kern="1200" spc="-101" dirty="0">
                <a:solidFill>
                  <a:schemeClr val="tx1"/>
                </a:solidFill>
                <a:latin typeface="+mj-lt"/>
                <a:ea typeface="+mj-ea"/>
                <a:cs typeface="+mj-cs"/>
              </a:rPr>
              <a:t>Removal of Disqualification Acts – Central and State Statutes</a:t>
            </a:r>
            <a:r>
              <a:rPr lang="en-IN" altLang="en-US" sz="2400" kern="1200" spc="-101" dirty="0">
                <a:solidFill>
                  <a:schemeClr val="tx1"/>
                </a:solidFill>
                <a:latin typeface="+mj-lt"/>
                <a:ea typeface="+mj-ea"/>
                <a:cs typeface="+mj-cs"/>
              </a:rPr>
              <a:t/>
            </a:r>
            <a:br>
              <a:rPr lang="en-IN" altLang="en-US" sz="2400" kern="1200" spc="-101" dirty="0">
                <a:solidFill>
                  <a:schemeClr val="tx1"/>
                </a:solidFill>
                <a:latin typeface="+mj-lt"/>
                <a:ea typeface="+mj-ea"/>
                <a:cs typeface="+mj-cs"/>
              </a:rPr>
            </a:br>
            <a:r>
              <a:rPr lang="en-IN" altLang="en-US" sz="2400" dirty="0">
                <a:solidFill>
                  <a:srgbClr val="FF0000"/>
                </a:solidFill>
              </a:rPr>
              <a:t>[Articles 102 (1a) and 191(1)(a)]</a:t>
            </a:r>
          </a:p>
        </p:txBody>
      </p:sp>
      <p:sp>
        <p:nvSpPr>
          <p:cNvPr id="3" name="Content Placeholder 2">
            <a:extLst>
              <a:ext uri="{FF2B5EF4-FFF2-40B4-BE49-F238E27FC236}">
                <a16:creationId xmlns:a16="http://schemas.microsoft.com/office/drawing/2014/main" id="{65B36C5B-F6E5-BBD1-C750-AE698E872F2F}"/>
              </a:ext>
            </a:extLst>
          </p:cNvPr>
          <p:cNvSpPr>
            <a:spLocks noGrp="1"/>
          </p:cNvSpPr>
          <p:nvPr>
            <p:ph idx="1"/>
          </p:nvPr>
        </p:nvSpPr>
        <p:spPr>
          <a:xfrm>
            <a:off x="96837" y="1428750"/>
            <a:ext cx="8950326" cy="2667000"/>
          </a:xfrm>
        </p:spPr>
        <p:txBody>
          <a:bodyPr/>
          <a:lstStyle/>
          <a:p>
            <a:pPr lvl="1" algn="just" eaLnBrk="1" hangingPunct="1">
              <a:buClr>
                <a:srgbClr val="1F6B1F"/>
              </a:buClr>
              <a:buFont typeface="Wingdings" panose="05000000000000000000" pitchFamily="2" charset="2"/>
              <a:buChar char="§"/>
            </a:pPr>
            <a:r>
              <a:rPr lang="en-US" altLang="en-US" sz="2000" b="1" dirty="0" smtClean="0">
                <a:latin typeface="Calibri" panose="020F0502020204030204" pitchFamily="34" charset="0"/>
                <a:cs typeface="Calibri" panose="020F0502020204030204" pitchFamily="34" charset="0"/>
              </a:rPr>
              <a:t>However</a:t>
            </a:r>
            <a:r>
              <a:rPr lang="en-US" altLang="en-US" sz="2000" b="1" dirty="0">
                <a:latin typeface="Calibri" panose="020F0502020204030204" pitchFamily="34" charset="0"/>
                <a:cs typeface="Calibri" panose="020F0502020204030204" pitchFamily="34" charset="0"/>
              </a:rPr>
              <a:t>, Parliament and all State Legislatures have passed Acts </a:t>
            </a:r>
            <a:r>
              <a:rPr lang="en-US" altLang="en-US" sz="2000" b="1" u="sng" dirty="0">
                <a:latin typeface="Calibri" panose="020F0502020204030204" pitchFamily="34" charset="0"/>
                <a:cs typeface="Calibri" panose="020F0502020204030204" pitchFamily="34" charset="0"/>
              </a:rPr>
              <a:t>removing disqualification in respect of certain offices</a:t>
            </a:r>
            <a:r>
              <a:rPr lang="en-US" altLang="en-US" sz="2000" b="1" dirty="0">
                <a:latin typeface="Calibri" panose="020F0502020204030204" pitchFamily="34" charset="0"/>
                <a:cs typeface="Calibri" panose="020F0502020204030204" pitchFamily="34" charset="0"/>
              </a:rPr>
              <a:t> mentioned therein.</a:t>
            </a:r>
          </a:p>
          <a:p>
            <a:pPr lvl="1" algn="just" eaLnBrk="1" hangingPunct="1">
              <a:buClr>
                <a:srgbClr val="1F6B1F"/>
              </a:buClr>
              <a:buFont typeface="Wingdings" panose="05000000000000000000" pitchFamily="2" charset="2"/>
              <a:buChar char="§"/>
            </a:pPr>
            <a:r>
              <a:rPr lang="en-US" altLang="en-US" sz="2000" b="1" dirty="0" smtClean="0">
                <a:latin typeface="Calibri" panose="020F0502020204030204" pitchFamily="34" charset="0"/>
                <a:cs typeface="Calibri" panose="020F0502020204030204" pitchFamily="34" charset="0"/>
              </a:rPr>
              <a:t>Please </a:t>
            </a:r>
            <a:r>
              <a:rPr lang="en-US" altLang="en-US" sz="2000" b="1" dirty="0">
                <a:latin typeface="Calibri" panose="020F0502020204030204" pitchFamily="34" charset="0"/>
                <a:cs typeface="Calibri" panose="020F0502020204030204" pitchFamily="34" charset="0"/>
              </a:rPr>
              <a:t>refer to the State specific Acts regarding removal of </a:t>
            </a:r>
            <a:r>
              <a:rPr lang="en-US" altLang="en-US" sz="2000" b="1" dirty="0" smtClean="0">
                <a:latin typeface="Calibri" panose="020F0502020204030204" pitchFamily="34" charset="0"/>
                <a:cs typeface="Calibri" panose="020F0502020204030204" pitchFamily="34" charset="0"/>
              </a:rPr>
              <a:t>Disqualification</a:t>
            </a:r>
          </a:p>
          <a:p>
            <a:pPr marL="274638" lvl="1" indent="0" algn="just" eaLnBrk="1" hangingPunct="1">
              <a:buClr>
                <a:srgbClr val="1F6B1F"/>
              </a:buClr>
              <a:buNone/>
            </a:pPr>
            <a:r>
              <a:rPr lang="en-US" altLang="en-US" sz="2000" b="1" dirty="0" smtClean="0">
                <a:solidFill>
                  <a:srgbClr val="FF0066"/>
                </a:solidFill>
                <a:latin typeface="Calibri" panose="020F0502020204030204" pitchFamily="34" charset="0"/>
                <a:cs typeface="Calibri" panose="020F0502020204030204" pitchFamily="34" charset="0"/>
              </a:rPr>
              <a:t>NB1: When an office exempted from Disqualification under the law, the holder of such office is not deemed to be holding office of profit, irrespective of receiving remuneration. </a:t>
            </a:r>
          </a:p>
          <a:p>
            <a:pPr lvl="1" algn="just" eaLnBrk="1" hangingPunct="1">
              <a:buClr>
                <a:srgbClr val="1F6B1F"/>
              </a:buClr>
              <a:buFont typeface="Wingdings" panose="05000000000000000000" pitchFamily="2" charset="2"/>
              <a:buChar char="§"/>
            </a:pPr>
            <a:endParaRPr lang="en-IN" altLang="en-US" sz="2000" b="1" dirty="0">
              <a:latin typeface="Calibri" panose="020F0502020204030204" pitchFamily="34" charset="0"/>
              <a:cs typeface="Calibri" panose="020F0502020204030204" pitchFamily="34" charset="0"/>
            </a:endParaRPr>
          </a:p>
        </p:txBody>
      </p:sp>
      <p:pic>
        <p:nvPicPr>
          <p:cNvPr id="17412" name="Picture 3" descr="E:\Mahima\logo\iiidem logo.jpg">
            <a:extLst>
              <a:ext uri="{FF2B5EF4-FFF2-40B4-BE49-F238E27FC236}">
                <a16:creationId xmlns:a16="http://schemas.microsoft.com/office/drawing/2014/main" id="{0D670EED-4ADD-FA36-7324-07986813A6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4" descr="E:\Mahima\logo\ECI - Copy.jpg">
            <a:extLst>
              <a:ext uri="{FF2B5EF4-FFF2-40B4-BE49-F238E27FC236}">
                <a16:creationId xmlns:a16="http://schemas.microsoft.com/office/drawing/2014/main" id="{1C12EB76-DF14-D8F7-637D-912D07C540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Slide Number Placeholder 1">
            <a:extLst>
              <a:ext uri="{FF2B5EF4-FFF2-40B4-BE49-F238E27FC236}">
                <a16:creationId xmlns:a16="http://schemas.microsoft.com/office/drawing/2014/main" id="{82097F80-BA2E-D94F-2FAF-99309E2632A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6808A1E9-E4AB-4DF3-9BCA-43BF0264A4A3}" type="slidenum">
              <a:rPr lang="en-US" altLang="en-US">
                <a:solidFill>
                  <a:srgbClr val="FFFFFF"/>
                </a:solidFill>
              </a:rPr>
              <a:pPr eaLnBrk="1" hangingPunct="1"/>
              <a:t>12</a:t>
            </a:fld>
            <a:endParaRPr lang="en-US" altLang="en-US">
              <a:solidFill>
                <a:srgbClr val="FFFFFF"/>
              </a:solidFill>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9987" name="Rectangle 3">
            <a:extLst>
              <a:ext uri="{FF2B5EF4-FFF2-40B4-BE49-F238E27FC236}">
                <a16:creationId xmlns:a16="http://schemas.microsoft.com/office/drawing/2014/main" id="{AACAE722-42D2-1657-489C-73183FACE27B}"/>
              </a:ext>
            </a:extLst>
          </p:cNvPr>
          <p:cNvSpPr>
            <a:spLocks noGrp="1" noChangeArrowheads="1"/>
          </p:cNvSpPr>
          <p:nvPr>
            <p:ph idx="1"/>
          </p:nvPr>
        </p:nvSpPr>
        <p:spPr>
          <a:xfrm>
            <a:off x="609600" y="1371600"/>
            <a:ext cx="8077200" cy="3028950"/>
          </a:xfrm>
        </p:spPr>
        <p:txBody>
          <a:bodyPr/>
          <a:lstStyle/>
          <a:p>
            <a:pPr lvl="1" algn="just" eaLnBrk="1" hangingPunct="1">
              <a:buClr>
                <a:srgbClr val="FFCC66"/>
              </a:buClr>
              <a:buFont typeface="Wingdings" panose="05000000000000000000" pitchFamily="2" charset="2"/>
              <a:buChar char="§"/>
            </a:pPr>
            <a:endParaRPr lang="en-US" altLang="en-US" sz="2000" dirty="0">
              <a:latin typeface="Calibri" panose="020F0502020204030204" pitchFamily="34" charset="0"/>
              <a:cs typeface="Calibri" panose="020F0502020204030204" pitchFamily="34" charset="0"/>
            </a:endParaRPr>
          </a:p>
          <a:p>
            <a:pPr algn="just" eaLnBrk="1" hangingPunct="1">
              <a:buClr>
                <a:srgbClr val="1F6B1F"/>
              </a:buClr>
              <a:buFont typeface="Wingdings" panose="05000000000000000000" pitchFamily="2" charset="2"/>
              <a:buChar char="§"/>
            </a:pPr>
            <a:r>
              <a:rPr lang="en-US" altLang="en-US" sz="2000" b="1" dirty="0">
                <a:latin typeface="Calibri" panose="020F0502020204030204" pitchFamily="34" charset="0"/>
                <a:cs typeface="Calibri" panose="020F0502020204030204" pitchFamily="34" charset="0"/>
              </a:rPr>
              <a:t>A person is disqualified if he is of unsound mind and stands so declared by a competent court.</a:t>
            </a:r>
          </a:p>
          <a:p>
            <a:pPr algn="just" eaLnBrk="1" hangingPunct="1">
              <a:buClr>
                <a:srgbClr val="1F6B1F"/>
              </a:buClr>
              <a:buFont typeface="Wingdings" panose="05000000000000000000" pitchFamily="2" charset="2"/>
              <a:buChar char="§"/>
            </a:pPr>
            <a:endParaRPr lang="en-US" altLang="en-US" sz="2000" b="1" dirty="0">
              <a:latin typeface="Calibri" panose="020F0502020204030204" pitchFamily="34" charset="0"/>
              <a:cs typeface="Calibri" panose="020F0502020204030204" pitchFamily="34" charset="0"/>
            </a:endParaRPr>
          </a:p>
          <a:p>
            <a:pPr algn="just" eaLnBrk="1" hangingPunct="1">
              <a:buClr>
                <a:srgbClr val="1F6B1F"/>
              </a:buClr>
              <a:buFont typeface="Wingdings" panose="05000000000000000000" pitchFamily="2" charset="2"/>
              <a:buChar char="§"/>
            </a:pPr>
            <a:r>
              <a:rPr lang="en-US" altLang="en-US" sz="2000" b="1" dirty="0">
                <a:latin typeface="Calibri" panose="020F0502020204030204" pitchFamily="34" charset="0"/>
                <a:cs typeface="Calibri" panose="020F0502020204030204" pitchFamily="34" charset="0"/>
              </a:rPr>
              <a:t>Mere allegation not sufficient – such person should be so declared by a </a:t>
            </a:r>
            <a:r>
              <a:rPr lang="en-US" altLang="en-US" sz="2000" b="1" dirty="0" smtClean="0">
                <a:latin typeface="Calibri" panose="020F0502020204030204" pitchFamily="34" charset="0"/>
                <a:cs typeface="Calibri" panose="020F0502020204030204" pitchFamily="34" charset="0"/>
              </a:rPr>
              <a:t>competent court under </a:t>
            </a:r>
            <a:r>
              <a:rPr lang="en-US" altLang="en-US" sz="2000" b="1" dirty="0">
                <a:latin typeface="Calibri" panose="020F0502020204030204" pitchFamily="34" charset="0"/>
                <a:cs typeface="Calibri" panose="020F0502020204030204" pitchFamily="34" charset="0"/>
              </a:rPr>
              <a:t>the </a:t>
            </a:r>
            <a:r>
              <a:rPr lang="en-GB" sz="2000" b="1" dirty="0" smtClean="0">
                <a:solidFill>
                  <a:srgbClr val="FF0000"/>
                </a:solidFill>
                <a:latin typeface="Calibri" panose="020F0502020204030204" pitchFamily="34" charset="0"/>
                <a:cs typeface="Calibri" panose="020F0502020204030204" pitchFamily="34" charset="0"/>
              </a:rPr>
              <a:t>The </a:t>
            </a:r>
            <a:r>
              <a:rPr lang="en-GB" sz="2000" b="1" dirty="0">
                <a:solidFill>
                  <a:srgbClr val="FF0000"/>
                </a:solidFill>
                <a:latin typeface="Calibri" panose="020F0502020204030204" pitchFamily="34" charset="0"/>
                <a:cs typeface="Calibri" panose="020F0502020204030204" pitchFamily="34" charset="0"/>
              </a:rPr>
              <a:t>Mental Healthcare Act, 2017 (earlier under </a:t>
            </a:r>
            <a:r>
              <a:rPr lang="en-US" altLang="en-US" sz="2000" b="1" dirty="0">
                <a:solidFill>
                  <a:srgbClr val="FF0000"/>
                </a:solidFill>
                <a:latin typeface="Calibri" panose="020F0502020204030204" pitchFamily="34" charset="0"/>
                <a:cs typeface="Calibri" panose="020F0502020204030204" pitchFamily="34" charset="0"/>
              </a:rPr>
              <a:t>Indian Lunacy Act, 1912)</a:t>
            </a:r>
          </a:p>
        </p:txBody>
      </p:sp>
      <p:sp>
        <p:nvSpPr>
          <p:cNvPr id="18435" name="Slide Number Placeholder 5">
            <a:extLst>
              <a:ext uri="{FF2B5EF4-FFF2-40B4-BE49-F238E27FC236}">
                <a16:creationId xmlns:a16="http://schemas.microsoft.com/office/drawing/2014/main" id="{0B8CAD0C-3D94-3604-F92C-510E9619B76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060E125-178D-481F-98A5-554DD2ED7448}" type="slidenum">
              <a:rPr lang="en-US" altLang="en-US">
                <a:solidFill>
                  <a:srgbClr val="FFFFFF"/>
                </a:solidFill>
              </a:rPr>
              <a:pPr eaLnBrk="1" hangingPunct="1"/>
              <a:t>13</a:t>
            </a:fld>
            <a:endParaRPr lang="en-US" altLang="en-US">
              <a:solidFill>
                <a:srgbClr val="FFFFFF"/>
              </a:solidFill>
            </a:endParaRPr>
          </a:p>
        </p:txBody>
      </p:sp>
      <p:pic>
        <p:nvPicPr>
          <p:cNvPr id="18436" name="Picture 3" descr="E:\Mahima\logo\iiidem logo.jpg">
            <a:extLst>
              <a:ext uri="{FF2B5EF4-FFF2-40B4-BE49-F238E27FC236}">
                <a16:creationId xmlns:a16="http://schemas.microsoft.com/office/drawing/2014/main" id="{D53732CF-E337-0B25-BA7E-6DD5585593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4" descr="E:\Mahima\logo\ECI - Copy.jpg">
            <a:extLst>
              <a:ext uri="{FF2B5EF4-FFF2-40B4-BE49-F238E27FC236}">
                <a16:creationId xmlns:a16="http://schemas.microsoft.com/office/drawing/2014/main" id="{88AA13C6-12E4-4F00-38F8-61F80CAAC3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1508F772-98EF-6F46-4DD2-4D42872ED2A8}"/>
              </a:ext>
            </a:extLst>
          </p:cNvPr>
          <p:cNvSpPr txBox="1">
            <a:spLocks/>
          </p:cNvSpPr>
          <p:nvPr/>
        </p:nvSpPr>
        <p:spPr>
          <a:xfrm>
            <a:off x="609600" y="400050"/>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3000" dirty="0">
                <a:solidFill>
                  <a:schemeClr val="tx1"/>
                </a:solidFill>
              </a:rPr>
              <a:t>Person of Unsound mind </a:t>
            </a:r>
          </a:p>
          <a:p>
            <a:pPr algn="ctr" eaLnBrk="1" fontAlgn="auto" hangingPunct="1">
              <a:spcAft>
                <a:spcPts val="0"/>
              </a:spcAft>
              <a:defRPr/>
            </a:pPr>
            <a:r>
              <a:rPr lang="en-IN" altLang="en-US" sz="3000" dirty="0">
                <a:solidFill>
                  <a:srgbClr val="FF0000"/>
                </a:solidFill>
              </a:rPr>
              <a:t>[Articles 102 (1)(b) 191 (1) (b)]:</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9987">
                                            <p:txEl>
                                              <p:pRg st="1" end="1"/>
                                            </p:txEl>
                                          </p:spTgt>
                                        </p:tgtEl>
                                        <p:attrNameLst>
                                          <p:attrName>style.visibility</p:attrName>
                                        </p:attrNameLst>
                                      </p:cBhvr>
                                      <p:to>
                                        <p:strVal val="visible"/>
                                      </p:to>
                                    </p:set>
                                    <p:animEffect transition="in" filter="fade">
                                      <p:cBhvr>
                                        <p:cTn id="7" dur="1000"/>
                                        <p:tgtEl>
                                          <p:spTgt spid="169987">
                                            <p:txEl>
                                              <p:pRg st="1" end="1"/>
                                            </p:txEl>
                                          </p:spTgt>
                                        </p:tgtEl>
                                      </p:cBhvr>
                                    </p:animEffect>
                                    <p:anim calcmode="lin" valueType="num">
                                      <p:cBhvr>
                                        <p:cTn id="8" dur="1000" fill="hold"/>
                                        <p:tgtEl>
                                          <p:spTgt spid="16998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699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9987">
                                            <p:txEl>
                                              <p:pRg st="3" end="3"/>
                                            </p:txEl>
                                          </p:spTgt>
                                        </p:tgtEl>
                                        <p:attrNameLst>
                                          <p:attrName>style.visibility</p:attrName>
                                        </p:attrNameLst>
                                      </p:cBhvr>
                                      <p:to>
                                        <p:strVal val="visible"/>
                                      </p:to>
                                    </p:set>
                                    <p:animEffect transition="in" filter="fade">
                                      <p:cBhvr>
                                        <p:cTn id="14" dur="1000"/>
                                        <p:tgtEl>
                                          <p:spTgt spid="169987">
                                            <p:txEl>
                                              <p:pRg st="3" end="3"/>
                                            </p:txEl>
                                          </p:spTgt>
                                        </p:tgtEl>
                                      </p:cBhvr>
                                    </p:animEffect>
                                    <p:anim calcmode="lin" valueType="num">
                                      <p:cBhvr>
                                        <p:cTn id="15" dur="1000" fill="hold"/>
                                        <p:tgtEl>
                                          <p:spTgt spid="169987">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6998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1010" name="Rectangle 2">
            <a:extLst>
              <a:ext uri="{FF2B5EF4-FFF2-40B4-BE49-F238E27FC236}">
                <a16:creationId xmlns:a16="http://schemas.microsoft.com/office/drawing/2014/main" id="{82B5AC7F-D3F9-99AC-6AA9-CA24C0378B2C}"/>
              </a:ext>
            </a:extLst>
          </p:cNvPr>
          <p:cNvSpPr>
            <a:spLocks noGrp="1" noChangeArrowheads="1"/>
          </p:cNvSpPr>
          <p:nvPr>
            <p:ph type="title"/>
          </p:nvPr>
        </p:nvSpPr>
        <p:spPr>
          <a:xfrm>
            <a:off x="914400" y="207963"/>
            <a:ext cx="7772400" cy="857250"/>
          </a:xfrm>
        </p:spPr>
        <p:txBody>
          <a:bodyPr/>
          <a:lstStyle/>
          <a:p>
            <a:pPr eaLnBrk="1" fontAlgn="auto" hangingPunct="1">
              <a:spcAft>
                <a:spcPts val="0"/>
              </a:spcAft>
              <a:defRPr/>
            </a:pPr>
            <a:r>
              <a:rPr lang="en-US" altLang="en-US">
                <a:solidFill>
                  <a:srgbClr val="CCFF33"/>
                </a:solidFill>
              </a:rPr>
              <a:t> </a:t>
            </a:r>
            <a:endParaRPr lang="en-US" altLang="en-US"/>
          </a:p>
        </p:txBody>
      </p:sp>
      <p:sp>
        <p:nvSpPr>
          <p:cNvPr id="171011" name="Rectangle 3">
            <a:extLst>
              <a:ext uri="{FF2B5EF4-FFF2-40B4-BE49-F238E27FC236}">
                <a16:creationId xmlns:a16="http://schemas.microsoft.com/office/drawing/2014/main" id="{B1B595D4-AAF3-F2D1-3664-74244619D564}"/>
              </a:ext>
            </a:extLst>
          </p:cNvPr>
          <p:cNvSpPr>
            <a:spLocks noGrp="1" noChangeArrowheads="1"/>
          </p:cNvSpPr>
          <p:nvPr>
            <p:ph idx="1"/>
          </p:nvPr>
        </p:nvSpPr>
        <p:spPr>
          <a:xfrm>
            <a:off x="714375" y="1257300"/>
            <a:ext cx="7972425" cy="3371850"/>
          </a:xfrm>
        </p:spPr>
        <p:txBody>
          <a:bodyPr/>
          <a:lstStyle/>
          <a:p>
            <a:pPr lvl="1" algn="just" eaLnBrk="1" hangingPunct="1">
              <a:lnSpc>
                <a:spcPct val="90000"/>
              </a:lnSpc>
              <a:buClr>
                <a:srgbClr val="FFCC66"/>
              </a:buClr>
              <a:buFont typeface="Wingdings" panose="05000000000000000000" pitchFamily="2" charset="2"/>
              <a:buChar char="|"/>
            </a:pPr>
            <a:endParaRPr lang="en-US" altLang="en-US" sz="2400" dirty="0"/>
          </a:p>
          <a:p>
            <a:pPr>
              <a:buClr>
                <a:srgbClr val="1F6B1F"/>
              </a:buClr>
              <a:buFont typeface="Wingdings" panose="05000000000000000000" pitchFamily="2" charset="2"/>
              <a:buChar char="Ø"/>
            </a:pPr>
            <a:r>
              <a:rPr lang="en-US" altLang="en-US" sz="2000" dirty="0">
                <a:latin typeface="Calibri" panose="020F0502020204030204" pitchFamily="34" charset="0"/>
                <a:cs typeface="Calibri" panose="020F0502020204030204" pitchFamily="34" charset="0"/>
              </a:rPr>
              <a:t>A person </a:t>
            </a:r>
            <a:r>
              <a:rPr lang="en-US" altLang="en-US" sz="2000" b="1" u="sng" dirty="0">
                <a:latin typeface="Calibri" panose="020F0502020204030204" pitchFamily="34" charset="0"/>
                <a:cs typeface="Calibri" panose="020F0502020204030204" pitchFamily="34" charset="0"/>
              </a:rPr>
              <a:t>adjudged insolvent by a competent insolvency court</a:t>
            </a:r>
            <a:r>
              <a:rPr lang="en-US" altLang="en-US" sz="2000" dirty="0">
                <a:latin typeface="Calibri" panose="020F0502020204030204" pitchFamily="34" charset="0"/>
                <a:cs typeface="Calibri" panose="020F0502020204030204" pitchFamily="34" charset="0"/>
              </a:rPr>
              <a:t> under the </a:t>
            </a:r>
            <a:r>
              <a:rPr lang="en-US" altLang="en-US" sz="2000" dirty="0">
                <a:solidFill>
                  <a:srgbClr val="FF0000"/>
                </a:solidFill>
                <a:latin typeface="Calibri" panose="020F0502020204030204" pitchFamily="34" charset="0"/>
                <a:cs typeface="Calibri" panose="020F0502020204030204" pitchFamily="34" charset="0"/>
              </a:rPr>
              <a:t>Insolvency and Bankruptcy Code, 2016, (Earlier Provincial Insolvency Act, 1920) </a:t>
            </a:r>
            <a:r>
              <a:rPr lang="en-US" altLang="en-US" sz="2000" dirty="0">
                <a:latin typeface="Calibri" panose="020F0502020204030204" pitchFamily="34" charset="0"/>
                <a:cs typeface="Calibri" panose="020F0502020204030204" pitchFamily="34" charset="0"/>
              </a:rPr>
              <a:t>and </a:t>
            </a:r>
            <a:r>
              <a:rPr lang="en-US" altLang="en-US" sz="2000" b="1" u="sng" dirty="0">
                <a:latin typeface="Calibri" panose="020F0502020204030204" pitchFamily="34" charset="0"/>
                <a:cs typeface="Calibri" panose="020F0502020204030204" pitchFamily="34" charset="0"/>
              </a:rPr>
              <a:t>has not been discharged from insolvency</a:t>
            </a:r>
            <a:r>
              <a:rPr lang="en-US" altLang="en-US" sz="2000" dirty="0">
                <a:latin typeface="Calibri" panose="020F0502020204030204" pitchFamily="34" charset="0"/>
                <a:cs typeface="Calibri" panose="020F0502020204030204" pitchFamily="34" charset="0"/>
              </a:rPr>
              <a:t> under the provision of that Act, </a:t>
            </a:r>
            <a:r>
              <a:rPr lang="en-US" altLang="en-US" sz="2000" b="1" u="sng" dirty="0">
                <a:latin typeface="Calibri" panose="020F0502020204030204" pitchFamily="34" charset="0"/>
                <a:cs typeface="Calibri" panose="020F0502020204030204" pitchFamily="34" charset="0"/>
              </a:rPr>
              <a:t>is disqualified for contesting</a:t>
            </a:r>
            <a:r>
              <a:rPr lang="en-US" altLang="en-US" sz="2000" dirty="0">
                <a:latin typeface="Calibri" panose="020F0502020204030204" pitchFamily="34" charset="0"/>
                <a:cs typeface="Calibri" panose="020F0502020204030204" pitchFamily="34" charset="0"/>
              </a:rPr>
              <a:t> an election to Parliament/State Legislature.</a:t>
            </a:r>
            <a:endParaRPr lang="en-IN" altLang="en-US" sz="2000" dirty="0">
              <a:latin typeface="Calibri" panose="020F0502020204030204" pitchFamily="34" charset="0"/>
              <a:cs typeface="Calibri" panose="020F0502020204030204" pitchFamily="34" charset="0"/>
            </a:endParaRPr>
          </a:p>
          <a:p>
            <a:pPr algn="just" eaLnBrk="1" hangingPunct="1">
              <a:lnSpc>
                <a:spcPct val="90000"/>
              </a:lnSpc>
              <a:buClr>
                <a:srgbClr val="1F6B1F"/>
              </a:buClr>
              <a:buFont typeface="Wingdings" panose="05000000000000000000" pitchFamily="2" charset="2"/>
              <a:buChar char="Ø"/>
            </a:pPr>
            <a:endParaRPr lang="en-US" altLang="en-US" sz="2000" dirty="0">
              <a:latin typeface="Calibri" panose="020F0502020204030204" pitchFamily="34" charset="0"/>
              <a:cs typeface="Calibri" panose="020F0502020204030204" pitchFamily="34" charset="0"/>
            </a:endParaRPr>
          </a:p>
          <a:p>
            <a:pPr algn="just" eaLnBrk="1" hangingPunct="1">
              <a:lnSpc>
                <a:spcPct val="90000"/>
              </a:lnSpc>
              <a:buClr>
                <a:srgbClr val="1F6B1F"/>
              </a:buClr>
              <a:buFont typeface="Wingdings" panose="05000000000000000000" pitchFamily="2" charset="2"/>
              <a:buChar char="Ø"/>
            </a:pPr>
            <a:r>
              <a:rPr lang="en-US" altLang="en-US" sz="2000" dirty="0">
                <a:latin typeface="Calibri" panose="020F0502020204030204" pitchFamily="34" charset="0"/>
                <a:cs typeface="Calibri" panose="020F0502020204030204" pitchFamily="34" charset="0"/>
              </a:rPr>
              <a:t>Mere commission of acts of insolvency not a ground for disqualification.</a:t>
            </a:r>
          </a:p>
          <a:p>
            <a:pPr algn="just" eaLnBrk="1" hangingPunct="1">
              <a:lnSpc>
                <a:spcPct val="90000"/>
              </a:lnSpc>
              <a:buClr>
                <a:srgbClr val="1F6B1F"/>
              </a:buClr>
              <a:buFont typeface="Wingdings" panose="05000000000000000000" pitchFamily="2" charset="2"/>
              <a:buChar char="Ø"/>
            </a:pPr>
            <a:endParaRPr lang="en-US" altLang="en-US" sz="2000" dirty="0">
              <a:latin typeface="Calibri" panose="020F0502020204030204" pitchFamily="34" charset="0"/>
              <a:cs typeface="Calibri" panose="020F0502020204030204" pitchFamily="34" charset="0"/>
            </a:endParaRPr>
          </a:p>
          <a:p>
            <a:pPr algn="just" eaLnBrk="1" hangingPunct="1">
              <a:lnSpc>
                <a:spcPct val="90000"/>
              </a:lnSpc>
              <a:buClr>
                <a:srgbClr val="1F6B1F"/>
              </a:buClr>
              <a:buFont typeface="Wingdings" panose="05000000000000000000" pitchFamily="2" charset="2"/>
              <a:buChar char="Ø"/>
            </a:pPr>
            <a:r>
              <a:rPr lang="en-US" altLang="en-US" sz="2000" dirty="0">
                <a:latin typeface="Calibri" panose="020F0502020204030204" pitchFamily="34" charset="0"/>
                <a:cs typeface="Calibri" panose="020F0502020204030204" pitchFamily="34" charset="0"/>
              </a:rPr>
              <a:t>Disqualification on this account ceases to be operative, if the insolvent  is discharged from insolvency by the competent court.</a:t>
            </a:r>
          </a:p>
        </p:txBody>
      </p:sp>
      <p:sp>
        <p:nvSpPr>
          <p:cNvPr id="19460" name="Slide Number Placeholder 5">
            <a:extLst>
              <a:ext uri="{FF2B5EF4-FFF2-40B4-BE49-F238E27FC236}">
                <a16:creationId xmlns:a16="http://schemas.microsoft.com/office/drawing/2014/main" id="{2BB66F41-1DF8-FF75-0FF5-8D0E1DE585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F57955D-DEC1-4224-834A-3F5E6C0F6EA9}" type="slidenum">
              <a:rPr lang="en-US" altLang="en-US">
                <a:solidFill>
                  <a:srgbClr val="FFFFFF"/>
                </a:solidFill>
              </a:rPr>
              <a:pPr eaLnBrk="1" hangingPunct="1"/>
              <a:t>14</a:t>
            </a:fld>
            <a:endParaRPr lang="en-US" altLang="en-US">
              <a:solidFill>
                <a:srgbClr val="FFFFFF"/>
              </a:solidFill>
            </a:endParaRPr>
          </a:p>
        </p:txBody>
      </p:sp>
      <p:pic>
        <p:nvPicPr>
          <p:cNvPr id="19461" name="Picture 3" descr="E:\Mahima\logo\iiidem logo.jpg">
            <a:extLst>
              <a:ext uri="{FF2B5EF4-FFF2-40B4-BE49-F238E27FC236}">
                <a16:creationId xmlns:a16="http://schemas.microsoft.com/office/drawing/2014/main" id="{A12EA603-B040-5DE3-72D4-CECC1E7EEC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4" descr="E:\Mahima\logo\ECI - Copy.jpg">
            <a:extLst>
              <a:ext uri="{FF2B5EF4-FFF2-40B4-BE49-F238E27FC236}">
                <a16:creationId xmlns:a16="http://schemas.microsoft.com/office/drawing/2014/main" id="{9038AE4D-14E7-D9C1-6149-AF11019662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826469B4-B303-FFF6-6BA4-9EC6DC7666AF}"/>
              </a:ext>
            </a:extLst>
          </p:cNvPr>
          <p:cNvSpPr txBox="1">
            <a:spLocks/>
          </p:cNvSpPr>
          <p:nvPr/>
        </p:nvSpPr>
        <p:spPr>
          <a:xfrm>
            <a:off x="609600" y="400050"/>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3000" dirty="0">
                <a:solidFill>
                  <a:schemeClr val="tx1"/>
                </a:solidFill>
              </a:rPr>
              <a:t>Un-discharged insolvent </a:t>
            </a:r>
          </a:p>
          <a:p>
            <a:pPr algn="ctr" eaLnBrk="1" fontAlgn="auto" hangingPunct="1">
              <a:spcAft>
                <a:spcPts val="0"/>
              </a:spcAft>
              <a:defRPr/>
            </a:pPr>
            <a:r>
              <a:rPr lang="en-IN" altLang="en-US" sz="3000" dirty="0">
                <a:solidFill>
                  <a:srgbClr val="FF0000"/>
                </a:solidFill>
              </a:rPr>
              <a:t>[Articles 102 (1)(c) &amp; 191 (1) (c)]:</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1011">
                                            <p:txEl>
                                              <p:pRg st="1" end="1"/>
                                            </p:txEl>
                                          </p:spTgt>
                                        </p:tgtEl>
                                        <p:attrNameLst>
                                          <p:attrName>style.visibility</p:attrName>
                                        </p:attrNameLst>
                                      </p:cBhvr>
                                      <p:to>
                                        <p:strVal val="visible"/>
                                      </p:to>
                                    </p:set>
                                    <p:animEffect transition="in" filter="fade">
                                      <p:cBhvr>
                                        <p:cTn id="7" dur="1000"/>
                                        <p:tgtEl>
                                          <p:spTgt spid="171011">
                                            <p:txEl>
                                              <p:pRg st="1" end="1"/>
                                            </p:txEl>
                                          </p:spTgt>
                                        </p:tgtEl>
                                      </p:cBhvr>
                                    </p:animEffect>
                                    <p:anim calcmode="lin" valueType="num">
                                      <p:cBhvr>
                                        <p:cTn id="8" dur="1000" fill="hold"/>
                                        <p:tgtEl>
                                          <p:spTgt spid="17101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710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1011">
                                            <p:txEl>
                                              <p:pRg st="3" end="3"/>
                                            </p:txEl>
                                          </p:spTgt>
                                        </p:tgtEl>
                                        <p:attrNameLst>
                                          <p:attrName>style.visibility</p:attrName>
                                        </p:attrNameLst>
                                      </p:cBhvr>
                                      <p:to>
                                        <p:strVal val="visible"/>
                                      </p:to>
                                    </p:set>
                                    <p:animEffect transition="in" filter="fade">
                                      <p:cBhvr>
                                        <p:cTn id="14" dur="1000"/>
                                        <p:tgtEl>
                                          <p:spTgt spid="171011">
                                            <p:txEl>
                                              <p:pRg st="3" end="3"/>
                                            </p:txEl>
                                          </p:spTgt>
                                        </p:tgtEl>
                                      </p:cBhvr>
                                    </p:animEffect>
                                    <p:anim calcmode="lin" valueType="num">
                                      <p:cBhvr>
                                        <p:cTn id="15" dur="1000" fill="hold"/>
                                        <p:tgtEl>
                                          <p:spTgt spid="171011">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710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1011">
                                            <p:txEl>
                                              <p:pRg st="5" end="5"/>
                                            </p:txEl>
                                          </p:spTgt>
                                        </p:tgtEl>
                                        <p:attrNameLst>
                                          <p:attrName>style.visibility</p:attrName>
                                        </p:attrNameLst>
                                      </p:cBhvr>
                                      <p:to>
                                        <p:strVal val="visible"/>
                                      </p:to>
                                    </p:set>
                                    <p:animEffect transition="in" filter="fade">
                                      <p:cBhvr>
                                        <p:cTn id="21" dur="1000"/>
                                        <p:tgtEl>
                                          <p:spTgt spid="171011">
                                            <p:txEl>
                                              <p:pRg st="5" end="5"/>
                                            </p:txEl>
                                          </p:spTgt>
                                        </p:tgtEl>
                                      </p:cBhvr>
                                    </p:animEffect>
                                    <p:anim calcmode="lin" valueType="num">
                                      <p:cBhvr>
                                        <p:cTn id="22" dur="1000" fill="hold"/>
                                        <p:tgtEl>
                                          <p:spTgt spid="171011">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17101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4" name="Rectangle 2">
            <a:extLst>
              <a:ext uri="{FF2B5EF4-FFF2-40B4-BE49-F238E27FC236}">
                <a16:creationId xmlns:a16="http://schemas.microsoft.com/office/drawing/2014/main" id="{ECA75FD9-07DD-9261-DA7F-C43A49C916AD}"/>
              </a:ext>
            </a:extLst>
          </p:cNvPr>
          <p:cNvSpPr>
            <a:spLocks noGrp="1" noChangeArrowheads="1"/>
          </p:cNvSpPr>
          <p:nvPr>
            <p:ph type="title"/>
          </p:nvPr>
        </p:nvSpPr>
        <p:spPr/>
        <p:txBody>
          <a:bodyPr/>
          <a:lstStyle/>
          <a:p>
            <a:pPr eaLnBrk="1" fontAlgn="auto" hangingPunct="1">
              <a:spcAft>
                <a:spcPts val="0"/>
              </a:spcAft>
              <a:defRPr/>
            </a:pPr>
            <a:r>
              <a:rPr lang="en-US" altLang="en-US">
                <a:solidFill>
                  <a:srgbClr val="CCFF33"/>
                </a:solidFill>
              </a:rPr>
              <a:t> </a:t>
            </a:r>
            <a:endParaRPr lang="en-US" altLang="en-US"/>
          </a:p>
        </p:txBody>
      </p:sp>
      <p:sp>
        <p:nvSpPr>
          <p:cNvPr id="172035" name="Rectangle 3">
            <a:extLst>
              <a:ext uri="{FF2B5EF4-FFF2-40B4-BE49-F238E27FC236}">
                <a16:creationId xmlns:a16="http://schemas.microsoft.com/office/drawing/2014/main" id="{6FDF9E50-30BE-FDF2-F8E8-3ED7337C2933}"/>
              </a:ext>
            </a:extLst>
          </p:cNvPr>
          <p:cNvSpPr>
            <a:spLocks noGrp="1" noChangeArrowheads="1"/>
          </p:cNvSpPr>
          <p:nvPr>
            <p:ph idx="1"/>
          </p:nvPr>
        </p:nvSpPr>
        <p:spPr>
          <a:xfrm>
            <a:off x="381000" y="1657350"/>
            <a:ext cx="8458200" cy="3257550"/>
          </a:xfrm>
        </p:spPr>
        <p:txBody>
          <a:bodyPr/>
          <a:lstStyle/>
          <a:p>
            <a:pPr lvl="1" algn="just" eaLnBrk="1" hangingPunct="1">
              <a:lnSpc>
                <a:spcPct val="90000"/>
              </a:lnSpc>
              <a:buClr>
                <a:srgbClr val="FFCC66"/>
              </a:buClr>
              <a:buFont typeface="Wingdings" panose="05000000000000000000" pitchFamily="2" charset="2"/>
              <a:buChar char="|"/>
            </a:pPr>
            <a:endParaRPr lang="en-US" altLang="en-US" sz="1800" dirty="0"/>
          </a:p>
          <a:p>
            <a:pPr algn="just" eaLnBrk="1" hangingPunct="1">
              <a:lnSpc>
                <a:spcPct val="90000"/>
              </a:lnSpc>
              <a:buClr>
                <a:srgbClr val="1F6B1F"/>
              </a:buClr>
              <a:buFont typeface="Wingdings" panose="05000000000000000000" pitchFamily="2" charset="2"/>
              <a:buChar char="Ø"/>
            </a:pPr>
            <a:r>
              <a:rPr lang="en-US" altLang="en-US" sz="2000" dirty="0">
                <a:latin typeface="Calibri" panose="020F0502020204030204" pitchFamily="34" charset="0"/>
                <a:cs typeface="Calibri" panose="020F0502020204030204" pitchFamily="34" charset="0"/>
              </a:rPr>
              <a:t>Citizenship of India a fundamental and essential qualification – additionally a person shall be disqualified for being chosen as, and also for being a Member of Parliament/State Legislature if he is not a citizen of India, or has voluntarily acquired the citizenship of a foreign State or is under any acknowledgement of allegiance or adherence to a foreign State</a:t>
            </a:r>
            <a:r>
              <a:rPr lang="en-US" altLang="en-US" dirty="0">
                <a:latin typeface="Calibri" panose="020F0502020204030204" pitchFamily="34" charset="0"/>
                <a:cs typeface="Calibri" panose="020F0502020204030204" pitchFamily="34" charset="0"/>
              </a:rPr>
              <a:t>.</a:t>
            </a:r>
          </a:p>
        </p:txBody>
      </p:sp>
      <p:sp>
        <p:nvSpPr>
          <p:cNvPr id="20484" name="Slide Number Placeholder 5">
            <a:extLst>
              <a:ext uri="{FF2B5EF4-FFF2-40B4-BE49-F238E27FC236}">
                <a16:creationId xmlns:a16="http://schemas.microsoft.com/office/drawing/2014/main" id="{0A2154E4-F55A-9BA2-C962-1C91B8FE15E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AA3BA8E-716A-4D73-8734-3C175BDF2FA6}" type="slidenum">
              <a:rPr lang="en-US" altLang="en-US">
                <a:solidFill>
                  <a:srgbClr val="FFFFFF"/>
                </a:solidFill>
              </a:rPr>
              <a:pPr eaLnBrk="1" hangingPunct="1"/>
              <a:t>15</a:t>
            </a:fld>
            <a:endParaRPr lang="en-US" altLang="en-US">
              <a:solidFill>
                <a:srgbClr val="FFFFFF"/>
              </a:solidFill>
            </a:endParaRPr>
          </a:p>
        </p:txBody>
      </p:sp>
      <p:pic>
        <p:nvPicPr>
          <p:cNvPr id="20485" name="Picture 3" descr="E:\Mahima\logo\iiidem logo.jpg">
            <a:extLst>
              <a:ext uri="{FF2B5EF4-FFF2-40B4-BE49-F238E27FC236}">
                <a16:creationId xmlns:a16="http://schemas.microsoft.com/office/drawing/2014/main" id="{6CFD3D74-B440-C7F1-41DB-6B44EF3C42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4" descr="E:\Mahima\logo\ECI - Copy.jpg">
            <a:extLst>
              <a:ext uri="{FF2B5EF4-FFF2-40B4-BE49-F238E27FC236}">
                <a16:creationId xmlns:a16="http://schemas.microsoft.com/office/drawing/2014/main" id="{BDBB2813-5668-5458-E438-912564E34F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29297124-C0E5-BD73-E44A-57A00D0FFF4C}"/>
              </a:ext>
            </a:extLst>
          </p:cNvPr>
          <p:cNvSpPr txBox="1">
            <a:spLocks/>
          </p:cNvSpPr>
          <p:nvPr/>
        </p:nvSpPr>
        <p:spPr>
          <a:xfrm>
            <a:off x="609600" y="571500"/>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2400" dirty="0">
                <a:solidFill>
                  <a:schemeClr val="tx1"/>
                </a:solidFill>
              </a:rPr>
              <a:t>Non-citizenship of India or acknowledgement of allegiance or adherence to a foreign State </a:t>
            </a:r>
            <a:endParaRPr lang="en-IN" altLang="en-US" sz="3000" dirty="0">
              <a:solidFill>
                <a:schemeClr val="tx1"/>
              </a:solidFill>
            </a:endParaRPr>
          </a:p>
          <a:p>
            <a:pPr algn="ctr" eaLnBrk="1" fontAlgn="auto" hangingPunct="1">
              <a:spcAft>
                <a:spcPts val="0"/>
              </a:spcAft>
              <a:defRPr/>
            </a:pPr>
            <a:r>
              <a:rPr lang="en-IN" altLang="en-US" sz="2800" dirty="0">
                <a:solidFill>
                  <a:srgbClr val="FF0000"/>
                </a:solidFill>
              </a:rPr>
              <a:t>[Articles 102(1) (d) and 191 (1) (d)]:</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2035">
                                            <p:txEl>
                                              <p:pRg st="1" end="1"/>
                                            </p:txEl>
                                          </p:spTgt>
                                        </p:tgtEl>
                                        <p:attrNameLst>
                                          <p:attrName>style.visibility</p:attrName>
                                        </p:attrNameLst>
                                      </p:cBhvr>
                                      <p:to>
                                        <p:strVal val="visible"/>
                                      </p:to>
                                    </p:set>
                                    <p:animEffect transition="in" filter="fade">
                                      <p:cBhvr>
                                        <p:cTn id="7" dur="1000"/>
                                        <p:tgtEl>
                                          <p:spTgt spid="172035">
                                            <p:txEl>
                                              <p:pRg st="1" end="1"/>
                                            </p:txEl>
                                          </p:spTgt>
                                        </p:tgtEl>
                                      </p:cBhvr>
                                    </p:animEffect>
                                    <p:anim calcmode="lin" valueType="num">
                                      <p:cBhvr>
                                        <p:cTn id="8" dur="1000" fill="hold"/>
                                        <p:tgtEl>
                                          <p:spTgt spid="17203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7203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3622E47F-5C2A-9EDD-B542-51D0A90D399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548535A6-D462-4A3F-8041-4AFE4634E8C4}" type="slidenum">
              <a:rPr lang="en-US" altLang="en-US">
                <a:solidFill>
                  <a:srgbClr val="FFFFFF"/>
                </a:solidFill>
              </a:rPr>
              <a:pPr eaLnBrk="1" hangingPunct="1"/>
              <a:t>16</a:t>
            </a:fld>
            <a:endParaRPr lang="en-US" altLang="en-US">
              <a:solidFill>
                <a:srgbClr val="FFFFFF"/>
              </a:solidFill>
            </a:endParaRPr>
          </a:p>
        </p:txBody>
      </p:sp>
      <p:pic>
        <p:nvPicPr>
          <p:cNvPr id="21507" name="Picture 3" descr="E:\Mahima\logo\iiidem logo.jpg">
            <a:extLst>
              <a:ext uri="{FF2B5EF4-FFF2-40B4-BE49-F238E27FC236}">
                <a16:creationId xmlns:a16="http://schemas.microsoft.com/office/drawing/2014/main" id="{20CE65B3-7BEB-F11C-A3E2-EE4916A5DA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descr="E:\Mahima\logo\ECI - Copy.jpg">
            <a:extLst>
              <a:ext uri="{FF2B5EF4-FFF2-40B4-BE49-F238E27FC236}">
                <a16:creationId xmlns:a16="http://schemas.microsoft.com/office/drawing/2014/main" id="{EB9C43E5-99D5-DC3E-AECC-1255E4CFD6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332D8355-9BDE-4E61-451B-3DEDBBD3704E}"/>
              </a:ext>
            </a:extLst>
          </p:cNvPr>
          <p:cNvSpPr txBox="1">
            <a:spLocks/>
          </p:cNvSpPr>
          <p:nvPr/>
        </p:nvSpPr>
        <p:spPr>
          <a:xfrm>
            <a:off x="542925" y="126207"/>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3000" dirty="0">
                <a:solidFill>
                  <a:schemeClr val="tx1"/>
                </a:solidFill>
              </a:rPr>
              <a:t>Statutory disqualifications - listing</a:t>
            </a:r>
            <a:r>
              <a:rPr lang="en-IN" altLang="en-US" sz="2800" dirty="0"/>
              <a:t/>
            </a:r>
            <a:br>
              <a:rPr lang="en-IN" altLang="en-US" sz="2800" dirty="0"/>
            </a:br>
            <a:r>
              <a:rPr lang="en-IN" altLang="en-US" sz="2800" dirty="0"/>
              <a:t> </a:t>
            </a:r>
            <a:r>
              <a:rPr lang="en-IN" altLang="en-US" sz="2800" dirty="0" smtClean="0">
                <a:solidFill>
                  <a:srgbClr val="FF0000"/>
                </a:solidFill>
              </a:rPr>
              <a:t>Articles </a:t>
            </a:r>
            <a:r>
              <a:rPr lang="en-IN" altLang="en-US" sz="2800" dirty="0">
                <a:solidFill>
                  <a:srgbClr val="FF0000"/>
                </a:solidFill>
              </a:rPr>
              <a:t>102(1)(e) and 191 (1</a:t>
            </a:r>
            <a:r>
              <a:rPr lang="en-IN" altLang="en-US" sz="2800" dirty="0" smtClean="0">
                <a:solidFill>
                  <a:srgbClr val="FF0000"/>
                </a:solidFill>
              </a:rPr>
              <a:t>)(</a:t>
            </a:r>
            <a:r>
              <a:rPr lang="en-IN" altLang="en-US" sz="2800" dirty="0">
                <a:solidFill>
                  <a:srgbClr val="FF0000"/>
                </a:solidFill>
              </a:rPr>
              <a:t>e</a:t>
            </a:r>
            <a:r>
              <a:rPr lang="en-IN" altLang="en-US" sz="2800" dirty="0" smtClean="0">
                <a:solidFill>
                  <a:srgbClr val="FF0000"/>
                </a:solidFill>
              </a:rPr>
              <a:t>) – RPA 1951 </a:t>
            </a:r>
            <a:endParaRPr lang="en-IN" altLang="en-US" sz="2800" dirty="0">
              <a:solidFill>
                <a:srgbClr val="FF0000"/>
              </a:solidFill>
            </a:endParaRPr>
          </a:p>
        </p:txBody>
      </p:sp>
      <p:sp>
        <p:nvSpPr>
          <p:cNvPr id="4" name="TextBox 3">
            <a:extLst>
              <a:ext uri="{FF2B5EF4-FFF2-40B4-BE49-F238E27FC236}">
                <a16:creationId xmlns:a16="http://schemas.microsoft.com/office/drawing/2014/main" id="{CD6FF390-8FDD-4B25-CC0E-B0FF418F58E5}"/>
              </a:ext>
            </a:extLst>
          </p:cNvPr>
          <p:cNvSpPr txBox="1">
            <a:spLocks noChangeArrowheads="1"/>
          </p:cNvSpPr>
          <p:nvPr/>
        </p:nvSpPr>
        <p:spPr bwMode="auto">
          <a:xfrm>
            <a:off x="152400" y="1352550"/>
            <a:ext cx="3429000" cy="1938338"/>
          </a:xfrm>
          <a:prstGeom prst="rect">
            <a:avLst/>
          </a:prstGeom>
          <a:noFill/>
          <a:ln w="9525">
            <a:solidFill>
              <a:srgbClr val="1F6B1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000" i="1"/>
              <a:t>Parliament is empowered to make statutory  laws prescribing disqualifications for membership for both Parliament and State Legislatures</a:t>
            </a:r>
            <a:r>
              <a:rPr lang="en-IN" altLang="en-US" sz="2000" i="1"/>
              <a:t>.</a:t>
            </a:r>
            <a:endParaRPr lang="en-US" altLang="en-US" sz="2000" i="1"/>
          </a:p>
        </p:txBody>
      </p:sp>
      <p:grpSp>
        <p:nvGrpSpPr>
          <p:cNvPr id="2" name="Group 15">
            <a:extLst>
              <a:ext uri="{FF2B5EF4-FFF2-40B4-BE49-F238E27FC236}">
                <a16:creationId xmlns:a16="http://schemas.microsoft.com/office/drawing/2014/main" id="{0E58CF72-5AC7-4226-5AE6-8B84BFA4B3B4}"/>
              </a:ext>
            </a:extLst>
          </p:cNvPr>
          <p:cNvGrpSpPr>
            <a:grpSpLocks/>
          </p:cNvGrpSpPr>
          <p:nvPr/>
        </p:nvGrpSpPr>
        <p:grpSpPr bwMode="auto">
          <a:xfrm>
            <a:off x="5438775" y="1201738"/>
            <a:ext cx="1847850" cy="1050925"/>
            <a:chOff x="1705114" y="781"/>
            <a:chExt cx="1847571" cy="1402082"/>
          </a:xfrm>
          <a:solidFill>
            <a:schemeClr val="bg1">
              <a:lumMod val="85000"/>
            </a:schemeClr>
          </a:solidFill>
        </p:grpSpPr>
        <p:sp>
          <p:nvSpPr>
            <p:cNvPr id="47" name="Oval 46">
              <a:extLst>
                <a:ext uri="{FF2B5EF4-FFF2-40B4-BE49-F238E27FC236}">
                  <a16:creationId xmlns:a16="http://schemas.microsoft.com/office/drawing/2014/main" id="{87588F83-9FD1-5897-51BC-A5CD6D763968}"/>
                </a:ext>
              </a:extLst>
            </p:cNvPr>
            <p:cNvSpPr/>
            <p:nvPr/>
          </p:nvSpPr>
          <p:spPr>
            <a:xfrm>
              <a:off x="1705114" y="781"/>
              <a:ext cx="1847571" cy="1402082"/>
            </a:xfrm>
            <a:prstGeom prst="ellipse">
              <a:avLst/>
            </a:prstGeom>
            <a:grpFill/>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48" name="Oval 8">
              <a:extLst>
                <a:ext uri="{FF2B5EF4-FFF2-40B4-BE49-F238E27FC236}">
                  <a16:creationId xmlns:a16="http://schemas.microsoft.com/office/drawing/2014/main" id="{A1C5A038-907E-E5B2-229C-6FCE2043C43D}"/>
                </a:ext>
              </a:extLst>
            </p:cNvPr>
            <p:cNvSpPr/>
            <p:nvPr/>
          </p:nvSpPr>
          <p:spPr>
            <a:xfrm>
              <a:off x="1974948" y="206221"/>
              <a:ext cx="1307902" cy="991200"/>
            </a:xfrm>
            <a:prstGeom prst="rect">
              <a:avLst/>
            </a:prstGeom>
            <a:grpFill/>
            <a:ln>
              <a:noFill/>
            </a:ln>
          </p:spPr>
          <p:style>
            <a:lnRef idx="0">
              <a:scrgbClr r="0" g="0" b="0"/>
            </a:lnRef>
            <a:fillRef idx="0">
              <a:scrgbClr r="0" g="0" b="0"/>
            </a:fillRef>
            <a:effectRef idx="0">
              <a:scrgbClr r="0" g="0" b="0"/>
            </a:effectRef>
            <a:fontRef idx="minor">
              <a:schemeClr val="lt1"/>
            </a:fontRef>
          </p:style>
          <p:txBody>
            <a:bodyPr lIns="9525" tIns="9525" rIns="9525" bIns="9525" spcCol="1270" anchor="ctr"/>
            <a:lstStyle/>
            <a:p>
              <a:pPr algn="ctr" defTabSz="666750">
                <a:lnSpc>
                  <a:spcPct val="90000"/>
                </a:lnSpc>
                <a:spcAft>
                  <a:spcPct val="35000"/>
                </a:spcAft>
                <a:defRPr/>
              </a:pPr>
              <a:r>
                <a:rPr lang="en-US" altLang="en-US" sz="1400" b="1" dirty="0" smtClean="0">
                  <a:solidFill>
                    <a:srgbClr val="FF0000"/>
                  </a:solidFill>
                  <a:latin typeface="Calibri" panose="020F0502020204030204" pitchFamily="34" charset="0"/>
                  <a:cs typeface="Calibri" panose="020F0502020204030204" pitchFamily="34" charset="0"/>
                </a:rPr>
                <a:t>S 8 </a:t>
              </a:r>
              <a:r>
                <a:rPr lang="en-US" altLang="en-US" sz="1400" b="1" dirty="0" smtClean="0">
                  <a:solidFill>
                    <a:schemeClr val="tx1"/>
                  </a:solidFill>
                  <a:latin typeface="Calibri" panose="020F0502020204030204" pitchFamily="34" charset="0"/>
                  <a:cs typeface="Calibri" panose="020F0502020204030204" pitchFamily="34" charset="0"/>
                </a:rPr>
                <a:t>- conviction </a:t>
              </a:r>
              <a:r>
                <a:rPr lang="en-US" altLang="en-US" sz="1400" b="1" dirty="0">
                  <a:solidFill>
                    <a:schemeClr val="tx1"/>
                  </a:solidFill>
                  <a:latin typeface="Calibri" panose="020F0502020204030204" pitchFamily="34" charset="0"/>
                  <a:cs typeface="Calibri" panose="020F0502020204030204" pitchFamily="34" charset="0"/>
                </a:rPr>
                <a:t>for certain offences </a:t>
              </a:r>
              <a:endParaRPr lang="en-IN" sz="1400" b="1" dirty="0">
                <a:solidFill>
                  <a:schemeClr val="tx1"/>
                </a:solidFill>
                <a:latin typeface="Calibri" panose="020F0502020204030204" pitchFamily="34" charset="0"/>
                <a:cs typeface="Calibri" panose="020F0502020204030204" pitchFamily="34" charset="0"/>
              </a:endParaRPr>
            </a:p>
          </p:txBody>
        </p:sp>
      </p:grpSp>
      <p:grpSp>
        <p:nvGrpSpPr>
          <p:cNvPr id="3" name="Group 17">
            <a:extLst>
              <a:ext uri="{FF2B5EF4-FFF2-40B4-BE49-F238E27FC236}">
                <a16:creationId xmlns:a16="http://schemas.microsoft.com/office/drawing/2014/main" id="{5B4E350B-EDD1-25ED-999B-8E13CC807821}"/>
              </a:ext>
            </a:extLst>
          </p:cNvPr>
          <p:cNvGrpSpPr>
            <a:grpSpLocks/>
          </p:cNvGrpSpPr>
          <p:nvPr/>
        </p:nvGrpSpPr>
        <p:grpSpPr bwMode="auto">
          <a:xfrm>
            <a:off x="7143750" y="1866900"/>
            <a:ext cx="1847850" cy="1050925"/>
            <a:chOff x="3410228" y="888122"/>
            <a:chExt cx="1847571" cy="1402082"/>
          </a:xfrm>
          <a:solidFill>
            <a:schemeClr val="bg1">
              <a:lumMod val="85000"/>
            </a:schemeClr>
          </a:solidFill>
        </p:grpSpPr>
        <p:sp>
          <p:nvSpPr>
            <p:cNvPr id="43" name="Oval 42">
              <a:extLst>
                <a:ext uri="{FF2B5EF4-FFF2-40B4-BE49-F238E27FC236}">
                  <a16:creationId xmlns:a16="http://schemas.microsoft.com/office/drawing/2014/main" id="{33DA88E1-D787-2609-26DB-F6366B276E8D}"/>
                </a:ext>
              </a:extLst>
            </p:cNvPr>
            <p:cNvSpPr/>
            <p:nvPr/>
          </p:nvSpPr>
          <p:spPr>
            <a:xfrm>
              <a:off x="3410228" y="888122"/>
              <a:ext cx="1847571" cy="1402082"/>
            </a:xfrm>
            <a:prstGeom prst="ellipse">
              <a:avLst/>
            </a:prstGeom>
            <a:grpFill/>
            <a:ln>
              <a:noFill/>
            </a:ln>
          </p:spPr>
          <p:style>
            <a:lnRef idx="2">
              <a:schemeClr val="lt1">
                <a:hueOff val="0"/>
                <a:satOff val="0"/>
                <a:lumOff val="0"/>
                <a:alphaOff val="0"/>
              </a:schemeClr>
            </a:lnRef>
            <a:fillRef idx="1">
              <a:schemeClr val="accent3">
                <a:hueOff val="490479"/>
                <a:satOff val="-16225"/>
                <a:lumOff val="-235"/>
                <a:alphaOff val="0"/>
              </a:schemeClr>
            </a:fillRef>
            <a:effectRef idx="0">
              <a:schemeClr val="accent3">
                <a:hueOff val="490479"/>
                <a:satOff val="-16225"/>
                <a:lumOff val="-235"/>
                <a:alphaOff val="0"/>
              </a:schemeClr>
            </a:effectRef>
            <a:fontRef idx="minor">
              <a:schemeClr val="lt1"/>
            </a:fontRef>
          </p:style>
        </p:sp>
        <p:sp>
          <p:nvSpPr>
            <p:cNvPr id="44" name="Oval 12">
              <a:extLst>
                <a:ext uri="{FF2B5EF4-FFF2-40B4-BE49-F238E27FC236}">
                  <a16:creationId xmlns:a16="http://schemas.microsoft.com/office/drawing/2014/main" id="{A59210BB-FC61-755D-8508-ED6983C59C23}"/>
                </a:ext>
              </a:extLst>
            </p:cNvPr>
            <p:cNvSpPr/>
            <p:nvPr/>
          </p:nvSpPr>
          <p:spPr>
            <a:xfrm>
              <a:off x="3680062" y="1093564"/>
              <a:ext cx="1307902" cy="991200"/>
            </a:xfrm>
            <a:prstGeom prst="rect">
              <a:avLst/>
            </a:prstGeom>
            <a:grpFill/>
            <a:ln>
              <a:noFill/>
            </a:ln>
          </p:spPr>
          <p:style>
            <a:lnRef idx="0">
              <a:scrgbClr r="0" g="0" b="0"/>
            </a:lnRef>
            <a:fillRef idx="0">
              <a:scrgbClr r="0" g="0" b="0"/>
            </a:fillRef>
            <a:effectRef idx="0">
              <a:scrgbClr r="0" g="0" b="0"/>
            </a:effectRef>
            <a:fontRef idx="minor">
              <a:schemeClr val="lt1"/>
            </a:fontRef>
          </p:style>
          <p:txBody>
            <a:bodyPr lIns="9525" tIns="9525" rIns="9525" bIns="9525" spcCol="1270" anchor="ctr"/>
            <a:lstStyle/>
            <a:p>
              <a:pPr algn="ctr" defTabSz="666750">
                <a:lnSpc>
                  <a:spcPct val="90000"/>
                </a:lnSpc>
                <a:spcAft>
                  <a:spcPct val="35000"/>
                </a:spcAft>
                <a:defRPr/>
              </a:pPr>
              <a:r>
                <a:rPr lang="en-US" altLang="en-US" sz="1400" b="1" dirty="0" smtClean="0">
                  <a:solidFill>
                    <a:srgbClr val="FF0000"/>
                  </a:solidFill>
                  <a:latin typeface="Calibri" panose="020F0502020204030204" pitchFamily="34" charset="0"/>
                  <a:cs typeface="Calibri" panose="020F0502020204030204" pitchFamily="34" charset="0"/>
                </a:rPr>
                <a:t>S 8A </a:t>
              </a:r>
              <a:r>
                <a:rPr lang="en-US" altLang="en-US" sz="1400" b="1" dirty="0" smtClean="0">
                  <a:solidFill>
                    <a:schemeClr val="tx1"/>
                  </a:solidFill>
                  <a:latin typeface="Calibri" panose="020F0502020204030204" pitchFamily="34" charset="0"/>
                  <a:cs typeface="Calibri" panose="020F0502020204030204" pitchFamily="34" charset="0"/>
                </a:rPr>
                <a:t>-commission </a:t>
              </a:r>
              <a:r>
                <a:rPr lang="en-US" altLang="en-US" sz="1400" b="1" dirty="0">
                  <a:solidFill>
                    <a:schemeClr val="tx1"/>
                  </a:solidFill>
                  <a:latin typeface="Calibri" panose="020F0502020204030204" pitchFamily="34" charset="0"/>
                  <a:cs typeface="Calibri" panose="020F0502020204030204" pitchFamily="34" charset="0"/>
                </a:rPr>
                <a:t>of corrupt </a:t>
              </a:r>
              <a:r>
                <a:rPr lang="en-US" altLang="en-US" sz="1400" b="1" dirty="0" smtClean="0">
                  <a:solidFill>
                    <a:schemeClr val="tx1"/>
                  </a:solidFill>
                  <a:latin typeface="Calibri" panose="020F0502020204030204" pitchFamily="34" charset="0"/>
                  <a:cs typeface="Calibri" panose="020F0502020204030204" pitchFamily="34" charset="0"/>
                </a:rPr>
                <a:t>practices</a:t>
              </a:r>
              <a:endParaRPr lang="en-IN" sz="1400" b="1" dirty="0">
                <a:solidFill>
                  <a:schemeClr val="tx1"/>
                </a:solidFill>
                <a:latin typeface="Calibri" panose="020F0502020204030204" pitchFamily="34" charset="0"/>
                <a:cs typeface="Calibri" panose="020F0502020204030204" pitchFamily="34" charset="0"/>
              </a:endParaRPr>
            </a:p>
          </p:txBody>
        </p:sp>
      </p:grpSp>
      <p:grpSp>
        <p:nvGrpSpPr>
          <p:cNvPr id="5" name="Group 19">
            <a:extLst>
              <a:ext uri="{FF2B5EF4-FFF2-40B4-BE49-F238E27FC236}">
                <a16:creationId xmlns:a16="http://schemas.microsoft.com/office/drawing/2014/main" id="{994EA6BB-1808-B24B-9180-C722E49C75F7}"/>
              </a:ext>
            </a:extLst>
          </p:cNvPr>
          <p:cNvGrpSpPr>
            <a:grpSpLocks/>
          </p:cNvGrpSpPr>
          <p:nvPr/>
        </p:nvGrpSpPr>
        <p:grpSpPr bwMode="auto">
          <a:xfrm>
            <a:off x="7143750" y="3198813"/>
            <a:ext cx="1847850" cy="1050925"/>
            <a:chOff x="3410228" y="2662793"/>
            <a:chExt cx="1847571" cy="1402082"/>
          </a:xfrm>
          <a:solidFill>
            <a:schemeClr val="bg1">
              <a:lumMod val="85000"/>
            </a:schemeClr>
          </a:solidFill>
        </p:grpSpPr>
        <p:sp>
          <p:nvSpPr>
            <p:cNvPr id="39" name="Oval 38">
              <a:extLst>
                <a:ext uri="{FF2B5EF4-FFF2-40B4-BE49-F238E27FC236}">
                  <a16:creationId xmlns:a16="http://schemas.microsoft.com/office/drawing/2014/main" id="{EB73E218-055E-E338-6613-9E9655068EC2}"/>
                </a:ext>
              </a:extLst>
            </p:cNvPr>
            <p:cNvSpPr/>
            <p:nvPr/>
          </p:nvSpPr>
          <p:spPr>
            <a:xfrm>
              <a:off x="3410228" y="2662793"/>
              <a:ext cx="1847571" cy="1402082"/>
            </a:xfrm>
            <a:prstGeom prst="ellipse">
              <a:avLst/>
            </a:prstGeom>
            <a:grpFill/>
            <a:ln>
              <a:noFill/>
            </a:ln>
          </p:spPr>
          <p:style>
            <a:lnRef idx="2">
              <a:schemeClr val="lt1">
                <a:hueOff val="0"/>
                <a:satOff val="0"/>
                <a:lumOff val="0"/>
                <a:alphaOff val="0"/>
              </a:schemeClr>
            </a:lnRef>
            <a:fillRef idx="1">
              <a:schemeClr val="accent3">
                <a:hueOff val="980958"/>
                <a:satOff val="-32450"/>
                <a:lumOff val="-470"/>
                <a:alphaOff val="0"/>
              </a:schemeClr>
            </a:fillRef>
            <a:effectRef idx="0">
              <a:schemeClr val="accent3">
                <a:hueOff val="980958"/>
                <a:satOff val="-32450"/>
                <a:lumOff val="-470"/>
                <a:alphaOff val="0"/>
              </a:schemeClr>
            </a:effectRef>
            <a:fontRef idx="minor">
              <a:schemeClr val="lt1"/>
            </a:fontRef>
          </p:style>
        </p:sp>
        <p:sp>
          <p:nvSpPr>
            <p:cNvPr id="40" name="Oval 16">
              <a:extLst>
                <a:ext uri="{FF2B5EF4-FFF2-40B4-BE49-F238E27FC236}">
                  <a16:creationId xmlns:a16="http://schemas.microsoft.com/office/drawing/2014/main" id="{AF5CB402-9999-3E4E-D4EE-67BC00F4612A}"/>
                </a:ext>
              </a:extLst>
            </p:cNvPr>
            <p:cNvSpPr/>
            <p:nvPr/>
          </p:nvSpPr>
          <p:spPr>
            <a:xfrm>
              <a:off x="3680062" y="2868233"/>
              <a:ext cx="1307902" cy="991200"/>
            </a:xfrm>
            <a:prstGeom prst="rect">
              <a:avLst/>
            </a:prstGeom>
            <a:grpFill/>
            <a:ln>
              <a:noFill/>
            </a:ln>
          </p:spPr>
          <p:style>
            <a:lnRef idx="0">
              <a:scrgbClr r="0" g="0" b="0"/>
            </a:lnRef>
            <a:fillRef idx="0">
              <a:scrgbClr r="0" g="0" b="0"/>
            </a:fillRef>
            <a:effectRef idx="0">
              <a:scrgbClr r="0" g="0" b="0"/>
            </a:effectRef>
            <a:fontRef idx="minor">
              <a:schemeClr val="lt1"/>
            </a:fontRef>
          </p:style>
          <p:txBody>
            <a:bodyPr lIns="9525" tIns="9525" rIns="9525" bIns="9525" spcCol="1270" anchor="ctr"/>
            <a:lstStyle/>
            <a:p>
              <a:pPr algn="ctr" defTabSz="666750">
                <a:lnSpc>
                  <a:spcPct val="90000"/>
                </a:lnSpc>
                <a:spcAft>
                  <a:spcPct val="35000"/>
                </a:spcAft>
                <a:defRPr/>
              </a:pPr>
              <a:r>
                <a:rPr lang="en-US" altLang="en-US" sz="1400" b="1" dirty="0">
                  <a:solidFill>
                    <a:srgbClr val="FF0000"/>
                  </a:solidFill>
                  <a:latin typeface="Calibri" panose="020F0502020204030204" pitchFamily="34" charset="0"/>
                  <a:cs typeface="Calibri" panose="020F0502020204030204" pitchFamily="34" charset="0"/>
                </a:rPr>
                <a:t>S 9</a:t>
              </a:r>
              <a:r>
                <a:rPr lang="en-US" altLang="en-US" sz="1400" b="1" dirty="0" smtClean="0">
                  <a:solidFill>
                    <a:schemeClr val="tx1"/>
                  </a:solidFill>
                  <a:latin typeface="Calibri" panose="020F0502020204030204" pitchFamily="34" charset="0"/>
                  <a:cs typeface="Calibri" panose="020F0502020204030204" pitchFamily="34" charset="0"/>
                </a:rPr>
                <a:t> -</a:t>
              </a:r>
              <a:r>
                <a:rPr lang="en-US" altLang="en-US" sz="1400" b="1" dirty="0">
                  <a:solidFill>
                    <a:schemeClr val="tx1"/>
                  </a:solidFill>
                  <a:latin typeface="Calibri" panose="020F0502020204030204" pitchFamily="34" charset="0"/>
                  <a:cs typeface="Calibri" panose="020F0502020204030204" pitchFamily="34" charset="0"/>
                </a:rPr>
                <a:t>dismissal from govt. service for corruption or disloyalty</a:t>
              </a:r>
              <a:endParaRPr lang="en-IN" sz="1400" b="1" dirty="0">
                <a:solidFill>
                  <a:schemeClr val="tx1"/>
                </a:solidFill>
                <a:latin typeface="Calibri" panose="020F0502020204030204" pitchFamily="34" charset="0"/>
                <a:cs typeface="Calibri" panose="020F0502020204030204" pitchFamily="34" charset="0"/>
              </a:endParaRPr>
            </a:p>
          </p:txBody>
        </p:sp>
      </p:grpSp>
      <p:grpSp>
        <p:nvGrpSpPr>
          <p:cNvPr id="6" name="Group 21">
            <a:extLst>
              <a:ext uri="{FF2B5EF4-FFF2-40B4-BE49-F238E27FC236}">
                <a16:creationId xmlns:a16="http://schemas.microsoft.com/office/drawing/2014/main" id="{CA318412-C00A-40D1-0B19-A52BBAF9EDD9}"/>
              </a:ext>
            </a:extLst>
          </p:cNvPr>
          <p:cNvGrpSpPr>
            <a:grpSpLocks/>
          </p:cNvGrpSpPr>
          <p:nvPr/>
        </p:nvGrpSpPr>
        <p:grpSpPr bwMode="auto">
          <a:xfrm>
            <a:off x="5438775" y="3863975"/>
            <a:ext cx="1847850" cy="1050925"/>
            <a:chOff x="1705114" y="3550134"/>
            <a:chExt cx="1847571" cy="1402082"/>
          </a:xfrm>
          <a:solidFill>
            <a:schemeClr val="bg1">
              <a:lumMod val="85000"/>
            </a:schemeClr>
          </a:solidFill>
        </p:grpSpPr>
        <p:sp>
          <p:nvSpPr>
            <p:cNvPr id="35" name="Oval 34">
              <a:extLst>
                <a:ext uri="{FF2B5EF4-FFF2-40B4-BE49-F238E27FC236}">
                  <a16:creationId xmlns:a16="http://schemas.microsoft.com/office/drawing/2014/main" id="{9418E4DC-0DFC-4864-A0BD-F6E619D0F53A}"/>
                </a:ext>
              </a:extLst>
            </p:cNvPr>
            <p:cNvSpPr/>
            <p:nvPr/>
          </p:nvSpPr>
          <p:spPr>
            <a:xfrm>
              <a:off x="1705114" y="3550134"/>
              <a:ext cx="1847571" cy="1402082"/>
            </a:xfrm>
            <a:prstGeom prst="ellipse">
              <a:avLst/>
            </a:prstGeom>
            <a:grpFill/>
            <a:ln>
              <a:noFill/>
            </a:ln>
          </p:spPr>
          <p:style>
            <a:lnRef idx="2">
              <a:schemeClr val="lt1">
                <a:hueOff val="0"/>
                <a:satOff val="0"/>
                <a:lumOff val="0"/>
                <a:alphaOff val="0"/>
              </a:schemeClr>
            </a:lnRef>
            <a:fillRef idx="1">
              <a:schemeClr val="accent3">
                <a:hueOff val="1471437"/>
                <a:satOff val="-48675"/>
                <a:lumOff val="-706"/>
                <a:alphaOff val="0"/>
              </a:schemeClr>
            </a:fillRef>
            <a:effectRef idx="0">
              <a:schemeClr val="accent3">
                <a:hueOff val="1471437"/>
                <a:satOff val="-48675"/>
                <a:lumOff val="-706"/>
                <a:alphaOff val="0"/>
              </a:schemeClr>
            </a:effectRef>
            <a:fontRef idx="minor">
              <a:schemeClr val="lt1"/>
            </a:fontRef>
          </p:style>
        </p:sp>
        <p:sp>
          <p:nvSpPr>
            <p:cNvPr id="36" name="Oval 20">
              <a:extLst>
                <a:ext uri="{FF2B5EF4-FFF2-40B4-BE49-F238E27FC236}">
                  <a16:creationId xmlns:a16="http://schemas.microsoft.com/office/drawing/2014/main" id="{202928FC-BEC9-43A2-8CBD-089B735CBB80}"/>
                </a:ext>
              </a:extLst>
            </p:cNvPr>
            <p:cNvSpPr/>
            <p:nvPr/>
          </p:nvSpPr>
          <p:spPr>
            <a:xfrm>
              <a:off x="1974948" y="3755576"/>
              <a:ext cx="1307902" cy="991200"/>
            </a:xfrm>
            <a:prstGeom prst="rect">
              <a:avLst/>
            </a:prstGeom>
            <a:grpFill/>
            <a:ln>
              <a:noFill/>
            </a:ln>
          </p:spPr>
          <p:style>
            <a:lnRef idx="0">
              <a:scrgbClr r="0" g="0" b="0"/>
            </a:lnRef>
            <a:fillRef idx="0">
              <a:scrgbClr r="0" g="0" b="0"/>
            </a:fillRef>
            <a:effectRef idx="0">
              <a:scrgbClr r="0" g="0" b="0"/>
            </a:effectRef>
            <a:fontRef idx="minor">
              <a:schemeClr val="lt1"/>
            </a:fontRef>
          </p:style>
          <p:txBody>
            <a:bodyPr lIns="9525" tIns="9525" rIns="9525" bIns="9525" spcCol="1270" anchor="ctr"/>
            <a:lstStyle/>
            <a:p>
              <a:pPr algn="ctr" defTabSz="666750">
                <a:lnSpc>
                  <a:spcPct val="90000"/>
                </a:lnSpc>
                <a:spcAft>
                  <a:spcPct val="35000"/>
                </a:spcAft>
                <a:defRPr/>
              </a:pPr>
              <a:r>
                <a:rPr lang="en-US" altLang="en-US" sz="1400" b="1" dirty="0">
                  <a:solidFill>
                    <a:srgbClr val="FF0000"/>
                  </a:solidFill>
                  <a:latin typeface="Calibri" panose="020F0502020204030204" pitchFamily="34" charset="0"/>
                  <a:cs typeface="Calibri" panose="020F0502020204030204" pitchFamily="34" charset="0"/>
                </a:rPr>
                <a:t>S 9A </a:t>
              </a:r>
              <a:r>
                <a:rPr lang="en-US" altLang="en-US" sz="1400" b="1" dirty="0" smtClean="0">
                  <a:solidFill>
                    <a:schemeClr val="tx1"/>
                  </a:solidFill>
                  <a:latin typeface="Calibri" panose="020F0502020204030204" pitchFamily="34" charset="0"/>
                  <a:cs typeface="Calibri" panose="020F0502020204030204" pitchFamily="34" charset="0"/>
                </a:rPr>
                <a:t>- contract </a:t>
              </a:r>
              <a:r>
                <a:rPr lang="en-US" altLang="en-US" sz="1400" b="1" dirty="0">
                  <a:solidFill>
                    <a:schemeClr val="tx1"/>
                  </a:solidFill>
                  <a:latin typeface="Calibri" panose="020F0502020204030204" pitchFamily="34" charset="0"/>
                  <a:cs typeface="Calibri" panose="020F0502020204030204" pitchFamily="34" charset="0"/>
                </a:rPr>
                <a:t>with “appropriate government”</a:t>
              </a:r>
              <a:endParaRPr lang="en-IN" sz="1400" b="1" dirty="0">
                <a:solidFill>
                  <a:schemeClr val="tx1"/>
                </a:solidFill>
                <a:latin typeface="Calibri" panose="020F0502020204030204" pitchFamily="34" charset="0"/>
                <a:cs typeface="Calibri" panose="020F0502020204030204" pitchFamily="34" charset="0"/>
              </a:endParaRPr>
            </a:p>
          </p:txBody>
        </p:sp>
      </p:grpSp>
      <p:grpSp>
        <p:nvGrpSpPr>
          <p:cNvPr id="8" name="Group 23">
            <a:extLst>
              <a:ext uri="{FF2B5EF4-FFF2-40B4-BE49-F238E27FC236}">
                <a16:creationId xmlns:a16="http://schemas.microsoft.com/office/drawing/2014/main" id="{43129483-62EA-11DE-4AD0-1816F097823A}"/>
              </a:ext>
            </a:extLst>
          </p:cNvPr>
          <p:cNvGrpSpPr>
            <a:grpSpLocks/>
          </p:cNvGrpSpPr>
          <p:nvPr/>
        </p:nvGrpSpPr>
        <p:grpSpPr bwMode="auto">
          <a:xfrm>
            <a:off x="3733800" y="3198813"/>
            <a:ext cx="1847850" cy="1050925"/>
            <a:chOff x="0" y="2662807"/>
            <a:chExt cx="1847571" cy="1402082"/>
          </a:xfrm>
          <a:solidFill>
            <a:schemeClr val="bg1">
              <a:lumMod val="85000"/>
            </a:schemeClr>
          </a:solidFill>
        </p:grpSpPr>
        <p:sp>
          <p:nvSpPr>
            <p:cNvPr id="31" name="Oval 30">
              <a:extLst>
                <a:ext uri="{FF2B5EF4-FFF2-40B4-BE49-F238E27FC236}">
                  <a16:creationId xmlns:a16="http://schemas.microsoft.com/office/drawing/2014/main" id="{551E61DE-C05E-E6C0-ECCA-8C5B5B779D6D}"/>
                </a:ext>
              </a:extLst>
            </p:cNvPr>
            <p:cNvSpPr/>
            <p:nvPr/>
          </p:nvSpPr>
          <p:spPr>
            <a:xfrm>
              <a:off x="0" y="2662807"/>
              <a:ext cx="1847571" cy="1402082"/>
            </a:xfrm>
            <a:prstGeom prst="ellipse">
              <a:avLst/>
            </a:prstGeom>
            <a:grpFill/>
            <a:ln>
              <a:noFill/>
            </a:ln>
          </p:spPr>
          <p:style>
            <a:lnRef idx="2">
              <a:schemeClr val="lt1">
                <a:hueOff val="0"/>
                <a:satOff val="0"/>
                <a:lumOff val="0"/>
                <a:alphaOff val="0"/>
              </a:schemeClr>
            </a:lnRef>
            <a:fillRef idx="1">
              <a:schemeClr val="accent3">
                <a:hueOff val="1961916"/>
                <a:satOff val="-64900"/>
                <a:lumOff val="-941"/>
                <a:alphaOff val="0"/>
              </a:schemeClr>
            </a:fillRef>
            <a:effectRef idx="0">
              <a:schemeClr val="accent3">
                <a:hueOff val="1961916"/>
                <a:satOff val="-64900"/>
                <a:lumOff val="-941"/>
                <a:alphaOff val="0"/>
              </a:schemeClr>
            </a:effectRef>
            <a:fontRef idx="minor">
              <a:schemeClr val="lt1"/>
            </a:fontRef>
          </p:style>
        </p:sp>
        <p:sp>
          <p:nvSpPr>
            <p:cNvPr id="32" name="Oval 24">
              <a:extLst>
                <a:ext uri="{FF2B5EF4-FFF2-40B4-BE49-F238E27FC236}">
                  <a16:creationId xmlns:a16="http://schemas.microsoft.com/office/drawing/2014/main" id="{07ECBBD0-0644-BE31-20D7-12BE81E00A07}"/>
                </a:ext>
              </a:extLst>
            </p:cNvPr>
            <p:cNvSpPr/>
            <p:nvPr/>
          </p:nvSpPr>
          <p:spPr>
            <a:xfrm>
              <a:off x="269834" y="2868247"/>
              <a:ext cx="1307902" cy="991200"/>
            </a:xfrm>
            <a:prstGeom prst="rect">
              <a:avLst/>
            </a:prstGeom>
            <a:grpFill/>
            <a:ln>
              <a:noFill/>
            </a:ln>
          </p:spPr>
          <p:style>
            <a:lnRef idx="0">
              <a:scrgbClr r="0" g="0" b="0"/>
            </a:lnRef>
            <a:fillRef idx="0">
              <a:scrgbClr r="0" g="0" b="0"/>
            </a:fillRef>
            <a:effectRef idx="0">
              <a:scrgbClr r="0" g="0" b="0"/>
            </a:effectRef>
            <a:fontRef idx="minor">
              <a:schemeClr val="lt1"/>
            </a:fontRef>
          </p:style>
          <p:txBody>
            <a:bodyPr lIns="9525" tIns="9525" rIns="9525" bIns="9525" spcCol="1270" anchor="ctr"/>
            <a:lstStyle/>
            <a:p>
              <a:pPr algn="ctr" defTabSz="666750">
                <a:lnSpc>
                  <a:spcPct val="90000"/>
                </a:lnSpc>
                <a:spcAft>
                  <a:spcPct val="35000"/>
                </a:spcAft>
                <a:defRPr/>
              </a:pPr>
              <a:r>
                <a:rPr lang="en-IN" sz="1400" b="1" dirty="0">
                  <a:solidFill>
                    <a:srgbClr val="FF0000"/>
                  </a:solidFill>
                  <a:latin typeface="Calibri" panose="020F0502020204030204" pitchFamily="34" charset="0"/>
                  <a:cs typeface="Calibri" panose="020F0502020204030204" pitchFamily="34" charset="0"/>
                </a:rPr>
                <a:t>S 10 </a:t>
              </a:r>
              <a:r>
                <a:rPr lang="en-IN" sz="1400" b="1" dirty="0" smtClean="0">
                  <a:solidFill>
                    <a:schemeClr val="tx1"/>
                  </a:solidFill>
                  <a:latin typeface="Calibri" panose="020F0502020204030204" pitchFamily="34" charset="0"/>
                  <a:cs typeface="Calibri" panose="020F0502020204030204" pitchFamily="34" charset="0"/>
                </a:rPr>
                <a:t>- </a:t>
              </a:r>
              <a:r>
                <a:rPr lang="en-US" altLang="en-US" sz="1400" b="1" dirty="0" smtClean="0">
                  <a:solidFill>
                    <a:schemeClr val="tx1"/>
                  </a:solidFill>
                  <a:latin typeface="Calibri" panose="020F0502020204030204" pitchFamily="34" charset="0"/>
                  <a:cs typeface="Calibri" panose="020F0502020204030204" pitchFamily="34" charset="0"/>
                </a:rPr>
                <a:t>holding </a:t>
              </a:r>
              <a:r>
                <a:rPr lang="en-US" altLang="en-US" sz="1400" b="1" dirty="0">
                  <a:solidFill>
                    <a:schemeClr val="tx1"/>
                  </a:solidFill>
                  <a:latin typeface="Calibri" panose="020F0502020204030204" pitchFamily="34" charset="0"/>
                  <a:cs typeface="Calibri" panose="020F0502020204030204" pitchFamily="34" charset="0"/>
                </a:rPr>
                <a:t>office under government company</a:t>
              </a:r>
              <a:endParaRPr lang="en-IN" sz="1400" b="1" dirty="0">
                <a:solidFill>
                  <a:schemeClr val="tx1"/>
                </a:solidFill>
                <a:latin typeface="Calibri" panose="020F0502020204030204" pitchFamily="34" charset="0"/>
                <a:cs typeface="Calibri" panose="020F0502020204030204" pitchFamily="34" charset="0"/>
              </a:endParaRPr>
            </a:p>
          </p:txBody>
        </p:sp>
      </p:grpSp>
      <p:grpSp>
        <p:nvGrpSpPr>
          <p:cNvPr id="9" name="Group 2">
            <a:extLst>
              <a:ext uri="{FF2B5EF4-FFF2-40B4-BE49-F238E27FC236}">
                <a16:creationId xmlns:a16="http://schemas.microsoft.com/office/drawing/2014/main" id="{658022B6-CB3A-88AE-2AB8-A1DD5C5F0BAE}"/>
              </a:ext>
            </a:extLst>
          </p:cNvPr>
          <p:cNvGrpSpPr>
            <a:grpSpLocks/>
          </p:cNvGrpSpPr>
          <p:nvPr/>
        </p:nvGrpSpPr>
        <p:grpSpPr bwMode="auto">
          <a:xfrm>
            <a:off x="5257800" y="2252663"/>
            <a:ext cx="2209800" cy="1611312"/>
            <a:chOff x="5257796" y="3003847"/>
            <a:chExt cx="2209808" cy="2147271"/>
          </a:xfrm>
          <a:solidFill>
            <a:schemeClr val="bg1">
              <a:lumMod val="85000"/>
            </a:schemeClr>
          </a:solidFill>
        </p:grpSpPr>
        <p:grpSp>
          <p:nvGrpSpPr>
            <p:cNvPr id="21521" name="Group 13">
              <a:extLst>
                <a:ext uri="{FF2B5EF4-FFF2-40B4-BE49-F238E27FC236}">
                  <a16:creationId xmlns:a16="http://schemas.microsoft.com/office/drawing/2014/main" id="{EFA1D3FB-7282-5364-2A36-1B679F5628C5}"/>
                </a:ext>
              </a:extLst>
            </p:cNvPr>
            <p:cNvGrpSpPr>
              <a:grpSpLocks/>
            </p:cNvGrpSpPr>
            <p:nvPr/>
          </p:nvGrpSpPr>
          <p:grpSpPr bwMode="auto">
            <a:xfrm>
              <a:off x="5257796" y="3415737"/>
              <a:ext cx="2209808" cy="1323492"/>
              <a:chOff x="1523995" y="1814753"/>
              <a:chExt cx="2209808" cy="1323492"/>
            </a:xfrm>
            <a:grpFill/>
          </p:grpSpPr>
          <p:sp>
            <p:nvSpPr>
              <p:cNvPr id="51" name="Oval 50">
                <a:extLst>
                  <a:ext uri="{FF2B5EF4-FFF2-40B4-BE49-F238E27FC236}">
                    <a16:creationId xmlns:a16="http://schemas.microsoft.com/office/drawing/2014/main" id="{8833BBD1-CEF8-0E23-F07C-8D039A471717}"/>
                  </a:ext>
                </a:extLst>
              </p:cNvPr>
              <p:cNvSpPr/>
              <p:nvPr/>
            </p:nvSpPr>
            <p:spPr>
              <a:xfrm>
                <a:off x="1523995" y="1815393"/>
                <a:ext cx="2209808" cy="1322213"/>
              </a:xfrm>
              <a:prstGeom prst="ellipse">
                <a:avLst/>
              </a:prstGeom>
              <a:grpFill/>
              <a:ln>
                <a:no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52" name="Oval 4">
                <a:extLst>
                  <a:ext uri="{FF2B5EF4-FFF2-40B4-BE49-F238E27FC236}">
                    <a16:creationId xmlns:a16="http://schemas.microsoft.com/office/drawing/2014/main" id="{E6AC7663-EB59-90DA-CEC9-2AC4CD1DF28B}"/>
                  </a:ext>
                </a:extLst>
              </p:cNvPr>
              <p:cNvSpPr/>
              <p:nvPr/>
            </p:nvSpPr>
            <p:spPr>
              <a:xfrm>
                <a:off x="1847846" y="2010022"/>
                <a:ext cx="1562106" cy="932953"/>
              </a:xfrm>
              <a:prstGeom prst="rect">
                <a:avLst/>
              </a:prstGeom>
              <a:grpFill/>
              <a:ln>
                <a:noFill/>
              </a:ln>
            </p:spPr>
            <p:style>
              <a:lnRef idx="0">
                <a:scrgbClr r="0" g="0" b="0"/>
              </a:lnRef>
              <a:fillRef idx="0">
                <a:scrgbClr r="0" g="0" b="0"/>
              </a:fillRef>
              <a:effectRef idx="0">
                <a:scrgbClr r="0" g="0" b="0"/>
              </a:effectRef>
              <a:fontRef idx="minor">
                <a:schemeClr val="lt1"/>
              </a:fontRef>
            </p:style>
            <p:txBody>
              <a:bodyPr lIns="9525" tIns="9525" rIns="9525" bIns="9525" spcCol="1270" anchor="ctr"/>
              <a:lstStyle/>
              <a:p>
                <a:pPr algn="ctr" defTabSz="666750">
                  <a:lnSpc>
                    <a:spcPct val="90000"/>
                  </a:lnSpc>
                  <a:spcAft>
                    <a:spcPct val="35000"/>
                  </a:spcAft>
                  <a:defRPr/>
                </a:pPr>
                <a:r>
                  <a:rPr lang="en-IN" sz="1400" b="1" dirty="0">
                    <a:solidFill>
                      <a:schemeClr val="tx1"/>
                    </a:solidFill>
                    <a:latin typeface="Calibri" panose="020F0502020204030204" pitchFamily="34" charset="0"/>
                    <a:cs typeface="Calibri" panose="020F0502020204030204" pitchFamily="34" charset="0"/>
                  </a:rPr>
                  <a:t>Statutory Disqualifications </a:t>
                </a:r>
              </a:p>
            </p:txBody>
          </p:sp>
        </p:grpSp>
        <p:grpSp>
          <p:nvGrpSpPr>
            <p:cNvPr id="21522" name="Group 14">
              <a:extLst>
                <a:ext uri="{FF2B5EF4-FFF2-40B4-BE49-F238E27FC236}">
                  <a16:creationId xmlns:a16="http://schemas.microsoft.com/office/drawing/2014/main" id="{F12535FD-8336-6E33-B176-57E882E1045F}"/>
                </a:ext>
              </a:extLst>
            </p:cNvPr>
            <p:cNvGrpSpPr>
              <a:grpSpLocks/>
            </p:cNvGrpSpPr>
            <p:nvPr/>
          </p:nvGrpSpPr>
          <p:grpSpPr bwMode="auto">
            <a:xfrm>
              <a:off x="6339374" y="3003847"/>
              <a:ext cx="46654" cy="411889"/>
              <a:chOff x="2605573" y="1402863"/>
              <a:chExt cx="46654" cy="411889"/>
            </a:xfrm>
            <a:grpFill/>
          </p:grpSpPr>
          <p:sp>
            <p:nvSpPr>
              <p:cNvPr id="49" name="Straight Connector 5">
                <a:extLst>
                  <a:ext uri="{FF2B5EF4-FFF2-40B4-BE49-F238E27FC236}">
                    <a16:creationId xmlns:a16="http://schemas.microsoft.com/office/drawing/2014/main" id="{B7860244-6930-173A-5DC2-0773ACB31A7B}"/>
                  </a:ext>
                </a:extLst>
              </p:cNvPr>
              <p:cNvSpPr/>
              <p:nvPr/>
            </p:nvSpPr>
            <p:spPr>
              <a:xfrm rot="16200000">
                <a:off x="2422635" y="1585315"/>
                <a:ext cx="412530" cy="47625"/>
              </a:xfrm>
              <a:custGeom>
                <a:avLst/>
                <a:gdLst/>
                <a:ahLst/>
                <a:cxnLst/>
                <a:rect l="0" t="0" r="0" b="0"/>
                <a:pathLst>
                  <a:path>
                    <a:moveTo>
                      <a:pt x="0" y="23327"/>
                    </a:moveTo>
                    <a:lnTo>
                      <a:pt x="411889" y="23327"/>
                    </a:lnTo>
                  </a:path>
                </a:pathLst>
              </a:custGeom>
              <a:grpFill/>
              <a:ln>
                <a:noFill/>
              </a:ln>
            </p:spPr>
            <p:style>
              <a:lnRef idx="2">
                <a:schemeClr val="accent4">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0" name="Straight Connector 6">
                <a:extLst>
                  <a:ext uri="{FF2B5EF4-FFF2-40B4-BE49-F238E27FC236}">
                    <a16:creationId xmlns:a16="http://schemas.microsoft.com/office/drawing/2014/main" id="{401B983E-FC56-2692-A741-0A5D967FC8C0}"/>
                  </a:ext>
                </a:extLst>
              </p:cNvPr>
              <p:cNvSpPr/>
              <p:nvPr/>
            </p:nvSpPr>
            <p:spPr>
              <a:xfrm rot="16200000">
                <a:off x="2618322" y="1599073"/>
                <a:ext cx="21155" cy="22225"/>
              </a:xfrm>
              <a:prstGeom prst="rect">
                <a:avLst/>
              </a:prstGeom>
              <a:grpFill/>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12700" tIns="0" rIns="12700" bIns="0" spcCol="1270" anchor="ctr"/>
              <a:lstStyle/>
              <a:p>
                <a:pPr algn="ctr" defTabSz="222250">
                  <a:lnSpc>
                    <a:spcPct val="90000"/>
                  </a:lnSpc>
                  <a:spcAft>
                    <a:spcPct val="35000"/>
                  </a:spcAft>
                  <a:defRPr/>
                </a:pPr>
                <a:endParaRPr lang="en-IN" sz="1400">
                  <a:solidFill>
                    <a:schemeClr val="tx1"/>
                  </a:solidFill>
                  <a:latin typeface="Calibri" panose="020F0502020204030204" pitchFamily="34" charset="0"/>
                  <a:cs typeface="Calibri" panose="020F0502020204030204" pitchFamily="34" charset="0"/>
                </a:endParaRPr>
              </a:p>
            </p:txBody>
          </p:sp>
        </p:grpSp>
        <p:grpSp>
          <p:nvGrpSpPr>
            <p:cNvPr id="21523" name="Group 16">
              <a:extLst>
                <a:ext uri="{FF2B5EF4-FFF2-40B4-BE49-F238E27FC236}">
                  <a16:creationId xmlns:a16="http://schemas.microsoft.com/office/drawing/2014/main" id="{1AE93B50-DDBB-850F-0342-6559706E96A3}"/>
                </a:ext>
              </a:extLst>
            </p:cNvPr>
            <p:cNvGrpSpPr>
              <a:grpSpLocks/>
            </p:cNvGrpSpPr>
            <p:nvPr/>
          </p:nvGrpSpPr>
          <p:grpSpPr bwMode="auto">
            <a:xfrm>
              <a:off x="7189793" y="3591707"/>
              <a:ext cx="123111" cy="46654"/>
              <a:chOff x="3455992" y="1990723"/>
              <a:chExt cx="123111" cy="46654"/>
            </a:xfrm>
            <a:grpFill/>
          </p:grpSpPr>
          <p:sp>
            <p:nvSpPr>
              <p:cNvPr id="45" name="Straight Connector 9">
                <a:extLst>
                  <a:ext uri="{FF2B5EF4-FFF2-40B4-BE49-F238E27FC236}">
                    <a16:creationId xmlns:a16="http://schemas.microsoft.com/office/drawing/2014/main" id="{0BD22E89-9012-EF24-C7D1-C60B54FF441D}"/>
                  </a:ext>
                </a:extLst>
              </p:cNvPr>
              <p:cNvSpPr/>
              <p:nvPr/>
            </p:nvSpPr>
            <p:spPr>
              <a:xfrm rot="19950462">
                <a:off x="3455990" y="1990983"/>
                <a:ext cx="123825" cy="46542"/>
              </a:xfrm>
              <a:custGeom>
                <a:avLst/>
                <a:gdLst/>
                <a:ahLst/>
                <a:cxnLst/>
                <a:rect l="0" t="0" r="0" b="0"/>
                <a:pathLst>
                  <a:path>
                    <a:moveTo>
                      <a:pt x="0" y="23327"/>
                    </a:moveTo>
                    <a:lnTo>
                      <a:pt x="123111" y="23327"/>
                    </a:lnTo>
                  </a:path>
                </a:pathLst>
              </a:custGeom>
              <a:grpFill/>
              <a:ln>
                <a:noFill/>
              </a:ln>
            </p:spPr>
            <p:style>
              <a:lnRef idx="2">
                <a:schemeClr val="accent4">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46" name="Straight Connector 10">
                <a:extLst>
                  <a:ext uri="{FF2B5EF4-FFF2-40B4-BE49-F238E27FC236}">
                    <a16:creationId xmlns:a16="http://schemas.microsoft.com/office/drawing/2014/main" id="{6B14C74B-9FBB-ECD7-A984-6B41C099832A}"/>
                  </a:ext>
                </a:extLst>
              </p:cNvPr>
              <p:cNvSpPr/>
              <p:nvPr/>
            </p:nvSpPr>
            <p:spPr>
              <a:xfrm rot="19950462">
                <a:off x="3514727" y="2010022"/>
                <a:ext cx="6350" cy="6347"/>
              </a:xfrm>
              <a:prstGeom prst="rect">
                <a:avLst/>
              </a:prstGeom>
              <a:grpFill/>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12700" tIns="0" rIns="12700" bIns="0" spcCol="1270" anchor="ctr"/>
              <a:lstStyle/>
              <a:p>
                <a:pPr algn="ctr" defTabSz="222250">
                  <a:lnSpc>
                    <a:spcPct val="90000"/>
                  </a:lnSpc>
                  <a:spcAft>
                    <a:spcPct val="35000"/>
                  </a:spcAft>
                  <a:defRPr/>
                </a:pPr>
                <a:endParaRPr lang="en-IN" sz="1400">
                  <a:solidFill>
                    <a:schemeClr val="tx1"/>
                  </a:solidFill>
                  <a:latin typeface="Calibri" panose="020F0502020204030204" pitchFamily="34" charset="0"/>
                  <a:cs typeface="Calibri" panose="020F0502020204030204" pitchFamily="34" charset="0"/>
                </a:endParaRPr>
              </a:p>
            </p:txBody>
          </p:sp>
        </p:grpSp>
        <p:grpSp>
          <p:nvGrpSpPr>
            <p:cNvPr id="21524" name="Group 18">
              <a:extLst>
                <a:ext uri="{FF2B5EF4-FFF2-40B4-BE49-F238E27FC236}">
                  <a16:creationId xmlns:a16="http://schemas.microsoft.com/office/drawing/2014/main" id="{306FF263-EBFA-57CC-9C21-E2A85F41B18E}"/>
                </a:ext>
              </a:extLst>
            </p:cNvPr>
            <p:cNvGrpSpPr>
              <a:grpSpLocks/>
            </p:cNvGrpSpPr>
            <p:nvPr/>
          </p:nvGrpSpPr>
          <p:grpSpPr bwMode="auto">
            <a:xfrm>
              <a:off x="7189793" y="4516605"/>
              <a:ext cx="123111" cy="46654"/>
              <a:chOff x="3455992" y="2915621"/>
              <a:chExt cx="123111" cy="46654"/>
            </a:xfrm>
            <a:grpFill/>
          </p:grpSpPr>
          <p:sp>
            <p:nvSpPr>
              <p:cNvPr id="41" name="Straight Connector 13">
                <a:extLst>
                  <a:ext uri="{FF2B5EF4-FFF2-40B4-BE49-F238E27FC236}">
                    <a16:creationId xmlns:a16="http://schemas.microsoft.com/office/drawing/2014/main" id="{8FDF6F19-1070-28B1-A174-5EFB8B636349}"/>
                  </a:ext>
                </a:extLst>
              </p:cNvPr>
              <p:cNvSpPr/>
              <p:nvPr/>
            </p:nvSpPr>
            <p:spPr>
              <a:xfrm rot="1649538">
                <a:off x="3455990" y="2915473"/>
                <a:ext cx="123825" cy="46542"/>
              </a:xfrm>
              <a:custGeom>
                <a:avLst/>
                <a:gdLst/>
                <a:ahLst/>
                <a:cxnLst/>
                <a:rect l="0" t="0" r="0" b="0"/>
                <a:pathLst>
                  <a:path>
                    <a:moveTo>
                      <a:pt x="0" y="23327"/>
                    </a:moveTo>
                    <a:lnTo>
                      <a:pt x="123111" y="23327"/>
                    </a:lnTo>
                  </a:path>
                </a:pathLst>
              </a:custGeom>
              <a:grpFill/>
              <a:ln>
                <a:noFill/>
              </a:ln>
            </p:spPr>
            <p:style>
              <a:lnRef idx="2">
                <a:schemeClr val="accent4">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42" name="Straight Connector 14">
                <a:extLst>
                  <a:ext uri="{FF2B5EF4-FFF2-40B4-BE49-F238E27FC236}">
                    <a16:creationId xmlns:a16="http://schemas.microsoft.com/office/drawing/2014/main" id="{3D33A5D4-2759-1AC8-C5D6-4D1E2C49EA37}"/>
                  </a:ext>
                </a:extLst>
              </p:cNvPr>
              <p:cNvSpPr/>
              <p:nvPr/>
            </p:nvSpPr>
            <p:spPr>
              <a:xfrm rot="1649538">
                <a:off x="3514727" y="2936629"/>
                <a:ext cx="6350" cy="6347"/>
              </a:xfrm>
              <a:prstGeom prst="rect">
                <a:avLst/>
              </a:prstGeom>
              <a:grpFill/>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12700" tIns="0" rIns="12700" bIns="0" spcCol="1270" anchor="ctr"/>
              <a:lstStyle/>
              <a:p>
                <a:pPr algn="ctr" defTabSz="222250">
                  <a:lnSpc>
                    <a:spcPct val="90000"/>
                  </a:lnSpc>
                  <a:spcAft>
                    <a:spcPct val="35000"/>
                  </a:spcAft>
                  <a:defRPr/>
                </a:pPr>
                <a:endParaRPr lang="en-IN" sz="1400">
                  <a:solidFill>
                    <a:schemeClr val="tx1"/>
                  </a:solidFill>
                  <a:latin typeface="Calibri" panose="020F0502020204030204" pitchFamily="34" charset="0"/>
                  <a:cs typeface="Calibri" panose="020F0502020204030204" pitchFamily="34" charset="0"/>
                </a:endParaRPr>
              </a:p>
            </p:txBody>
          </p:sp>
        </p:grpSp>
        <p:grpSp>
          <p:nvGrpSpPr>
            <p:cNvPr id="21525" name="Group 20">
              <a:extLst>
                <a:ext uri="{FF2B5EF4-FFF2-40B4-BE49-F238E27FC236}">
                  <a16:creationId xmlns:a16="http://schemas.microsoft.com/office/drawing/2014/main" id="{B071FD18-6730-8D78-DC52-2A297C90AE60}"/>
                </a:ext>
              </a:extLst>
            </p:cNvPr>
            <p:cNvGrpSpPr>
              <a:grpSpLocks/>
            </p:cNvGrpSpPr>
            <p:nvPr/>
          </p:nvGrpSpPr>
          <p:grpSpPr bwMode="auto">
            <a:xfrm>
              <a:off x="6339374" y="4739229"/>
              <a:ext cx="46654" cy="411889"/>
              <a:chOff x="2605573" y="3138245"/>
              <a:chExt cx="46654" cy="411889"/>
            </a:xfrm>
            <a:grpFill/>
          </p:grpSpPr>
          <p:sp>
            <p:nvSpPr>
              <p:cNvPr id="37" name="Straight Connector 17">
                <a:extLst>
                  <a:ext uri="{FF2B5EF4-FFF2-40B4-BE49-F238E27FC236}">
                    <a16:creationId xmlns:a16="http://schemas.microsoft.com/office/drawing/2014/main" id="{0CA3FFD3-F891-7D93-BD5A-C52971F57883}"/>
                  </a:ext>
                </a:extLst>
              </p:cNvPr>
              <p:cNvSpPr/>
              <p:nvPr/>
            </p:nvSpPr>
            <p:spPr>
              <a:xfrm rot="5400000">
                <a:off x="2422635" y="3320056"/>
                <a:ext cx="412530" cy="47625"/>
              </a:xfrm>
              <a:custGeom>
                <a:avLst/>
                <a:gdLst/>
                <a:ahLst/>
                <a:cxnLst/>
                <a:rect l="0" t="0" r="0" b="0"/>
                <a:pathLst>
                  <a:path>
                    <a:moveTo>
                      <a:pt x="0" y="23327"/>
                    </a:moveTo>
                    <a:lnTo>
                      <a:pt x="411889" y="23327"/>
                    </a:lnTo>
                  </a:path>
                </a:pathLst>
              </a:custGeom>
              <a:grpFill/>
              <a:ln>
                <a:noFill/>
              </a:ln>
            </p:spPr>
            <p:style>
              <a:lnRef idx="2">
                <a:schemeClr val="accent4">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38" name="Straight Connector 18">
                <a:extLst>
                  <a:ext uri="{FF2B5EF4-FFF2-40B4-BE49-F238E27FC236}">
                    <a16:creationId xmlns:a16="http://schemas.microsoft.com/office/drawing/2014/main" id="{08497227-5C02-75E4-A9F4-44D4AD5D3413}"/>
                  </a:ext>
                </a:extLst>
              </p:cNvPr>
              <p:cNvSpPr/>
              <p:nvPr/>
            </p:nvSpPr>
            <p:spPr>
              <a:xfrm rot="5400000">
                <a:off x="2618322" y="3331699"/>
                <a:ext cx="21155" cy="22225"/>
              </a:xfrm>
              <a:prstGeom prst="rect">
                <a:avLst/>
              </a:prstGeom>
              <a:grpFill/>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12700" tIns="0" rIns="12700" bIns="0" spcCol="1270" anchor="ctr"/>
              <a:lstStyle/>
              <a:p>
                <a:pPr algn="ctr" defTabSz="222250">
                  <a:lnSpc>
                    <a:spcPct val="90000"/>
                  </a:lnSpc>
                  <a:spcAft>
                    <a:spcPct val="35000"/>
                  </a:spcAft>
                  <a:defRPr/>
                </a:pPr>
                <a:endParaRPr lang="en-IN" sz="1400">
                  <a:solidFill>
                    <a:schemeClr val="tx1"/>
                  </a:solidFill>
                  <a:latin typeface="Calibri" panose="020F0502020204030204" pitchFamily="34" charset="0"/>
                  <a:cs typeface="Calibri" panose="020F0502020204030204" pitchFamily="34" charset="0"/>
                </a:endParaRPr>
              </a:p>
            </p:txBody>
          </p:sp>
        </p:grpSp>
        <p:grpSp>
          <p:nvGrpSpPr>
            <p:cNvPr id="21526" name="Group 22">
              <a:extLst>
                <a:ext uri="{FF2B5EF4-FFF2-40B4-BE49-F238E27FC236}">
                  <a16:creationId xmlns:a16="http://schemas.microsoft.com/office/drawing/2014/main" id="{3704D8E3-78AC-5438-6501-37FD1D806AD6}"/>
                </a:ext>
              </a:extLst>
            </p:cNvPr>
            <p:cNvGrpSpPr>
              <a:grpSpLocks/>
            </p:cNvGrpSpPr>
            <p:nvPr/>
          </p:nvGrpSpPr>
          <p:grpSpPr bwMode="auto">
            <a:xfrm>
              <a:off x="5412493" y="4516612"/>
              <a:ext cx="123122" cy="46654"/>
              <a:chOff x="1678692" y="2915628"/>
              <a:chExt cx="123122" cy="46654"/>
            </a:xfrm>
            <a:grpFill/>
          </p:grpSpPr>
          <p:sp>
            <p:nvSpPr>
              <p:cNvPr id="33" name="Straight Connector 21">
                <a:extLst>
                  <a:ext uri="{FF2B5EF4-FFF2-40B4-BE49-F238E27FC236}">
                    <a16:creationId xmlns:a16="http://schemas.microsoft.com/office/drawing/2014/main" id="{FF9F2E42-A740-B5AD-CF6A-CE0B6B367645}"/>
                  </a:ext>
                </a:extLst>
              </p:cNvPr>
              <p:cNvSpPr/>
              <p:nvPr/>
            </p:nvSpPr>
            <p:spPr>
              <a:xfrm rot="9150439">
                <a:off x="1677984" y="2915472"/>
                <a:ext cx="123825" cy="46542"/>
              </a:xfrm>
              <a:custGeom>
                <a:avLst/>
                <a:gdLst/>
                <a:ahLst/>
                <a:cxnLst/>
                <a:rect l="0" t="0" r="0" b="0"/>
                <a:pathLst>
                  <a:path>
                    <a:moveTo>
                      <a:pt x="0" y="23327"/>
                    </a:moveTo>
                    <a:lnTo>
                      <a:pt x="123122" y="23327"/>
                    </a:lnTo>
                  </a:path>
                </a:pathLst>
              </a:custGeom>
              <a:grpFill/>
              <a:ln>
                <a:noFill/>
              </a:ln>
            </p:spPr>
            <p:style>
              <a:lnRef idx="2">
                <a:schemeClr val="accent4">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34" name="Straight Connector 22">
                <a:extLst>
                  <a:ext uri="{FF2B5EF4-FFF2-40B4-BE49-F238E27FC236}">
                    <a16:creationId xmlns:a16="http://schemas.microsoft.com/office/drawing/2014/main" id="{95EB0319-1A14-0CFF-5EF4-BF9BCCD48853}"/>
                  </a:ext>
                </a:extLst>
              </p:cNvPr>
              <p:cNvSpPr/>
              <p:nvPr/>
            </p:nvSpPr>
            <p:spPr>
              <a:xfrm rot="19950439">
                <a:off x="1736721" y="2936628"/>
                <a:ext cx="6350" cy="6347"/>
              </a:xfrm>
              <a:prstGeom prst="rect">
                <a:avLst/>
              </a:prstGeom>
              <a:grpFill/>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12700" tIns="0" rIns="12700" bIns="0" spcCol="1270" anchor="ctr"/>
              <a:lstStyle/>
              <a:p>
                <a:pPr algn="ctr" defTabSz="222250">
                  <a:lnSpc>
                    <a:spcPct val="90000"/>
                  </a:lnSpc>
                  <a:spcAft>
                    <a:spcPct val="35000"/>
                  </a:spcAft>
                  <a:defRPr/>
                </a:pPr>
                <a:endParaRPr lang="en-IN" sz="1400">
                  <a:solidFill>
                    <a:schemeClr val="tx1"/>
                  </a:solidFill>
                  <a:latin typeface="Calibri" panose="020F0502020204030204" pitchFamily="34" charset="0"/>
                  <a:cs typeface="Calibri" panose="020F0502020204030204" pitchFamily="34" charset="0"/>
                </a:endParaRPr>
              </a:p>
            </p:txBody>
          </p:sp>
        </p:grpSp>
        <p:grpSp>
          <p:nvGrpSpPr>
            <p:cNvPr id="21527" name="Group 24">
              <a:extLst>
                <a:ext uri="{FF2B5EF4-FFF2-40B4-BE49-F238E27FC236}">
                  <a16:creationId xmlns:a16="http://schemas.microsoft.com/office/drawing/2014/main" id="{FD29B656-E06C-C02F-C271-6A04A13861A9}"/>
                </a:ext>
              </a:extLst>
            </p:cNvPr>
            <p:cNvGrpSpPr>
              <a:grpSpLocks/>
            </p:cNvGrpSpPr>
            <p:nvPr/>
          </p:nvGrpSpPr>
          <p:grpSpPr bwMode="auto">
            <a:xfrm>
              <a:off x="5412496" y="3591705"/>
              <a:ext cx="123113" cy="46654"/>
              <a:chOff x="1678695" y="1990721"/>
              <a:chExt cx="123113" cy="46654"/>
            </a:xfrm>
            <a:grpFill/>
          </p:grpSpPr>
          <p:sp>
            <p:nvSpPr>
              <p:cNvPr id="29" name="Straight Connector 25">
                <a:extLst>
                  <a:ext uri="{FF2B5EF4-FFF2-40B4-BE49-F238E27FC236}">
                    <a16:creationId xmlns:a16="http://schemas.microsoft.com/office/drawing/2014/main" id="{E0D6DCCE-2DC3-EB3D-42A1-456BC0ACF693}"/>
                  </a:ext>
                </a:extLst>
              </p:cNvPr>
              <p:cNvSpPr/>
              <p:nvPr/>
            </p:nvSpPr>
            <p:spPr>
              <a:xfrm rot="12449544">
                <a:off x="1677984" y="1990982"/>
                <a:ext cx="123825" cy="46542"/>
              </a:xfrm>
              <a:custGeom>
                <a:avLst/>
                <a:gdLst/>
                <a:ahLst/>
                <a:cxnLst/>
                <a:rect l="0" t="0" r="0" b="0"/>
                <a:pathLst>
                  <a:path>
                    <a:moveTo>
                      <a:pt x="0" y="23327"/>
                    </a:moveTo>
                    <a:lnTo>
                      <a:pt x="123113" y="23327"/>
                    </a:lnTo>
                  </a:path>
                </a:pathLst>
              </a:custGeom>
              <a:grpFill/>
              <a:ln>
                <a:noFill/>
              </a:ln>
            </p:spPr>
            <p:style>
              <a:lnRef idx="2">
                <a:schemeClr val="accent4">
                  <a:hueOff val="0"/>
                  <a:satOff val="0"/>
                  <a:lumOff val="0"/>
                  <a:alphaOff val="0"/>
                </a:schemeClr>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30" name="Straight Connector 26">
                <a:extLst>
                  <a:ext uri="{FF2B5EF4-FFF2-40B4-BE49-F238E27FC236}">
                    <a16:creationId xmlns:a16="http://schemas.microsoft.com/office/drawing/2014/main" id="{8D91149B-9118-0A40-222E-C56C467AF2E5}"/>
                  </a:ext>
                </a:extLst>
              </p:cNvPr>
              <p:cNvSpPr/>
              <p:nvPr/>
            </p:nvSpPr>
            <p:spPr>
              <a:xfrm rot="23249544">
                <a:off x="1736721" y="2010021"/>
                <a:ext cx="6350" cy="6347"/>
              </a:xfrm>
              <a:prstGeom prst="rect">
                <a:avLst/>
              </a:prstGeom>
              <a:grpFill/>
              <a:ln>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lIns="12700" tIns="0" rIns="12700" bIns="0" spcCol="1270" anchor="ctr"/>
              <a:lstStyle/>
              <a:p>
                <a:pPr algn="ctr" defTabSz="222250">
                  <a:lnSpc>
                    <a:spcPct val="90000"/>
                  </a:lnSpc>
                  <a:spcAft>
                    <a:spcPct val="35000"/>
                  </a:spcAft>
                  <a:defRPr/>
                </a:pPr>
                <a:endParaRPr lang="en-IN" sz="1400">
                  <a:solidFill>
                    <a:schemeClr val="tx1"/>
                  </a:solidFill>
                  <a:latin typeface="Calibri" panose="020F0502020204030204" pitchFamily="34" charset="0"/>
                  <a:cs typeface="Calibri" panose="020F0502020204030204" pitchFamily="34" charset="0"/>
                </a:endParaRPr>
              </a:p>
            </p:txBody>
          </p:sp>
        </p:grpSp>
      </p:grpSp>
      <p:grpSp>
        <p:nvGrpSpPr>
          <p:cNvPr id="17" name="Group 25">
            <a:extLst>
              <a:ext uri="{FF2B5EF4-FFF2-40B4-BE49-F238E27FC236}">
                <a16:creationId xmlns:a16="http://schemas.microsoft.com/office/drawing/2014/main" id="{BD903C4E-0D18-7BCF-BA12-E50DBBD4E8FA}"/>
              </a:ext>
            </a:extLst>
          </p:cNvPr>
          <p:cNvGrpSpPr>
            <a:grpSpLocks/>
          </p:cNvGrpSpPr>
          <p:nvPr/>
        </p:nvGrpSpPr>
        <p:grpSpPr bwMode="auto">
          <a:xfrm>
            <a:off x="3733800" y="1866900"/>
            <a:ext cx="1847850" cy="1050925"/>
            <a:chOff x="0" y="888119"/>
            <a:chExt cx="1847571" cy="1402082"/>
          </a:xfrm>
          <a:solidFill>
            <a:schemeClr val="bg1">
              <a:lumMod val="85000"/>
            </a:schemeClr>
          </a:solidFill>
        </p:grpSpPr>
        <p:sp>
          <p:nvSpPr>
            <p:cNvPr id="27" name="Oval 26">
              <a:extLst>
                <a:ext uri="{FF2B5EF4-FFF2-40B4-BE49-F238E27FC236}">
                  <a16:creationId xmlns:a16="http://schemas.microsoft.com/office/drawing/2014/main" id="{DDA3BB81-C2F4-1562-89BC-3FE665A6B451}"/>
                </a:ext>
              </a:extLst>
            </p:cNvPr>
            <p:cNvSpPr/>
            <p:nvPr/>
          </p:nvSpPr>
          <p:spPr>
            <a:xfrm>
              <a:off x="0" y="888119"/>
              <a:ext cx="1847571" cy="1402082"/>
            </a:xfrm>
            <a:prstGeom prst="ellipse">
              <a:avLst/>
            </a:prstGeom>
            <a:grpFill/>
            <a:ln>
              <a:noFill/>
            </a:ln>
          </p:spPr>
          <p:style>
            <a:lnRef idx="2">
              <a:schemeClr val="lt1">
                <a:hueOff val="0"/>
                <a:satOff val="0"/>
                <a:lumOff val="0"/>
                <a:alphaOff val="0"/>
              </a:schemeClr>
            </a:lnRef>
            <a:fillRef idx="1">
              <a:schemeClr val="accent3">
                <a:hueOff val="2452395"/>
                <a:satOff val="-81125"/>
                <a:lumOff val="-1176"/>
                <a:alphaOff val="0"/>
              </a:schemeClr>
            </a:fillRef>
            <a:effectRef idx="0">
              <a:schemeClr val="accent3">
                <a:hueOff val="2452395"/>
                <a:satOff val="-81125"/>
                <a:lumOff val="-1176"/>
                <a:alphaOff val="0"/>
              </a:schemeClr>
            </a:effectRef>
            <a:fontRef idx="minor">
              <a:schemeClr val="lt1"/>
            </a:fontRef>
          </p:style>
        </p:sp>
        <p:sp>
          <p:nvSpPr>
            <p:cNvPr id="28" name="Oval 28">
              <a:extLst>
                <a:ext uri="{FF2B5EF4-FFF2-40B4-BE49-F238E27FC236}">
                  <a16:creationId xmlns:a16="http://schemas.microsoft.com/office/drawing/2014/main" id="{187298C1-BE38-BB3D-92A1-853899B74E35}"/>
                </a:ext>
              </a:extLst>
            </p:cNvPr>
            <p:cNvSpPr/>
            <p:nvPr/>
          </p:nvSpPr>
          <p:spPr>
            <a:xfrm>
              <a:off x="269834" y="1093561"/>
              <a:ext cx="1307902" cy="991200"/>
            </a:xfrm>
            <a:prstGeom prst="rect">
              <a:avLst/>
            </a:prstGeom>
            <a:grpFill/>
            <a:ln>
              <a:noFill/>
            </a:ln>
          </p:spPr>
          <p:style>
            <a:lnRef idx="0">
              <a:scrgbClr r="0" g="0" b="0"/>
            </a:lnRef>
            <a:fillRef idx="0">
              <a:scrgbClr r="0" g="0" b="0"/>
            </a:fillRef>
            <a:effectRef idx="0">
              <a:scrgbClr r="0" g="0" b="0"/>
            </a:effectRef>
            <a:fontRef idx="minor">
              <a:schemeClr val="lt1"/>
            </a:fontRef>
          </p:style>
          <p:txBody>
            <a:bodyPr lIns="9525" tIns="9525" rIns="9525" bIns="9525" spcCol="1270" anchor="ctr"/>
            <a:lstStyle/>
            <a:p>
              <a:pPr algn="ctr" defTabSz="666750">
                <a:lnSpc>
                  <a:spcPct val="90000"/>
                </a:lnSpc>
                <a:spcAft>
                  <a:spcPct val="35000"/>
                </a:spcAft>
                <a:defRPr/>
              </a:pPr>
              <a:r>
                <a:rPr lang="en-IN" sz="1400" b="1" dirty="0">
                  <a:solidFill>
                    <a:srgbClr val="FF0000"/>
                  </a:solidFill>
                  <a:latin typeface="Calibri" panose="020F0502020204030204" pitchFamily="34" charset="0"/>
                  <a:cs typeface="Calibri" panose="020F0502020204030204" pitchFamily="34" charset="0"/>
                </a:rPr>
                <a:t>S 10A </a:t>
              </a:r>
              <a:r>
                <a:rPr lang="en-IN" sz="1400" b="1" dirty="0" smtClean="0">
                  <a:solidFill>
                    <a:schemeClr val="tx1"/>
                  </a:solidFill>
                  <a:latin typeface="Calibri" panose="020F0502020204030204" pitchFamily="34" charset="0"/>
                  <a:cs typeface="Calibri" panose="020F0502020204030204" pitchFamily="34" charset="0"/>
                </a:rPr>
                <a:t>- </a:t>
              </a:r>
              <a:r>
                <a:rPr lang="en-US" altLang="en-US" sz="1400" b="1" dirty="0" smtClean="0">
                  <a:solidFill>
                    <a:schemeClr val="tx1"/>
                  </a:solidFill>
                  <a:latin typeface="Calibri" panose="020F0502020204030204" pitchFamily="34" charset="0"/>
                  <a:cs typeface="Calibri" panose="020F0502020204030204" pitchFamily="34" charset="0"/>
                </a:rPr>
                <a:t>failure </a:t>
              </a:r>
              <a:r>
                <a:rPr lang="en-US" altLang="en-US" sz="1400" b="1" dirty="0">
                  <a:solidFill>
                    <a:schemeClr val="tx1"/>
                  </a:solidFill>
                  <a:latin typeface="Calibri" panose="020F0502020204030204" pitchFamily="34" charset="0"/>
                  <a:cs typeface="Calibri" panose="020F0502020204030204" pitchFamily="34" charset="0"/>
                </a:rPr>
                <a:t>to lodge account of election expenses</a:t>
              </a:r>
              <a:endParaRPr lang="en-IN" sz="1400" b="1" dirty="0">
                <a:solidFill>
                  <a:schemeClr val="tx1"/>
                </a:solidFill>
                <a:latin typeface="Calibri" panose="020F0502020204030204" pitchFamily="34" charset="0"/>
                <a:cs typeface="Calibri" panose="020F0502020204030204" pitchFamily="34" charset="0"/>
              </a:endParaRPr>
            </a:p>
          </p:txBody>
        </p:sp>
      </p:gr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1000"/>
                                        <p:tgtEl>
                                          <p:spTgt spid="8"/>
                                        </p:tgtEl>
                                      </p:cBhvr>
                                    </p:animEffect>
                                    <p:anim calcmode="lin" valueType="num">
                                      <p:cBhvr>
                                        <p:cTn id="50" dur="1000" fill="hold"/>
                                        <p:tgtEl>
                                          <p:spTgt spid="8"/>
                                        </p:tgtEl>
                                        <p:attrNameLst>
                                          <p:attrName>ppt_x</p:attrName>
                                        </p:attrNameLst>
                                      </p:cBhvr>
                                      <p:tavLst>
                                        <p:tav tm="0">
                                          <p:val>
                                            <p:strVal val="#ppt_x"/>
                                          </p:val>
                                        </p:tav>
                                        <p:tav tm="100000">
                                          <p:val>
                                            <p:strVal val="#ppt_x"/>
                                          </p:val>
                                        </p:tav>
                                      </p:tavLst>
                                    </p:anim>
                                    <p:anim calcmode="lin" valueType="num">
                                      <p:cBhvr>
                                        <p:cTn id="5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1000"/>
                                        <p:tgtEl>
                                          <p:spTgt spid="17"/>
                                        </p:tgtEl>
                                      </p:cBhvr>
                                    </p:animEffect>
                                    <p:anim calcmode="lin" valueType="num">
                                      <p:cBhvr>
                                        <p:cTn id="57" dur="1000" fill="hold"/>
                                        <p:tgtEl>
                                          <p:spTgt spid="17"/>
                                        </p:tgtEl>
                                        <p:attrNameLst>
                                          <p:attrName>ppt_x</p:attrName>
                                        </p:attrNameLst>
                                      </p:cBhvr>
                                      <p:tavLst>
                                        <p:tav tm="0">
                                          <p:val>
                                            <p:strVal val="#ppt_x"/>
                                          </p:val>
                                        </p:tav>
                                        <p:tav tm="100000">
                                          <p:val>
                                            <p:strVal val="#ppt_x"/>
                                          </p:val>
                                        </p:tav>
                                      </p:tavLst>
                                    </p:anim>
                                    <p:anim calcmode="lin" valueType="num">
                                      <p:cBhvr>
                                        <p:cTn id="5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61A4C352-46C7-1D17-F452-42B088BA847C}"/>
              </a:ext>
            </a:extLst>
          </p:cNvPr>
          <p:cNvSpPr>
            <a:spLocks noGrp="1" noChangeArrowheads="1"/>
          </p:cNvSpPr>
          <p:nvPr>
            <p:ph idx="1"/>
          </p:nvPr>
        </p:nvSpPr>
        <p:spPr>
          <a:xfrm>
            <a:off x="433388" y="1352550"/>
            <a:ext cx="8077200" cy="514350"/>
          </a:xfrm>
        </p:spPr>
        <p:txBody>
          <a:bodyPr/>
          <a:lstStyle/>
          <a:p>
            <a:pPr lvl="1" eaLnBrk="1" hangingPunct="1">
              <a:lnSpc>
                <a:spcPct val="90000"/>
              </a:lnSpc>
              <a:buClr>
                <a:srgbClr val="1F6B1F"/>
              </a:buClr>
              <a:buFont typeface="Wingdings" panose="05000000000000000000" pitchFamily="2" charset="2"/>
              <a:buChar char="ü"/>
            </a:pPr>
            <a:r>
              <a:rPr lang="en-IN" altLang="en-US" sz="2000" dirty="0">
                <a:solidFill>
                  <a:srgbClr val="FF0000"/>
                </a:solidFill>
              </a:rPr>
              <a:t>S 8, RPA, </a:t>
            </a:r>
            <a:r>
              <a:rPr lang="en-IN" altLang="en-US" sz="2000" dirty="0" smtClean="0">
                <a:solidFill>
                  <a:srgbClr val="FF0000"/>
                </a:solidFill>
              </a:rPr>
              <a:t>1951</a:t>
            </a:r>
            <a:r>
              <a:rPr lang="en-US" altLang="en-US" sz="2000" dirty="0" smtClean="0">
                <a:latin typeface="Calibri" panose="020F0502020204030204" pitchFamily="34" charset="0"/>
                <a:cs typeface="Calibri" panose="020F0502020204030204" pitchFamily="34" charset="0"/>
              </a:rPr>
              <a:t>details </a:t>
            </a:r>
            <a:r>
              <a:rPr lang="en-IN" altLang="en-US" sz="2000" dirty="0">
                <a:latin typeface="Calibri" panose="020F0502020204030204" pitchFamily="34" charset="0"/>
                <a:cs typeface="Calibri" panose="020F0502020204030204" pitchFamily="34" charset="0"/>
              </a:rPr>
              <a:t>the offences the conviction for which leads to disqualification</a:t>
            </a:r>
            <a:r>
              <a:rPr lang="en-IN" altLang="en-US" sz="2000" dirty="0" smtClean="0">
                <a:latin typeface="Calibri" panose="020F0502020204030204" pitchFamily="34" charset="0"/>
                <a:cs typeface="Calibri" panose="020F0502020204030204" pitchFamily="34" charset="0"/>
              </a:rPr>
              <a:t>.</a:t>
            </a:r>
          </a:p>
          <a:p>
            <a:pPr lvl="1" eaLnBrk="1" hangingPunct="1">
              <a:lnSpc>
                <a:spcPct val="90000"/>
              </a:lnSpc>
              <a:buClr>
                <a:srgbClr val="1F6B1F"/>
              </a:buClr>
              <a:buFont typeface="Wingdings" panose="05000000000000000000" pitchFamily="2" charset="2"/>
              <a:buChar char="ü"/>
            </a:pPr>
            <a:r>
              <a:rPr lang="en-IN" sz="2000" dirty="0">
                <a:latin typeface="Calibri" panose="020F0502020204030204" pitchFamily="34" charset="0"/>
                <a:cs typeface="Calibri" panose="020F0502020204030204" pitchFamily="34" charset="0"/>
              </a:rPr>
              <a:t>Conviction by Trial Court attracts disqualification</a:t>
            </a:r>
            <a:r>
              <a:rPr lang="en-IN" sz="2000" dirty="0" smtClean="0">
                <a:latin typeface="Calibri" panose="020F0502020204030204" pitchFamily="34" charset="0"/>
                <a:cs typeface="Calibri" panose="020F0502020204030204" pitchFamily="34" charset="0"/>
              </a:rPr>
              <a:t>.</a:t>
            </a:r>
          </a:p>
          <a:p>
            <a:pPr lvl="1" eaLnBrk="1" hangingPunct="1">
              <a:lnSpc>
                <a:spcPct val="90000"/>
              </a:lnSpc>
              <a:buClr>
                <a:srgbClr val="1F6B1F"/>
              </a:buClr>
              <a:buFont typeface="Wingdings" panose="05000000000000000000" pitchFamily="2" charset="2"/>
              <a:buChar char="ü"/>
            </a:pPr>
            <a:r>
              <a:rPr lang="en-IN" sz="2000" dirty="0">
                <a:latin typeface="Calibri" panose="020F0502020204030204" pitchFamily="34" charset="0"/>
                <a:cs typeface="Calibri" panose="020F0502020204030204" pitchFamily="34" charset="0"/>
              </a:rPr>
              <a:t>Release on bail does not remove disqualification, unless conviction is also stayed during pendency of appeal</a:t>
            </a:r>
            <a:r>
              <a:rPr lang="en-IN" sz="2000" dirty="0" smtClean="0">
                <a:latin typeface="Calibri" panose="020F0502020204030204" pitchFamily="34" charset="0"/>
                <a:cs typeface="Calibri" panose="020F0502020204030204" pitchFamily="34" charset="0"/>
              </a:rPr>
              <a:t>.</a:t>
            </a:r>
          </a:p>
          <a:p>
            <a:pPr marL="274638" lvl="1" indent="0" eaLnBrk="1" hangingPunct="1">
              <a:lnSpc>
                <a:spcPct val="90000"/>
              </a:lnSpc>
              <a:buClr>
                <a:srgbClr val="1F6B1F"/>
              </a:buClr>
              <a:buNone/>
            </a:pPr>
            <a:r>
              <a:rPr lang="en-GB" sz="2000" b="1" dirty="0" smtClean="0">
                <a:solidFill>
                  <a:srgbClr val="FF0066"/>
                </a:solidFill>
                <a:latin typeface="Calibri" panose="020F0502020204030204" pitchFamily="34" charset="0"/>
                <a:cs typeface="Calibri" panose="020F0502020204030204" pitchFamily="34" charset="0"/>
              </a:rPr>
              <a:t>NB: Please note the difference between release on bail vs. stay on conviction</a:t>
            </a:r>
            <a:endParaRPr lang="en-IN" sz="2000" b="1" dirty="0">
              <a:solidFill>
                <a:srgbClr val="FF0066"/>
              </a:solidFill>
              <a:latin typeface="Calibri" panose="020F0502020204030204" pitchFamily="34" charset="0"/>
              <a:cs typeface="Calibri" panose="020F0502020204030204" pitchFamily="34" charset="0"/>
            </a:endParaRPr>
          </a:p>
          <a:p>
            <a:pPr lvl="1" eaLnBrk="1" hangingPunct="1">
              <a:lnSpc>
                <a:spcPct val="90000"/>
              </a:lnSpc>
              <a:buClr>
                <a:srgbClr val="1F6B1F"/>
              </a:buClr>
              <a:buFont typeface="Wingdings" panose="05000000000000000000" pitchFamily="2" charset="2"/>
              <a:buChar char="ü"/>
            </a:pPr>
            <a:endParaRPr lang="en-IN" sz="2000" dirty="0">
              <a:latin typeface="Calibri" panose="020F0502020204030204" pitchFamily="34" charset="0"/>
              <a:cs typeface="Calibri" panose="020F0502020204030204" pitchFamily="34" charset="0"/>
            </a:endParaRPr>
          </a:p>
          <a:p>
            <a:pPr lvl="1" eaLnBrk="1" hangingPunct="1">
              <a:lnSpc>
                <a:spcPct val="90000"/>
              </a:lnSpc>
              <a:buClr>
                <a:srgbClr val="1F6B1F"/>
              </a:buClr>
              <a:buFont typeface="Wingdings" panose="05000000000000000000" pitchFamily="2" charset="2"/>
              <a:buChar char="ü"/>
            </a:pPr>
            <a:endParaRPr lang="en-IN" altLang="en-US" sz="2000" dirty="0">
              <a:latin typeface="Calibri" panose="020F0502020204030204" pitchFamily="34" charset="0"/>
              <a:cs typeface="Calibri" panose="020F0502020204030204" pitchFamily="34" charset="0"/>
            </a:endParaRPr>
          </a:p>
        </p:txBody>
      </p:sp>
      <p:sp>
        <p:nvSpPr>
          <p:cNvPr id="22531" name="Slide Number Placeholder 5">
            <a:extLst>
              <a:ext uri="{FF2B5EF4-FFF2-40B4-BE49-F238E27FC236}">
                <a16:creationId xmlns:a16="http://schemas.microsoft.com/office/drawing/2014/main" id="{6E9AE931-CE75-C366-348E-10C7AE1696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5AE5DDD-E805-4D78-8F23-A6F529C1C839}" type="slidenum">
              <a:rPr lang="en-US" altLang="en-US">
                <a:solidFill>
                  <a:srgbClr val="FFFFFF"/>
                </a:solidFill>
              </a:rPr>
              <a:pPr eaLnBrk="1" hangingPunct="1"/>
              <a:t>17</a:t>
            </a:fld>
            <a:endParaRPr lang="en-US" altLang="en-US">
              <a:solidFill>
                <a:srgbClr val="FFFFFF"/>
              </a:solidFill>
            </a:endParaRPr>
          </a:p>
        </p:txBody>
      </p:sp>
      <p:pic>
        <p:nvPicPr>
          <p:cNvPr id="22532" name="Picture 3" descr="E:\Mahima\logo\iiidem logo.jpg">
            <a:extLst>
              <a:ext uri="{FF2B5EF4-FFF2-40B4-BE49-F238E27FC236}">
                <a16:creationId xmlns:a16="http://schemas.microsoft.com/office/drawing/2014/main" id="{0E886223-EEB1-C9BB-A2ED-6C562A5323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4" descr="E:\Mahima\logo\ECI - Copy.jpg">
            <a:extLst>
              <a:ext uri="{FF2B5EF4-FFF2-40B4-BE49-F238E27FC236}">
                <a16:creationId xmlns:a16="http://schemas.microsoft.com/office/drawing/2014/main" id="{C67E3FB2-8F0D-DA84-C4AA-946AA1DC19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5813335C-DF48-46BF-D269-4DF2E156C749}"/>
              </a:ext>
            </a:extLst>
          </p:cNvPr>
          <p:cNvSpPr txBox="1">
            <a:spLocks/>
          </p:cNvSpPr>
          <p:nvPr/>
        </p:nvSpPr>
        <p:spPr>
          <a:xfrm>
            <a:off x="381000" y="400050"/>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3000" dirty="0">
                <a:solidFill>
                  <a:schemeClr val="tx1"/>
                </a:solidFill>
              </a:rPr>
              <a:t>Disqualification on conviction for certain offences </a:t>
            </a:r>
          </a:p>
          <a:p>
            <a:pPr algn="ctr" eaLnBrk="1" fontAlgn="auto" hangingPunct="1">
              <a:spcAft>
                <a:spcPts val="0"/>
              </a:spcAft>
              <a:defRPr/>
            </a:pPr>
            <a:r>
              <a:rPr lang="en-IN" altLang="en-US" sz="2900" dirty="0" smtClean="0">
                <a:solidFill>
                  <a:srgbClr val="FF0000"/>
                </a:solidFill>
              </a:rPr>
              <a:t>S 8, RPA, 1951</a:t>
            </a:r>
            <a:endParaRPr lang="en-IN" altLang="en-US" sz="2900" dirty="0">
              <a:solidFill>
                <a:srgbClr val="FF0000"/>
              </a:solidFill>
            </a:endParaRPr>
          </a:p>
        </p:txBody>
      </p:sp>
      <p:sp>
        <p:nvSpPr>
          <p:cNvPr id="9" name="Rectangle 8"/>
          <p:cNvSpPr/>
          <p:nvPr/>
        </p:nvSpPr>
        <p:spPr>
          <a:xfrm>
            <a:off x="8153400" y="4511873"/>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fade">
                                      <p:cBhvr>
                                        <p:cTn id="7" dur="1000"/>
                                        <p:tgtEl>
                                          <p:spTgt spid="21506">
                                            <p:txEl>
                                              <p:pRg st="0" end="0"/>
                                            </p:txEl>
                                          </p:spTgt>
                                        </p:tgtEl>
                                      </p:cBhvr>
                                    </p:animEffect>
                                    <p:anim calcmode="lin" valueType="num">
                                      <p:cBhvr>
                                        <p:cTn id="8" dur="1000" fill="hold"/>
                                        <p:tgtEl>
                                          <p:spTgt spid="2150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1506">
                                            <p:txEl>
                                              <p:pRg st="1" end="1"/>
                                            </p:txEl>
                                          </p:spTgt>
                                        </p:tgtEl>
                                        <p:attrNameLst>
                                          <p:attrName>style.visibility</p:attrName>
                                        </p:attrNameLst>
                                      </p:cBhvr>
                                      <p:to>
                                        <p:strVal val="visible"/>
                                      </p:to>
                                    </p:set>
                                    <p:animEffect transition="in" filter="fade">
                                      <p:cBhvr>
                                        <p:cTn id="12" dur="1000"/>
                                        <p:tgtEl>
                                          <p:spTgt spid="21506">
                                            <p:txEl>
                                              <p:pRg st="1" end="1"/>
                                            </p:txEl>
                                          </p:spTgt>
                                        </p:tgtEl>
                                      </p:cBhvr>
                                    </p:animEffect>
                                    <p:anim calcmode="lin" valueType="num">
                                      <p:cBhvr>
                                        <p:cTn id="13" dur="1000" fill="hold"/>
                                        <p:tgtEl>
                                          <p:spTgt spid="2150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150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1506">
                                            <p:txEl>
                                              <p:pRg st="2" end="2"/>
                                            </p:txEl>
                                          </p:spTgt>
                                        </p:tgtEl>
                                        <p:attrNameLst>
                                          <p:attrName>style.visibility</p:attrName>
                                        </p:attrNameLst>
                                      </p:cBhvr>
                                      <p:to>
                                        <p:strVal val="visible"/>
                                      </p:to>
                                    </p:set>
                                    <p:animEffect transition="in" filter="fade">
                                      <p:cBhvr>
                                        <p:cTn id="17" dur="1000"/>
                                        <p:tgtEl>
                                          <p:spTgt spid="21506">
                                            <p:txEl>
                                              <p:pRg st="2" end="2"/>
                                            </p:txEl>
                                          </p:spTgt>
                                        </p:tgtEl>
                                      </p:cBhvr>
                                    </p:animEffect>
                                    <p:anim calcmode="lin" valueType="num">
                                      <p:cBhvr>
                                        <p:cTn id="18" dur="1000" fill="hold"/>
                                        <p:tgtEl>
                                          <p:spTgt spid="2150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150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1506">
                                            <p:txEl>
                                              <p:pRg st="3" end="3"/>
                                            </p:txEl>
                                          </p:spTgt>
                                        </p:tgtEl>
                                        <p:attrNameLst>
                                          <p:attrName>style.visibility</p:attrName>
                                        </p:attrNameLst>
                                      </p:cBhvr>
                                      <p:to>
                                        <p:strVal val="visible"/>
                                      </p:to>
                                    </p:set>
                                    <p:animEffect transition="in" filter="fade">
                                      <p:cBhvr>
                                        <p:cTn id="22" dur="1000"/>
                                        <p:tgtEl>
                                          <p:spTgt spid="21506">
                                            <p:txEl>
                                              <p:pRg st="3" end="3"/>
                                            </p:txEl>
                                          </p:spTgt>
                                        </p:tgtEl>
                                      </p:cBhvr>
                                    </p:animEffect>
                                    <p:anim calcmode="lin" valueType="num">
                                      <p:cBhvr>
                                        <p:cTn id="23" dur="1000" fill="hold"/>
                                        <p:tgtEl>
                                          <p:spTgt spid="2150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150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61A4C352-46C7-1D17-F452-42B088BA847C}"/>
              </a:ext>
            </a:extLst>
          </p:cNvPr>
          <p:cNvSpPr>
            <a:spLocks noGrp="1" noChangeArrowheads="1"/>
          </p:cNvSpPr>
          <p:nvPr>
            <p:ph idx="1"/>
          </p:nvPr>
        </p:nvSpPr>
        <p:spPr>
          <a:xfrm>
            <a:off x="152401" y="1352550"/>
            <a:ext cx="8894762" cy="3790950"/>
          </a:xfrm>
        </p:spPr>
        <p:txBody>
          <a:bodyPr/>
          <a:lstStyle/>
          <a:p>
            <a:pPr marL="339725" indent="-339725" algn="just">
              <a:lnSpc>
                <a:spcPct val="102000"/>
              </a:lnSpc>
              <a:buFont typeface="+mj-lt"/>
              <a:buAutoNum type="romanUcPeriod"/>
            </a:pPr>
            <a:r>
              <a:rPr lang="en-US" altLang="en-US" sz="2000" dirty="0">
                <a:solidFill>
                  <a:srgbClr val="221F1F"/>
                </a:solidFill>
                <a:latin typeface="Calibri" pitchFamily="34" charset="0"/>
                <a:ea typeface="Cambria" panose="02040503050406030204" pitchFamily="18" charset="0"/>
                <a:cs typeface="Cambria" panose="02040503050406030204" pitchFamily="18" charset="0"/>
              </a:rPr>
              <a:t>Disqualification</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commences</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from</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date</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of</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conviction,</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and</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shall</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continue</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during</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the</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period</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of</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imprisonment</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till</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further</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period</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of</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six</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years</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since</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release</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from</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prison.</a:t>
            </a:r>
          </a:p>
          <a:p>
            <a:pPr marL="339725" indent="-339725" algn="just">
              <a:lnSpc>
                <a:spcPct val="102000"/>
              </a:lnSpc>
              <a:buFont typeface="+mj-lt"/>
              <a:buAutoNum type="romanUcPeriod"/>
            </a:pP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Offences</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and</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period</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of</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imprisonment</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for</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disqualification</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 </a:t>
            </a:r>
            <a:endParaRPr lang="en-US" altLang="en-US" sz="2000" dirty="0">
              <a:latin typeface="Calibri" pitchFamily="34" charset="0"/>
              <a:ea typeface="Cambria" panose="02040503050406030204" pitchFamily="18" charset="0"/>
              <a:cs typeface="Cambria" panose="02040503050406030204" pitchFamily="18" charset="0"/>
            </a:endParaRPr>
          </a:p>
          <a:p>
            <a:pPr marL="696913" lvl="1" indent="-409575">
              <a:lnSpc>
                <a:spcPct val="102000"/>
              </a:lnSpc>
              <a:buClr>
                <a:srgbClr val="221F1F"/>
              </a:buClr>
              <a:buFont typeface="Cambria" panose="02040503050406030204" pitchFamily="18" charset="0"/>
              <a:buAutoNum type="alphaLcParenBoth"/>
            </a:pP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On conviction for offences mentioned </a:t>
            </a:r>
            <a:r>
              <a:rPr lang="en-US" altLang="en-US" sz="2000" dirty="0" smtClean="0">
                <a:solidFill>
                  <a:srgbClr val="FF0000"/>
                </a:solidFill>
                <a:latin typeface="Calibri" pitchFamily="34" charset="0"/>
                <a:ea typeface="Cambria" panose="02040503050406030204" pitchFamily="18" charset="0"/>
                <a:cs typeface="Cambria" panose="02040503050406030204" pitchFamily="18" charset="0"/>
              </a:rPr>
              <a:t>u/ S 8(1) RPA 1951 </a:t>
            </a:r>
            <a:r>
              <a:rPr lang="en-US" altLang="en-US" sz="2000" dirty="0" smtClean="0">
                <a:solidFill>
                  <a:srgbClr val="221F1F"/>
                </a:solidFill>
                <a:latin typeface="Calibri" pitchFamily="34" charset="0"/>
                <a:ea typeface="Cambria" panose="02040503050406030204" pitchFamily="18" charset="0"/>
                <a:cs typeface="Cambria" panose="02040503050406030204" pitchFamily="18" charset="0"/>
              </a:rPr>
              <a:t>-Disqualification</a:t>
            </a:r>
            <a:r>
              <a:rPr lang="en-US" altLang="en-US" sz="2000" dirty="0" smtClean="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for</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six</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years</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even</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if</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there</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is</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no</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sentence</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of</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imprisonment.</a:t>
            </a:r>
          </a:p>
          <a:p>
            <a:pPr marL="696913" lvl="1" indent="-409575" algn="just">
              <a:lnSpc>
                <a:spcPct val="102000"/>
              </a:lnSpc>
              <a:buClr>
                <a:srgbClr val="221F1F"/>
              </a:buClr>
              <a:buFont typeface="Cambria" panose="02040503050406030204" pitchFamily="18" charset="0"/>
              <a:buAutoNum type="alphaLcParenBoth"/>
            </a:pP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On</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conviction,</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for</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offences</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mentioned</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FF0000"/>
                </a:solidFill>
                <a:latin typeface="Calibri" pitchFamily="34" charset="0"/>
                <a:ea typeface="Cambria" panose="02040503050406030204" pitchFamily="18" charset="0"/>
                <a:cs typeface="Cambria" panose="02040503050406030204" pitchFamily="18" charset="0"/>
              </a:rPr>
              <a:t>u/s</a:t>
            </a:r>
            <a:r>
              <a:rPr lang="en-US" altLang="en-US" sz="2000" dirty="0">
                <a:solidFill>
                  <a:srgbClr val="FF0000"/>
                </a:solidFill>
                <a:latin typeface="Calibri" pitchFamily="34" charset="0"/>
                <a:cs typeface="Times New Roman" panose="02020603050405020304" pitchFamily="18" charset="0"/>
              </a:rPr>
              <a:t> </a:t>
            </a:r>
            <a:r>
              <a:rPr lang="en-US" altLang="en-US" sz="2000" dirty="0">
                <a:solidFill>
                  <a:srgbClr val="FF0000"/>
                </a:solidFill>
                <a:latin typeface="Calibri" pitchFamily="34" charset="0"/>
                <a:ea typeface="Cambria" panose="02040503050406030204" pitchFamily="18" charset="0"/>
                <a:cs typeface="Cambria" panose="02040503050406030204" pitchFamily="18" charset="0"/>
              </a:rPr>
              <a:t>8(2) RPA 1951</a:t>
            </a:r>
            <a:r>
              <a:rPr lang="en-US" altLang="en-US" sz="2000" dirty="0" smtClean="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 Disqualification</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only</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if</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there</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is</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sentence</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or</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imprisonment</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for</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minimum</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6</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months</a:t>
            </a:r>
          </a:p>
          <a:p>
            <a:pPr marL="696913" lvl="1" indent="-409575">
              <a:lnSpc>
                <a:spcPct val="102000"/>
              </a:lnSpc>
              <a:buClr>
                <a:srgbClr val="221F1F"/>
              </a:buClr>
              <a:buFont typeface="Cambria" panose="02040503050406030204" pitchFamily="18" charset="0"/>
              <a:buAutoNum type="alphaLcParenBoth"/>
            </a:pP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On</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conviction</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for</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any</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other</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offences</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FF0000"/>
                </a:solidFill>
                <a:latin typeface="Calibri" pitchFamily="34" charset="0"/>
                <a:ea typeface="Cambria" panose="02040503050406030204" pitchFamily="18" charset="0"/>
                <a:cs typeface="Cambria" panose="02040503050406030204" pitchFamily="18" charset="0"/>
              </a:rPr>
              <a:t>(Sec</a:t>
            </a:r>
            <a:r>
              <a:rPr lang="en-US" altLang="en-US" sz="2000" dirty="0">
                <a:solidFill>
                  <a:srgbClr val="FF0000"/>
                </a:solidFill>
                <a:latin typeface="Calibri" pitchFamily="34" charset="0"/>
                <a:cs typeface="Times New Roman" panose="02020603050405020304" pitchFamily="18" charset="0"/>
              </a:rPr>
              <a:t> </a:t>
            </a:r>
            <a:r>
              <a:rPr lang="en-US" altLang="en-US" sz="2000" dirty="0">
                <a:solidFill>
                  <a:srgbClr val="FF0000"/>
                </a:solidFill>
                <a:latin typeface="Calibri" pitchFamily="34" charset="0"/>
                <a:ea typeface="Cambria" panose="02040503050406030204" pitchFamily="18" charset="0"/>
                <a:cs typeface="Cambria" panose="02040503050406030204" pitchFamily="18" charset="0"/>
              </a:rPr>
              <a:t>8(3) RPA </a:t>
            </a:r>
            <a:r>
              <a:rPr lang="en-US" altLang="en-US" sz="2000" dirty="0" smtClean="0">
                <a:solidFill>
                  <a:srgbClr val="FF0000"/>
                </a:solidFill>
                <a:latin typeface="Calibri" pitchFamily="34" charset="0"/>
                <a:ea typeface="Cambria" panose="02040503050406030204" pitchFamily="18" charset="0"/>
                <a:cs typeface="Cambria" panose="02040503050406030204" pitchFamily="18" charset="0"/>
              </a:rPr>
              <a:t>1951)</a:t>
            </a:r>
            <a:r>
              <a:rPr lang="en-US" altLang="en-US" sz="2000" dirty="0" smtClean="0">
                <a:solidFill>
                  <a:srgbClr val="FF0000"/>
                </a:solidFill>
                <a:latin typeface="Calibri" pitchFamily="34" charset="0"/>
                <a:cs typeface="Times New Roman" panose="02020603050405020304" pitchFamily="18" charset="0"/>
              </a:rPr>
              <a:t> - </a:t>
            </a:r>
            <a:r>
              <a:rPr lang="en-US" altLang="en-US" sz="2000" dirty="0" smtClean="0">
                <a:solidFill>
                  <a:srgbClr val="221F1F"/>
                </a:solidFill>
                <a:latin typeface="Calibri" pitchFamily="34" charset="0"/>
                <a:ea typeface="Cambria" panose="02040503050406030204" pitchFamily="18" charset="0"/>
                <a:cs typeface="Cambria" panose="02040503050406030204" pitchFamily="18" charset="0"/>
              </a:rPr>
              <a:t>minimum</a:t>
            </a:r>
            <a:r>
              <a:rPr lang="en-US" altLang="en-US" sz="2000" dirty="0" smtClean="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imprisonment</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of</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2</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years</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only</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will</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result</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in</a:t>
            </a:r>
            <a:r>
              <a:rPr lang="en-US" altLang="en-US" sz="2000" dirty="0">
                <a:solidFill>
                  <a:srgbClr val="221F1F"/>
                </a:solidFill>
                <a:latin typeface="Calibri" pitchFamily="34" charset="0"/>
                <a:cs typeface="Times New Roman" panose="02020603050405020304" pitchFamily="18" charset="0"/>
              </a:rPr>
              <a:t> </a:t>
            </a:r>
            <a:r>
              <a:rPr lang="en-US" altLang="en-US" sz="2000" dirty="0">
                <a:solidFill>
                  <a:srgbClr val="221F1F"/>
                </a:solidFill>
                <a:latin typeface="Calibri" pitchFamily="34" charset="0"/>
                <a:ea typeface="Cambria" panose="02040503050406030204" pitchFamily="18" charset="0"/>
                <a:cs typeface="Cambria" panose="02040503050406030204" pitchFamily="18" charset="0"/>
              </a:rPr>
              <a:t>disqualification</a:t>
            </a:r>
          </a:p>
        </p:txBody>
      </p:sp>
      <p:sp>
        <p:nvSpPr>
          <p:cNvPr id="22531" name="Slide Number Placeholder 5">
            <a:extLst>
              <a:ext uri="{FF2B5EF4-FFF2-40B4-BE49-F238E27FC236}">
                <a16:creationId xmlns:a16="http://schemas.microsoft.com/office/drawing/2014/main" id="{6E9AE931-CE75-C366-348E-10C7AE1696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5AE5DDD-E805-4D78-8F23-A6F529C1C839}" type="slidenum">
              <a:rPr lang="en-US" altLang="en-US">
                <a:solidFill>
                  <a:srgbClr val="FFFFFF"/>
                </a:solidFill>
              </a:rPr>
              <a:pPr eaLnBrk="1" hangingPunct="1"/>
              <a:t>18</a:t>
            </a:fld>
            <a:endParaRPr lang="en-US" altLang="en-US">
              <a:solidFill>
                <a:srgbClr val="FFFFFF"/>
              </a:solidFill>
            </a:endParaRPr>
          </a:p>
        </p:txBody>
      </p:sp>
      <p:pic>
        <p:nvPicPr>
          <p:cNvPr id="22532" name="Picture 3" descr="E:\Mahima\logo\iiidem logo.jpg">
            <a:extLst>
              <a:ext uri="{FF2B5EF4-FFF2-40B4-BE49-F238E27FC236}">
                <a16:creationId xmlns:a16="http://schemas.microsoft.com/office/drawing/2014/main" id="{0E886223-EEB1-C9BB-A2ED-6C562A5323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4" descr="E:\Mahima\logo\ECI - Copy.jpg">
            <a:extLst>
              <a:ext uri="{FF2B5EF4-FFF2-40B4-BE49-F238E27FC236}">
                <a16:creationId xmlns:a16="http://schemas.microsoft.com/office/drawing/2014/main" id="{C67E3FB2-8F0D-DA84-C4AA-946AA1DC19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5813335C-DF48-46BF-D269-4DF2E156C749}"/>
              </a:ext>
            </a:extLst>
          </p:cNvPr>
          <p:cNvSpPr txBox="1">
            <a:spLocks/>
          </p:cNvSpPr>
          <p:nvPr/>
        </p:nvSpPr>
        <p:spPr>
          <a:xfrm>
            <a:off x="381000" y="400050"/>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3000" dirty="0">
                <a:solidFill>
                  <a:schemeClr val="tx1"/>
                </a:solidFill>
              </a:rPr>
              <a:t>Disqualification on conviction - Period of disqualification…contd.</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fade">
                                      <p:cBhvr>
                                        <p:cTn id="7" dur="1000"/>
                                        <p:tgtEl>
                                          <p:spTgt spid="21506">
                                            <p:txEl>
                                              <p:pRg st="0" end="0"/>
                                            </p:txEl>
                                          </p:spTgt>
                                        </p:tgtEl>
                                      </p:cBhvr>
                                    </p:animEffect>
                                    <p:anim calcmode="lin" valueType="num">
                                      <p:cBhvr>
                                        <p:cTn id="8" dur="1000" fill="hold"/>
                                        <p:tgtEl>
                                          <p:spTgt spid="2150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506">
                                            <p:txEl>
                                              <p:pRg st="1" end="1"/>
                                            </p:txEl>
                                          </p:spTgt>
                                        </p:tgtEl>
                                        <p:attrNameLst>
                                          <p:attrName>style.visibility</p:attrName>
                                        </p:attrNameLst>
                                      </p:cBhvr>
                                      <p:to>
                                        <p:strVal val="visible"/>
                                      </p:to>
                                    </p:set>
                                    <p:animEffect transition="in" filter="fade">
                                      <p:cBhvr>
                                        <p:cTn id="14" dur="1000"/>
                                        <p:tgtEl>
                                          <p:spTgt spid="21506">
                                            <p:txEl>
                                              <p:pRg st="1" end="1"/>
                                            </p:txEl>
                                          </p:spTgt>
                                        </p:tgtEl>
                                      </p:cBhvr>
                                    </p:animEffect>
                                    <p:anim calcmode="lin" valueType="num">
                                      <p:cBhvr>
                                        <p:cTn id="15" dur="1000" fill="hold"/>
                                        <p:tgtEl>
                                          <p:spTgt spid="2150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506">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1506">
                                            <p:txEl>
                                              <p:pRg st="2" end="2"/>
                                            </p:txEl>
                                          </p:spTgt>
                                        </p:tgtEl>
                                        <p:attrNameLst>
                                          <p:attrName>style.visibility</p:attrName>
                                        </p:attrNameLst>
                                      </p:cBhvr>
                                      <p:to>
                                        <p:strVal val="visible"/>
                                      </p:to>
                                    </p:set>
                                    <p:animEffect transition="in" filter="fade">
                                      <p:cBhvr>
                                        <p:cTn id="19" dur="1000"/>
                                        <p:tgtEl>
                                          <p:spTgt spid="21506">
                                            <p:txEl>
                                              <p:pRg st="2" end="2"/>
                                            </p:txEl>
                                          </p:spTgt>
                                        </p:tgtEl>
                                      </p:cBhvr>
                                    </p:animEffect>
                                    <p:anim calcmode="lin" valueType="num">
                                      <p:cBhvr>
                                        <p:cTn id="20" dur="1000" fill="hold"/>
                                        <p:tgtEl>
                                          <p:spTgt spid="21506">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1506">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1506">
                                            <p:txEl>
                                              <p:pRg st="3" end="3"/>
                                            </p:txEl>
                                          </p:spTgt>
                                        </p:tgtEl>
                                        <p:attrNameLst>
                                          <p:attrName>style.visibility</p:attrName>
                                        </p:attrNameLst>
                                      </p:cBhvr>
                                      <p:to>
                                        <p:strVal val="visible"/>
                                      </p:to>
                                    </p:set>
                                    <p:animEffect transition="in" filter="fade">
                                      <p:cBhvr>
                                        <p:cTn id="24" dur="1000"/>
                                        <p:tgtEl>
                                          <p:spTgt spid="21506">
                                            <p:txEl>
                                              <p:pRg st="3" end="3"/>
                                            </p:txEl>
                                          </p:spTgt>
                                        </p:tgtEl>
                                      </p:cBhvr>
                                    </p:animEffect>
                                    <p:anim calcmode="lin" valueType="num">
                                      <p:cBhvr>
                                        <p:cTn id="25" dur="1000" fill="hold"/>
                                        <p:tgtEl>
                                          <p:spTgt spid="21506">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1506">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1506">
                                            <p:txEl>
                                              <p:pRg st="4" end="4"/>
                                            </p:txEl>
                                          </p:spTgt>
                                        </p:tgtEl>
                                        <p:attrNameLst>
                                          <p:attrName>style.visibility</p:attrName>
                                        </p:attrNameLst>
                                      </p:cBhvr>
                                      <p:to>
                                        <p:strVal val="visible"/>
                                      </p:to>
                                    </p:set>
                                    <p:animEffect transition="in" filter="fade">
                                      <p:cBhvr>
                                        <p:cTn id="29" dur="1000"/>
                                        <p:tgtEl>
                                          <p:spTgt spid="21506">
                                            <p:txEl>
                                              <p:pRg st="4" end="4"/>
                                            </p:txEl>
                                          </p:spTgt>
                                        </p:tgtEl>
                                      </p:cBhvr>
                                    </p:animEffect>
                                    <p:anim calcmode="lin" valueType="num">
                                      <p:cBhvr>
                                        <p:cTn id="30" dur="1000" fill="hold"/>
                                        <p:tgtEl>
                                          <p:spTgt spid="21506">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150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61A4C352-46C7-1D17-F452-42B088BA847C}"/>
              </a:ext>
            </a:extLst>
          </p:cNvPr>
          <p:cNvSpPr>
            <a:spLocks noGrp="1" noChangeArrowheads="1"/>
          </p:cNvSpPr>
          <p:nvPr>
            <p:ph idx="1"/>
          </p:nvPr>
        </p:nvSpPr>
        <p:spPr>
          <a:xfrm>
            <a:off x="381000" y="1352550"/>
            <a:ext cx="8129588" cy="3790950"/>
          </a:xfrm>
        </p:spPr>
        <p:txBody>
          <a:bodyPr/>
          <a:lstStyle/>
          <a:p>
            <a:pPr marL="346075" indent="-346075" algn="just">
              <a:buFont typeface="+mj-lt"/>
              <a:buAutoNum type="romanUcPeriod" startAt="3"/>
              <a:defRPr/>
            </a:pPr>
            <a:r>
              <a:rPr lang="en-US" sz="2000" dirty="0">
                <a:solidFill>
                  <a:srgbClr val="221F1F"/>
                </a:solidFill>
                <a:latin typeface="Calibri" pitchFamily="34" charset="0"/>
                <a:ea typeface="Cambria" pitchFamily="18" charset="0"/>
                <a:cs typeface="Cambria" pitchFamily="18" charset="0"/>
              </a:rPr>
              <a:t>Release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on</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bail</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does</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not</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remove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disqualification</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unless</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conviction</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is</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also</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stayed</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during</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pendency</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of</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appeal</a:t>
            </a:r>
          </a:p>
          <a:p>
            <a:pPr marL="346075" indent="-346075" algn="just">
              <a:buFont typeface="+mj-lt"/>
              <a:buAutoNum type="romanUcPeriod" startAt="3"/>
              <a:defRPr/>
            </a:pPr>
            <a:r>
              <a:rPr lang="en-US" sz="2000" dirty="0">
                <a:solidFill>
                  <a:srgbClr val="221F1F"/>
                </a:solidFill>
                <a:latin typeface="Calibri" pitchFamily="34" charset="0"/>
                <a:ea typeface="Cambria" pitchFamily="18" charset="0"/>
                <a:cs typeface="Cambria" pitchFamily="18" charset="0"/>
              </a:rPr>
              <a:t>In</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case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of</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conviction</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for</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more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than</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one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offence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in</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a</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common</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trial</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and</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with</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the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sentences</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of</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imprisonment</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to</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run</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consecutively,</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for</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the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purposes</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of</a:t>
            </a:r>
            <a:r>
              <a:rPr lang="en-US" sz="2000" dirty="0">
                <a:solidFill>
                  <a:srgbClr val="221F1F"/>
                </a:solidFill>
                <a:latin typeface="Calibri" pitchFamily="34" charset="0"/>
                <a:cs typeface="Times New Roman" pitchFamily="18" charset="0"/>
              </a:rPr>
              <a:t> </a:t>
            </a:r>
            <a:r>
              <a:rPr lang="en-US" sz="2000" dirty="0">
                <a:solidFill>
                  <a:srgbClr val="FF0000"/>
                </a:solidFill>
                <a:latin typeface="Calibri" pitchFamily="34" charset="0"/>
                <a:ea typeface="Cambria" pitchFamily="18" charset="0"/>
                <a:cs typeface="Cambria" pitchFamily="18" charset="0"/>
              </a:rPr>
              <a:t>S 8(3) RPA,</a:t>
            </a:r>
            <a:r>
              <a:rPr lang="en-US" sz="2000" dirty="0">
                <a:solidFill>
                  <a:srgbClr val="FF0000"/>
                </a:solidFill>
                <a:latin typeface="Calibri" pitchFamily="34" charset="0"/>
                <a:cs typeface="Times New Roman" pitchFamily="18" charset="0"/>
              </a:rPr>
              <a:t> </a:t>
            </a:r>
            <a:r>
              <a:rPr lang="en-US" sz="2000" dirty="0">
                <a:solidFill>
                  <a:srgbClr val="FF0000"/>
                </a:solidFill>
                <a:latin typeface="Calibri" pitchFamily="34" charset="0"/>
                <a:ea typeface="Cambria" pitchFamily="18" charset="0"/>
                <a:cs typeface="Cambria" pitchFamily="18" charset="0"/>
              </a:rPr>
              <a:t>1951</a:t>
            </a:r>
            <a:r>
              <a:rPr lang="en-US" sz="2000" dirty="0" smtClean="0">
                <a:solidFill>
                  <a:srgbClr val="221F1F"/>
                </a:solidFill>
                <a:latin typeface="Calibri" pitchFamily="34" charset="0"/>
                <a:ea typeface="Cambria" pitchFamily="18" charset="0"/>
                <a:cs typeface="Cambria" pitchFamily="18" charset="0"/>
              </a:rPr>
              <a:t>,</a:t>
            </a:r>
            <a:r>
              <a:rPr lang="en-US" sz="2000" dirty="0" smtClean="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the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period</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of</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sentence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of</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imprisonment</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for</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each</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offence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should</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be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added</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and</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if</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the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total</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length</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of</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time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is</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two</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years</a:t>
            </a:r>
            <a:r>
              <a:rPr lang="en-US" sz="2000" dirty="0">
                <a:solidFill>
                  <a:srgbClr val="221F1F"/>
                </a:solidFill>
                <a:latin typeface="Calibri" pitchFamily="34" charset="0"/>
                <a:cs typeface="Times New Roman" pitchFamily="18" charset="0"/>
              </a:rPr>
              <a:t> o</a:t>
            </a:r>
            <a:r>
              <a:rPr lang="en-US" sz="2000" dirty="0">
                <a:solidFill>
                  <a:srgbClr val="221F1F"/>
                </a:solidFill>
                <a:latin typeface="Calibri" pitchFamily="34" charset="0"/>
                <a:ea typeface="Cambria" pitchFamily="18" charset="0"/>
                <a:cs typeface="Cambria" pitchFamily="18" charset="0"/>
              </a:rPr>
              <a:t>r</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more,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the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convicted</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person</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shall</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be</a:t>
            </a:r>
            <a:r>
              <a:rPr lang="en-US" sz="2000" dirty="0">
                <a:solidFill>
                  <a:srgbClr val="221F1F"/>
                </a:solidFill>
                <a:latin typeface="Calibri" pitchFamily="34" charset="0"/>
                <a:cs typeface="Times New Roman" pitchFamily="18" charset="0"/>
              </a:rPr>
              <a:t> </a:t>
            </a:r>
            <a:r>
              <a:rPr lang="en-US" sz="2000" dirty="0">
                <a:solidFill>
                  <a:srgbClr val="221F1F"/>
                </a:solidFill>
                <a:latin typeface="Calibri" pitchFamily="34" charset="0"/>
                <a:ea typeface="Cambria" pitchFamily="18" charset="0"/>
                <a:cs typeface="Cambria" pitchFamily="18" charset="0"/>
              </a:rPr>
              <a:t>disqualified</a:t>
            </a:r>
            <a:r>
              <a:rPr lang="en-US" sz="2000" dirty="0">
                <a:solidFill>
                  <a:srgbClr val="221F1F"/>
                </a:solidFill>
                <a:latin typeface="Calibri" pitchFamily="34" charset="0"/>
                <a:cs typeface="Times New Roman" pitchFamily="18" charset="0"/>
              </a:rPr>
              <a:t> </a:t>
            </a:r>
            <a:r>
              <a:rPr lang="en-US" sz="2000" dirty="0">
                <a:solidFill>
                  <a:srgbClr val="FF0000"/>
                </a:solidFill>
                <a:latin typeface="Calibri" pitchFamily="34" charset="0"/>
                <a:ea typeface="Cambria" pitchFamily="18" charset="0"/>
                <a:cs typeface="Cambria" pitchFamily="18" charset="0"/>
              </a:rPr>
              <a:t>u/s</a:t>
            </a:r>
            <a:r>
              <a:rPr lang="en-US" sz="2000" dirty="0">
                <a:solidFill>
                  <a:srgbClr val="FF0000"/>
                </a:solidFill>
                <a:latin typeface="Calibri" pitchFamily="34" charset="0"/>
                <a:cs typeface="Times New Roman" pitchFamily="18" charset="0"/>
              </a:rPr>
              <a:t> </a:t>
            </a:r>
            <a:r>
              <a:rPr lang="en-US" sz="2000" dirty="0">
                <a:solidFill>
                  <a:srgbClr val="FF0000"/>
                </a:solidFill>
                <a:latin typeface="Calibri" pitchFamily="34" charset="0"/>
                <a:ea typeface="Cambria" pitchFamily="18" charset="0"/>
                <a:cs typeface="Cambria" pitchFamily="18" charset="0"/>
              </a:rPr>
              <a:t>8(3)</a:t>
            </a:r>
            <a:r>
              <a:rPr lang="en-US" sz="2000" dirty="0">
                <a:solidFill>
                  <a:srgbClr val="FF0000"/>
                </a:solidFill>
                <a:latin typeface="Calibri" pitchFamily="34" charset="0"/>
                <a:cs typeface="Times New Roman" pitchFamily="18" charset="0"/>
              </a:rPr>
              <a:t> </a:t>
            </a:r>
            <a:r>
              <a:rPr lang="en-US" sz="2000" dirty="0">
                <a:solidFill>
                  <a:srgbClr val="FF0000"/>
                </a:solidFill>
                <a:latin typeface="Calibri" pitchFamily="34" charset="0"/>
                <a:ea typeface="Cambria" pitchFamily="18" charset="0"/>
                <a:cs typeface="Cambria" pitchFamily="18" charset="0"/>
              </a:rPr>
              <a:t>of</a:t>
            </a:r>
            <a:r>
              <a:rPr lang="en-US" sz="2000" dirty="0">
                <a:solidFill>
                  <a:srgbClr val="FF0000"/>
                </a:solidFill>
                <a:latin typeface="Calibri" pitchFamily="34" charset="0"/>
                <a:cs typeface="Times New Roman" pitchFamily="18" charset="0"/>
              </a:rPr>
              <a:t> </a:t>
            </a:r>
            <a:r>
              <a:rPr lang="en-US" sz="2000" dirty="0" smtClean="0">
                <a:solidFill>
                  <a:srgbClr val="FF0000"/>
                </a:solidFill>
                <a:latin typeface="Calibri" pitchFamily="34" charset="0"/>
                <a:ea typeface="Cambria" pitchFamily="18" charset="0"/>
                <a:cs typeface="Cambria" pitchFamily="18" charset="0"/>
              </a:rPr>
              <a:t>RPA,</a:t>
            </a:r>
            <a:r>
              <a:rPr lang="en-US" sz="2000" dirty="0" smtClean="0">
                <a:solidFill>
                  <a:srgbClr val="FF0000"/>
                </a:solidFill>
                <a:latin typeface="Calibri" pitchFamily="34" charset="0"/>
                <a:cs typeface="Times New Roman" pitchFamily="18" charset="0"/>
              </a:rPr>
              <a:t> </a:t>
            </a:r>
            <a:r>
              <a:rPr lang="en-US" sz="2000" dirty="0">
                <a:solidFill>
                  <a:srgbClr val="FF0000"/>
                </a:solidFill>
                <a:latin typeface="Calibri" pitchFamily="34" charset="0"/>
                <a:ea typeface="Cambria" pitchFamily="18" charset="0"/>
                <a:cs typeface="Cambria" pitchFamily="18" charset="0"/>
              </a:rPr>
              <a:t>1951</a:t>
            </a:r>
            <a:r>
              <a:rPr lang="en-US" sz="2000" dirty="0">
                <a:solidFill>
                  <a:srgbClr val="221F1F"/>
                </a:solidFill>
                <a:latin typeface="Calibri" pitchFamily="34" charset="0"/>
                <a:ea typeface="Cambria" pitchFamily="18" charset="0"/>
                <a:cs typeface="Cambria" pitchFamily="18" charset="0"/>
              </a:rPr>
              <a:t>.</a:t>
            </a:r>
            <a:endParaRPr lang="en-US" sz="2000" dirty="0">
              <a:latin typeface="Calibri" pitchFamily="34" charset="0"/>
              <a:ea typeface="Cambria" pitchFamily="18" charset="0"/>
              <a:cs typeface="Cambria" pitchFamily="18" charset="0"/>
            </a:endParaRPr>
          </a:p>
        </p:txBody>
      </p:sp>
      <p:sp>
        <p:nvSpPr>
          <p:cNvPr id="22531" name="Slide Number Placeholder 5">
            <a:extLst>
              <a:ext uri="{FF2B5EF4-FFF2-40B4-BE49-F238E27FC236}">
                <a16:creationId xmlns:a16="http://schemas.microsoft.com/office/drawing/2014/main" id="{6E9AE931-CE75-C366-348E-10C7AE1696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5AE5DDD-E805-4D78-8F23-A6F529C1C839}" type="slidenum">
              <a:rPr lang="en-US" altLang="en-US">
                <a:solidFill>
                  <a:srgbClr val="FFFFFF"/>
                </a:solidFill>
              </a:rPr>
              <a:pPr eaLnBrk="1" hangingPunct="1"/>
              <a:t>19</a:t>
            </a:fld>
            <a:endParaRPr lang="en-US" altLang="en-US">
              <a:solidFill>
                <a:srgbClr val="FFFFFF"/>
              </a:solidFill>
            </a:endParaRPr>
          </a:p>
        </p:txBody>
      </p:sp>
      <p:pic>
        <p:nvPicPr>
          <p:cNvPr id="22532" name="Picture 3" descr="E:\Mahima\logo\iiidem logo.jpg">
            <a:extLst>
              <a:ext uri="{FF2B5EF4-FFF2-40B4-BE49-F238E27FC236}">
                <a16:creationId xmlns:a16="http://schemas.microsoft.com/office/drawing/2014/main" id="{0E886223-EEB1-C9BB-A2ED-6C562A5323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4" descr="E:\Mahima\logo\ECI - Copy.jpg">
            <a:extLst>
              <a:ext uri="{FF2B5EF4-FFF2-40B4-BE49-F238E27FC236}">
                <a16:creationId xmlns:a16="http://schemas.microsoft.com/office/drawing/2014/main" id="{C67E3FB2-8F0D-DA84-C4AA-946AA1DC19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5813335C-DF48-46BF-D269-4DF2E156C749}"/>
              </a:ext>
            </a:extLst>
          </p:cNvPr>
          <p:cNvSpPr txBox="1">
            <a:spLocks/>
          </p:cNvSpPr>
          <p:nvPr/>
        </p:nvSpPr>
        <p:spPr>
          <a:xfrm>
            <a:off x="381000" y="400050"/>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2400" dirty="0">
                <a:solidFill>
                  <a:schemeClr val="tx1"/>
                </a:solidFill>
              </a:rPr>
              <a:t>Disqualification on conviction – conviction for more than one offence in a common Trial…contd.</a:t>
            </a:r>
          </a:p>
        </p:txBody>
      </p:sp>
      <p:sp>
        <p:nvSpPr>
          <p:cNvPr id="8" name="Rectangle 7"/>
          <p:cNvSpPr/>
          <p:nvPr/>
        </p:nvSpPr>
        <p:spPr>
          <a:xfrm>
            <a:off x="8153400" y="4511873"/>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fade">
                                      <p:cBhvr>
                                        <p:cTn id="7" dur="1000"/>
                                        <p:tgtEl>
                                          <p:spTgt spid="21506">
                                            <p:txEl>
                                              <p:pRg st="0" end="0"/>
                                            </p:txEl>
                                          </p:spTgt>
                                        </p:tgtEl>
                                      </p:cBhvr>
                                    </p:animEffect>
                                    <p:anim calcmode="lin" valueType="num">
                                      <p:cBhvr>
                                        <p:cTn id="8" dur="1000" fill="hold"/>
                                        <p:tgtEl>
                                          <p:spTgt spid="2150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506">
                                            <p:txEl>
                                              <p:pRg st="1" end="1"/>
                                            </p:txEl>
                                          </p:spTgt>
                                        </p:tgtEl>
                                        <p:attrNameLst>
                                          <p:attrName>style.visibility</p:attrName>
                                        </p:attrNameLst>
                                      </p:cBhvr>
                                      <p:to>
                                        <p:strVal val="visible"/>
                                      </p:to>
                                    </p:set>
                                    <p:animEffect transition="in" filter="fade">
                                      <p:cBhvr>
                                        <p:cTn id="14" dur="1000"/>
                                        <p:tgtEl>
                                          <p:spTgt spid="21506">
                                            <p:txEl>
                                              <p:pRg st="1" end="1"/>
                                            </p:txEl>
                                          </p:spTgt>
                                        </p:tgtEl>
                                      </p:cBhvr>
                                    </p:animEffect>
                                    <p:anim calcmode="lin" valueType="num">
                                      <p:cBhvr>
                                        <p:cTn id="15" dur="1000" fill="hold"/>
                                        <p:tgtEl>
                                          <p:spTgt spid="2150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50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1CCC8190-6253-76CE-DB60-4BADCF98DACC}"/>
              </a:ext>
            </a:extLst>
          </p:cNvPr>
          <p:cNvSpPr>
            <a:spLocks noGrp="1"/>
          </p:cNvSpPr>
          <p:nvPr>
            <p:ph type="title"/>
          </p:nvPr>
        </p:nvSpPr>
        <p:spPr/>
        <p:txBody>
          <a:bodyPr/>
          <a:lstStyle/>
          <a:p>
            <a:pPr algn="ctr" eaLnBrk="1" fontAlgn="auto" hangingPunct="1">
              <a:spcAft>
                <a:spcPts val="0"/>
              </a:spcAft>
              <a:defRPr/>
            </a:pPr>
            <a:r>
              <a:rPr lang="en-US" altLang="en-US" sz="3000" dirty="0">
                <a:solidFill>
                  <a:schemeClr val="tx1"/>
                </a:solidFill>
              </a:rPr>
              <a:t>Introduction</a:t>
            </a:r>
          </a:p>
        </p:txBody>
      </p:sp>
      <p:sp>
        <p:nvSpPr>
          <p:cNvPr id="7171" name="Content Placeholder 2">
            <a:extLst>
              <a:ext uri="{FF2B5EF4-FFF2-40B4-BE49-F238E27FC236}">
                <a16:creationId xmlns:a16="http://schemas.microsoft.com/office/drawing/2014/main" id="{C718E363-C9D2-8409-DEFA-9551CC5EFD12}"/>
              </a:ext>
            </a:extLst>
          </p:cNvPr>
          <p:cNvSpPr>
            <a:spLocks noGrp="1"/>
          </p:cNvSpPr>
          <p:nvPr>
            <p:ph idx="1"/>
          </p:nvPr>
        </p:nvSpPr>
        <p:spPr>
          <a:xfrm>
            <a:off x="304800" y="1200150"/>
            <a:ext cx="8534400" cy="3657600"/>
          </a:xfrm>
        </p:spPr>
        <p:txBody>
          <a:bodyPr/>
          <a:lstStyle/>
          <a:p>
            <a:pPr marL="0" indent="0" algn="ctr" eaLnBrk="1" hangingPunct="1">
              <a:buFont typeface="Arial" charset="0"/>
              <a:buNone/>
              <a:defRPr/>
            </a:pPr>
            <a:endParaRPr lang="en-IN" altLang="en-US" b="1" dirty="0">
              <a:latin typeface="Calibri" pitchFamily="34" charset="0"/>
              <a:cs typeface="Calibri" pitchFamily="34" charset="0"/>
            </a:endParaRPr>
          </a:p>
          <a:p>
            <a:pPr marL="0" indent="0" algn="ctr" eaLnBrk="1" hangingPunct="1">
              <a:buFont typeface="Arial" charset="0"/>
              <a:buNone/>
              <a:defRPr/>
            </a:pPr>
            <a:r>
              <a:rPr lang="en-IN" altLang="en-US" sz="2000" b="1" dirty="0">
                <a:latin typeface="Calibri" pitchFamily="34" charset="0"/>
                <a:cs typeface="Calibri" pitchFamily="34" charset="0"/>
              </a:rPr>
              <a:t>Any person aspiring to be Member of Lok Sabha/ Legislative Assembly, whether by election or by nomination, must be </a:t>
            </a:r>
            <a:r>
              <a:rPr lang="en-IN" altLang="en-US" sz="2000" b="1" u="sng" dirty="0" smtClean="0">
                <a:latin typeface="Calibri" pitchFamily="34" charset="0"/>
                <a:cs typeface="Calibri" pitchFamily="34" charset="0"/>
              </a:rPr>
              <a:t>qualified</a:t>
            </a:r>
            <a:r>
              <a:rPr lang="en-IN" altLang="en-US" sz="2000" b="1" dirty="0" smtClean="0">
                <a:latin typeface="Calibri" pitchFamily="34" charset="0"/>
                <a:cs typeface="Calibri" pitchFamily="34" charset="0"/>
              </a:rPr>
              <a:t> </a:t>
            </a:r>
            <a:r>
              <a:rPr lang="en-IN" altLang="en-US" sz="2000" b="1" dirty="0">
                <a:latin typeface="Calibri" pitchFamily="34" charset="0"/>
                <a:cs typeface="Calibri" pitchFamily="34" charset="0"/>
              </a:rPr>
              <a:t>and must not be </a:t>
            </a:r>
            <a:r>
              <a:rPr lang="en-IN" altLang="en-US" sz="2000" b="1" u="sng" dirty="0">
                <a:latin typeface="Calibri" pitchFamily="34" charset="0"/>
                <a:cs typeface="Calibri" pitchFamily="34" charset="0"/>
              </a:rPr>
              <a:t>disqualified</a:t>
            </a:r>
            <a:r>
              <a:rPr lang="en-IN" altLang="en-US" sz="2000" b="1" dirty="0">
                <a:latin typeface="Calibri" pitchFamily="34" charset="0"/>
                <a:cs typeface="Calibri" pitchFamily="34" charset="0"/>
              </a:rPr>
              <a:t> under the Constitution </a:t>
            </a:r>
            <a:r>
              <a:rPr lang="en-IN" altLang="en-US" sz="2000" b="1" u="sng" dirty="0" smtClean="0">
                <a:latin typeface="Calibri" pitchFamily="34" charset="0"/>
                <a:cs typeface="Calibri" pitchFamily="34" charset="0"/>
              </a:rPr>
              <a:t>OR</a:t>
            </a:r>
            <a:r>
              <a:rPr lang="en-IN" altLang="en-US" sz="2000" b="1" dirty="0" smtClean="0">
                <a:latin typeface="Calibri" pitchFamily="34" charset="0"/>
                <a:cs typeface="Calibri" pitchFamily="34" charset="0"/>
              </a:rPr>
              <a:t> </a:t>
            </a:r>
            <a:r>
              <a:rPr lang="en-IN" altLang="en-US" sz="2000" b="1" dirty="0">
                <a:latin typeface="Calibri" pitchFamily="34" charset="0"/>
                <a:cs typeface="Calibri" pitchFamily="34" charset="0"/>
              </a:rPr>
              <a:t>under any law for such </a:t>
            </a:r>
            <a:r>
              <a:rPr lang="en-IN" altLang="en-US" sz="2000" b="1" dirty="0" smtClean="0">
                <a:latin typeface="Calibri" pitchFamily="34" charset="0"/>
                <a:cs typeface="Calibri" pitchFamily="34" charset="0"/>
              </a:rPr>
              <a:t>membership </a:t>
            </a:r>
            <a:r>
              <a:rPr lang="en-IN" altLang="en-US" sz="2000" b="1" dirty="0" smtClean="0">
                <a:solidFill>
                  <a:srgbClr val="FF0000"/>
                </a:solidFill>
                <a:latin typeface="Calibri" pitchFamily="34" charset="0"/>
                <a:cs typeface="Calibri" pitchFamily="34" charset="0"/>
              </a:rPr>
              <a:t>(RPA 1951)</a:t>
            </a:r>
            <a:endParaRPr lang="en-IN" altLang="en-US" sz="2000" b="1" dirty="0">
              <a:solidFill>
                <a:srgbClr val="FF0000"/>
              </a:solidFill>
              <a:latin typeface="Calibri" pitchFamily="34" charset="0"/>
              <a:cs typeface="Calibri" pitchFamily="34" charset="0"/>
            </a:endParaRPr>
          </a:p>
          <a:p>
            <a:pPr marL="0" indent="0" algn="ctr" eaLnBrk="1" hangingPunct="1">
              <a:buFont typeface="Arial" charset="0"/>
              <a:buNone/>
              <a:defRPr/>
            </a:pPr>
            <a:endParaRPr lang="en-IN" altLang="en-US" sz="2000" b="1" dirty="0">
              <a:solidFill>
                <a:srgbClr val="FF0066"/>
              </a:solidFill>
              <a:latin typeface="Calibri" pitchFamily="34" charset="0"/>
              <a:cs typeface="Calibri" pitchFamily="34" charset="0"/>
            </a:endParaRPr>
          </a:p>
          <a:p>
            <a:pPr marL="0" indent="0" algn="ctr" eaLnBrk="1" hangingPunct="1">
              <a:buFont typeface="Arial" charset="0"/>
              <a:buNone/>
              <a:defRPr/>
            </a:pPr>
            <a:r>
              <a:rPr lang="en-IN" altLang="en-US" sz="2000" b="1" dirty="0" smtClean="0">
                <a:solidFill>
                  <a:srgbClr val="FF0066"/>
                </a:solidFill>
                <a:latin typeface="Calibri" pitchFamily="34" charset="0"/>
                <a:cs typeface="Calibri" pitchFamily="34" charset="0"/>
              </a:rPr>
              <a:t>NB: Crucial </a:t>
            </a:r>
            <a:r>
              <a:rPr lang="en-IN" altLang="en-US" sz="2000" b="1" dirty="0">
                <a:solidFill>
                  <a:srgbClr val="FF0066"/>
                </a:solidFill>
                <a:latin typeface="Calibri" pitchFamily="34" charset="0"/>
                <a:cs typeface="Calibri" pitchFamily="34" charset="0"/>
              </a:rPr>
              <a:t>date for determining whether a candidate is qualified or disqualified is </a:t>
            </a:r>
            <a:r>
              <a:rPr lang="en-IN" altLang="en-US" sz="2000" b="1" u="sng" dirty="0">
                <a:solidFill>
                  <a:srgbClr val="FF0066"/>
                </a:solidFill>
                <a:latin typeface="Calibri" pitchFamily="34" charset="0"/>
                <a:cs typeface="Calibri" pitchFamily="34" charset="0"/>
              </a:rPr>
              <a:t>not</a:t>
            </a:r>
            <a:r>
              <a:rPr lang="en-IN" altLang="en-US" sz="2000" b="1" dirty="0">
                <a:solidFill>
                  <a:srgbClr val="FF0066"/>
                </a:solidFill>
                <a:latin typeface="Calibri" pitchFamily="34" charset="0"/>
                <a:cs typeface="Calibri" pitchFamily="34" charset="0"/>
              </a:rPr>
              <a:t> the date of filing nomination paper </a:t>
            </a:r>
            <a:r>
              <a:rPr lang="en-IN" altLang="en-US" sz="2000" b="1" u="sng" dirty="0">
                <a:solidFill>
                  <a:srgbClr val="FF0066"/>
                </a:solidFill>
                <a:latin typeface="Calibri" pitchFamily="34" charset="0"/>
                <a:cs typeface="Calibri" pitchFamily="34" charset="0"/>
              </a:rPr>
              <a:t>but</a:t>
            </a:r>
            <a:r>
              <a:rPr lang="en-IN" altLang="en-US" sz="2000" b="1" dirty="0">
                <a:solidFill>
                  <a:srgbClr val="FF0066"/>
                </a:solidFill>
                <a:latin typeface="Calibri" pitchFamily="34" charset="0"/>
                <a:cs typeface="Calibri" pitchFamily="34" charset="0"/>
              </a:rPr>
              <a:t> the date fixed for the scrutiny of nominations.</a:t>
            </a:r>
          </a:p>
          <a:p>
            <a:pPr marL="182561" indent="-182561" eaLnBrk="1" hangingPunct="1">
              <a:buFont typeface="Arial" charset="0"/>
              <a:buChar char="•"/>
              <a:defRPr/>
            </a:pPr>
            <a:endParaRPr lang="en-US" altLang="en-US" sz="2000" dirty="0">
              <a:latin typeface="Calibri" pitchFamily="34" charset="0"/>
              <a:cs typeface="Calibri" pitchFamily="34" charset="0"/>
            </a:endParaRPr>
          </a:p>
        </p:txBody>
      </p:sp>
      <p:pic>
        <p:nvPicPr>
          <p:cNvPr id="7172" name="Picture 3" descr="E:\Mahima\logo\iiidem logo.jpg">
            <a:extLst>
              <a:ext uri="{FF2B5EF4-FFF2-40B4-BE49-F238E27FC236}">
                <a16:creationId xmlns:a16="http://schemas.microsoft.com/office/drawing/2014/main" id="{039FA38B-FD35-11FB-D056-502AC90123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4" descr="E:\Mahima\logo\ECI - Copy.jpg">
            <a:extLst>
              <a:ext uri="{FF2B5EF4-FFF2-40B4-BE49-F238E27FC236}">
                <a16:creationId xmlns:a16="http://schemas.microsoft.com/office/drawing/2014/main" id="{4D993FEA-C356-E5AE-AC32-DF56E3D7DA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Slide Number Placeholder 1">
            <a:extLst>
              <a:ext uri="{FF2B5EF4-FFF2-40B4-BE49-F238E27FC236}">
                <a16:creationId xmlns:a16="http://schemas.microsoft.com/office/drawing/2014/main" id="{AB15B0AA-EFF0-6C92-4BF4-C006A2355FD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228E23F-9CDD-45A9-8271-CB4EF952CE1A}" type="slidenum">
              <a:rPr lang="en-US" altLang="en-US">
                <a:solidFill>
                  <a:srgbClr val="FFFFFF"/>
                </a:solidFill>
              </a:rPr>
              <a:pPr eaLnBrk="1" hangingPunct="1"/>
              <a:t>2</a:t>
            </a:fld>
            <a:endParaRPr lang="en-US" altLang="en-US">
              <a:solidFill>
                <a:srgbClr val="FFFFFF"/>
              </a:solidFill>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fade">
                                      <p:cBhvr>
                                        <p:cTn id="7" dur="1000"/>
                                        <p:tgtEl>
                                          <p:spTgt spid="7171">
                                            <p:txEl>
                                              <p:pRg st="1" end="1"/>
                                            </p:txEl>
                                          </p:spTgt>
                                        </p:tgtEl>
                                      </p:cBhvr>
                                    </p:animEffect>
                                    <p:anim calcmode="lin" valueType="num">
                                      <p:cBhvr>
                                        <p:cTn id="8"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171">
                                            <p:txEl>
                                              <p:pRg st="3" end="3"/>
                                            </p:txEl>
                                          </p:spTgt>
                                        </p:tgtEl>
                                        <p:attrNameLst>
                                          <p:attrName>style.visibility</p:attrName>
                                        </p:attrNameLst>
                                      </p:cBhvr>
                                      <p:to>
                                        <p:strVal val="visible"/>
                                      </p:to>
                                    </p:set>
                                    <p:animEffect transition="in" filter="fade">
                                      <p:cBhvr>
                                        <p:cTn id="14" dur="1000"/>
                                        <p:tgtEl>
                                          <p:spTgt spid="7171">
                                            <p:txEl>
                                              <p:pRg st="3" end="3"/>
                                            </p:txEl>
                                          </p:spTgt>
                                        </p:tgtEl>
                                      </p:cBhvr>
                                    </p:animEffect>
                                    <p:anim calcmode="lin" valueType="num">
                                      <p:cBhvr>
                                        <p:cTn id="15"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9" name="Rectangle 3">
            <a:extLst>
              <a:ext uri="{FF2B5EF4-FFF2-40B4-BE49-F238E27FC236}">
                <a16:creationId xmlns:a16="http://schemas.microsoft.com/office/drawing/2014/main" id="{34EAB049-D637-99FD-B2E4-54DA7BBBD768}"/>
              </a:ext>
            </a:extLst>
          </p:cNvPr>
          <p:cNvSpPr>
            <a:spLocks noGrp="1" noChangeArrowheads="1"/>
          </p:cNvSpPr>
          <p:nvPr>
            <p:ph idx="1"/>
          </p:nvPr>
        </p:nvSpPr>
        <p:spPr>
          <a:xfrm>
            <a:off x="400050" y="1428750"/>
            <a:ext cx="8058150" cy="2686050"/>
          </a:xfrm>
        </p:spPr>
        <p:txBody>
          <a:bodyPr/>
          <a:lstStyle/>
          <a:p>
            <a:r>
              <a:rPr lang="en-US" altLang="en-US" sz="2000" dirty="0" smtClean="0">
                <a:latin typeface="Calibri" panose="020F0502020204030204" pitchFamily="34" charset="0"/>
                <a:cs typeface="Calibri" panose="020F0502020204030204" pitchFamily="34" charset="0"/>
              </a:rPr>
              <a:t>Disqualification on ground of corrupt practices arises out of order passed by the President on the opinion tendered by ECI </a:t>
            </a:r>
            <a:r>
              <a:rPr lang="en-US" altLang="en-US" sz="2000" dirty="0" smtClean="0">
                <a:solidFill>
                  <a:srgbClr val="FF0000"/>
                </a:solidFill>
                <a:latin typeface="Calibri" panose="020F0502020204030204" pitchFamily="34" charset="0"/>
                <a:cs typeface="Calibri" panose="020F0502020204030204" pitchFamily="34" charset="0"/>
              </a:rPr>
              <a:t>(S 8A, RPA 1951)</a:t>
            </a:r>
          </a:p>
          <a:p>
            <a:r>
              <a:rPr lang="en-US" altLang="en-US" sz="2000" dirty="0" smtClean="0">
                <a:latin typeface="Calibri" panose="020F0502020204030204" pitchFamily="34" charset="0"/>
                <a:cs typeface="Calibri" panose="020F0502020204030204" pitchFamily="34" charset="0"/>
              </a:rPr>
              <a:t>List of such disqualified persons, if any, is circulated </a:t>
            </a:r>
            <a:r>
              <a:rPr lang="en-US" altLang="en-US" sz="2000" dirty="0">
                <a:latin typeface="Calibri" panose="020F0502020204030204" pitchFamily="34" charset="0"/>
                <a:cs typeface="Calibri" panose="020F0502020204030204" pitchFamily="34" charset="0"/>
              </a:rPr>
              <a:t>by ECI from time to time</a:t>
            </a:r>
            <a:r>
              <a:rPr lang="en-US" altLang="en-US" sz="2000" dirty="0" smtClean="0">
                <a:latin typeface="Calibri" panose="020F0502020204030204" pitchFamily="34" charset="0"/>
                <a:cs typeface="Calibri" panose="020F0502020204030204" pitchFamily="34" charset="0"/>
              </a:rPr>
              <a:t>.</a:t>
            </a:r>
          </a:p>
          <a:p>
            <a:pPr marL="0" indent="0">
              <a:buNone/>
            </a:pPr>
            <a:r>
              <a:rPr lang="en-US" altLang="en-US" sz="2000" b="1" dirty="0" smtClean="0">
                <a:solidFill>
                  <a:srgbClr val="FF0066"/>
                </a:solidFill>
                <a:latin typeface="Calibri" panose="020F0502020204030204" pitchFamily="34" charset="0"/>
                <a:cs typeface="Calibri" panose="020F0502020204030204" pitchFamily="34" charset="0"/>
              </a:rPr>
              <a:t>NB: RO must check the updated list of disqualified persons and also note the time period for the disqualification as mentioned  in the list </a:t>
            </a:r>
          </a:p>
          <a:p>
            <a:endParaRPr lang="en-IN" altLang="en-US" sz="2800" dirty="0">
              <a:latin typeface="Calibri" panose="020F0502020204030204" pitchFamily="34" charset="0"/>
              <a:cs typeface="Calibri" panose="020F0502020204030204" pitchFamily="34" charset="0"/>
            </a:endParaRPr>
          </a:p>
        </p:txBody>
      </p:sp>
      <p:sp>
        <p:nvSpPr>
          <p:cNvPr id="25603" name="Slide Number Placeholder 5">
            <a:extLst>
              <a:ext uri="{FF2B5EF4-FFF2-40B4-BE49-F238E27FC236}">
                <a16:creationId xmlns:a16="http://schemas.microsoft.com/office/drawing/2014/main" id="{AF54D026-5F38-AB6E-07D1-2F19AEEC84E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B0E2DF6-52EE-4F44-B822-D098893D778C}" type="slidenum">
              <a:rPr lang="en-US" altLang="en-US">
                <a:solidFill>
                  <a:srgbClr val="FFFFFF"/>
                </a:solidFill>
              </a:rPr>
              <a:pPr eaLnBrk="1" hangingPunct="1"/>
              <a:t>20</a:t>
            </a:fld>
            <a:endParaRPr lang="en-US" altLang="en-US">
              <a:solidFill>
                <a:srgbClr val="FFFFFF"/>
              </a:solidFill>
            </a:endParaRPr>
          </a:p>
        </p:txBody>
      </p:sp>
      <p:pic>
        <p:nvPicPr>
          <p:cNvPr id="25604" name="Picture 3" descr="E:\Mahima\logo\iiidem logo.jpg">
            <a:extLst>
              <a:ext uri="{FF2B5EF4-FFF2-40B4-BE49-F238E27FC236}">
                <a16:creationId xmlns:a16="http://schemas.microsoft.com/office/drawing/2014/main" id="{C4FA23B5-9B9C-865C-EC18-749CDC0A5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4" descr="E:\Mahima\logo\ECI - Copy.jpg">
            <a:extLst>
              <a:ext uri="{FF2B5EF4-FFF2-40B4-BE49-F238E27FC236}">
                <a16:creationId xmlns:a16="http://schemas.microsoft.com/office/drawing/2014/main" id="{FEC091F3-CA7A-C562-31E3-DB40E8033F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4F2C6074-68C7-AC22-07A4-63617D7BD071}"/>
              </a:ext>
            </a:extLst>
          </p:cNvPr>
          <p:cNvSpPr txBox="1">
            <a:spLocks/>
          </p:cNvSpPr>
          <p:nvPr/>
        </p:nvSpPr>
        <p:spPr>
          <a:xfrm>
            <a:off x="381000" y="400050"/>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2400" dirty="0">
                <a:solidFill>
                  <a:schemeClr val="tx1"/>
                </a:solidFill>
              </a:rPr>
              <a:t>Disqualification on ground of corrupt practices </a:t>
            </a:r>
            <a:r>
              <a:rPr lang="en-IN" altLang="en-US" sz="2400" dirty="0" smtClean="0">
                <a:solidFill>
                  <a:srgbClr val="FF0000"/>
                </a:solidFill>
              </a:rPr>
              <a:t>S 8A RPA 1951</a:t>
            </a:r>
            <a:endParaRPr lang="en-IN" altLang="en-US" sz="2400" dirty="0">
              <a:solidFill>
                <a:srgbClr val="FF0000"/>
              </a:solidFill>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Effect transition="in" filter="fade">
                                      <p:cBhvr>
                                        <p:cTn id="7" dur="1000"/>
                                        <p:tgtEl>
                                          <p:spTgt spid="173059">
                                            <p:txEl>
                                              <p:pRg st="0" end="0"/>
                                            </p:txEl>
                                          </p:spTgt>
                                        </p:tgtEl>
                                      </p:cBhvr>
                                    </p:animEffect>
                                    <p:anim calcmode="lin" valueType="num">
                                      <p:cBhvr>
                                        <p:cTn id="8" dur="1000" fill="hold"/>
                                        <p:tgtEl>
                                          <p:spTgt spid="1730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30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3059">
                                            <p:txEl>
                                              <p:pRg st="1" end="1"/>
                                            </p:txEl>
                                          </p:spTgt>
                                        </p:tgtEl>
                                        <p:attrNameLst>
                                          <p:attrName>style.visibility</p:attrName>
                                        </p:attrNameLst>
                                      </p:cBhvr>
                                      <p:to>
                                        <p:strVal val="visible"/>
                                      </p:to>
                                    </p:set>
                                    <p:animEffect transition="in" filter="fade">
                                      <p:cBhvr>
                                        <p:cTn id="14" dur="1000"/>
                                        <p:tgtEl>
                                          <p:spTgt spid="173059">
                                            <p:txEl>
                                              <p:pRg st="1" end="1"/>
                                            </p:txEl>
                                          </p:spTgt>
                                        </p:tgtEl>
                                      </p:cBhvr>
                                    </p:animEffect>
                                    <p:anim calcmode="lin" valueType="num">
                                      <p:cBhvr>
                                        <p:cTn id="15" dur="1000" fill="hold"/>
                                        <p:tgtEl>
                                          <p:spTgt spid="17305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305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3059">
                                            <p:txEl>
                                              <p:pRg st="2" end="2"/>
                                            </p:txEl>
                                          </p:spTgt>
                                        </p:tgtEl>
                                        <p:attrNameLst>
                                          <p:attrName>style.visibility</p:attrName>
                                        </p:attrNameLst>
                                      </p:cBhvr>
                                      <p:to>
                                        <p:strVal val="visible"/>
                                      </p:to>
                                    </p:set>
                                    <p:animEffect transition="in" filter="fade">
                                      <p:cBhvr>
                                        <p:cTn id="21" dur="1000"/>
                                        <p:tgtEl>
                                          <p:spTgt spid="173059">
                                            <p:txEl>
                                              <p:pRg st="2" end="2"/>
                                            </p:txEl>
                                          </p:spTgt>
                                        </p:tgtEl>
                                      </p:cBhvr>
                                    </p:animEffect>
                                    <p:anim calcmode="lin" valueType="num">
                                      <p:cBhvr>
                                        <p:cTn id="22" dur="1000" fill="hold"/>
                                        <p:tgtEl>
                                          <p:spTgt spid="17305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7305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32CED5FC-443E-3B5F-43DB-B5F668D7042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5BB569B7-65BB-4276-8B5C-FEED9AA1A821}" type="slidenum">
              <a:rPr lang="en-US" altLang="en-US">
                <a:solidFill>
                  <a:srgbClr val="FFFFFF"/>
                </a:solidFill>
              </a:rPr>
              <a:pPr eaLnBrk="1" hangingPunct="1"/>
              <a:t>21</a:t>
            </a:fld>
            <a:endParaRPr lang="en-US" altLang="en-US">
              <a:solidFill>
                <a:srgbClr val="FFFFFF"/>
              </a:solidFill>
            </a:endParaRPr>
          </a:p>
        </p:txBody>
      </p:sp>
      <p:pic>
        <p:nvPicPr>
          <p:cNvPr id="26627" name="Picture 3" descr="E:\Mahima\logo\iiidem logo.jpg">
            <a:extLst>
              <a:ext uri="{FF2B5EF4-FFF2-40B4-BE49-F238E27FC236}">
                <a16:creationId xmlns:a16="http://schemas.microsoft.com/office/drawing/2014/main" id="{D3FC2F1C-DEE4-1C8C-DCBE-405C2ED83E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8" name="Picture 4" descr="E:\Mahima\logo\ECI - Copy.jpg">
            <a:extLst>
              <a:ext uri="{FF2B5EF4-FFF2-40B4-BE49-F238E27FC236}">
                <a16:creationId xmlns:a16="http://schemas.microsoft.com/office/drawing/2014/main" id="{2ACD24A4-A5DC-060A-68C5-1C6ED902F5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74150A49-03BA-5F85-4C39-AF16860021EF}"/>
              </a:ext>
            </a:extLst>
          </p:cNvPr>
          <p:cNvSpPr txBox="1">
            <a:spLocks/>
          </p:cNvSpPr>
          <p:nvPr/>
        </p:nvSpPr>
        <p:spPr>
          <a:xfrm>
            <a:off x="433387" y="242093"/>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2400" dirty="0">
                <a:solidFill>
                  <a:schemeClr val="tx1"/>
                </a:solidFill>
              </a:rPr>
              <a:t>Disqualification for dismissal from government service for corruption or disloyalty to State </a:t>
            </a:r>
            <a:r>
              <a:rPr lang="en-IN" altLang="en-US" sz="2400" dirty="0" smtClean="0">
                <a:solidFill>
                  <a:srgbClr val="FF0000"/>
                </a:solidFill>
              </a:rPr>
              <a:t>S 9, RPA, 1951</a:t>
            </a:r>
            <a:endParaRPr lang="en-IN" altLang="en-US" sz="2400" dirty="0">
              <a:solidFill>
                <a:srgbClr val="FF0000"/>
              </a:solidFill>
            </a:endParaRPr>
          </a:p>
        </p:txBody>
      </p:sp>
      <p:sp>
        <p:nvSpPr>
          <p:cNvPr id="21" name="Rectangle 20"/>
          <p:cNvSpPr/>
          <p:nvPr/>
        </p:nvSpPr>
        <p:spPr>
          <a:xfrm>
            <a:off x="8153400" y="4511873"/>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8" name="Rectangle 7"/>
          <p:cNvSpPr/>
          <p:nvPr/>
        </p:nvSpPr>
        <p:spPr>
          <a:xfrm>
            <a:off x="697650" y="2704672"/>
            <a:ext cx="7972425" cy="1680460"/>
          </a:xfrm>
          <a:prstGeom prst="rect">
            <a:avLst/>
          </a:prstGeom>
        </p:spPr>
        <p:txBody>
          <a:bodyPr wrap="square">
            <a:spAutoFit/>
          </a:bodyPr>
          <a:lstStyle/>
          <a:p>
            <a:pPr defTabSz="889000">
              <a:lnSpc>
                <a:spcPct val="90000"/>
              </a:lnSpc>
              <a:spcAft>
                <a:spcPct val="35000"/>
              </a:spcAft>
              <a:defRPr/>
            </a:pPr>
            <a:r>
              <a:rPr lang="en-IN" dirty="0">
                <a:cs typeface="Calibri" panose="020F0502020204030204" pitchFamily="34" charset="0"/>
              </a:rPr>
              <a:t>Filing </a:t>
            </a:r>
            <a:r>
              <a:rPr lang="en-IN" dirty="0" smtClean="0">
                <a:cs typeface="Calibri" panose="020F0502020204030204" pitchFamily="34" charset="0"/>
              </a:rPr>
              <a:t>of certificate</a:t>
            </a:r>
          </a:p>
          <a:p>
            <a:pPr marL="228600" lvl="1" indent="-228600" defTabSz="889000">
              <a:lnSpc>
                <a:spcPct val="90000"/>
              </a:lnSpc>
              <a:spcAft>
                <a:spcPct val="15000"/>
              </a:spcAft>
              <a:buFontTx/>
              <a:buChar char="••"/>
              <a:defRPr/>
            </a:pPr>
            <a:r>
              <a:rPr lang="en-IN" sz="2000" dirty="0">
                <a:cs typeface="Calibri" panose="020F0502020204030204" pitchFamily="34" charset="0"/>
              </a:rPr>
              <a:t>Such certificate must be filed with the nomination paper</a:t>
            </a:r>
          </a:p>
          <a:p>
            <a:pPr marL="228600" lvl="1" indent="-228600" defTabSz="889000">
              <a:lnSpc>
                <a:spcPct val="90000"/>
              </a:lnSpc>
              <a:spcAft>
                <a:spcPct val="15000"/>
              </a:spcAft>
              <a:buFontTx/>
              <a:buChar char="••"/>
              <a:defRPr/>
            </a:pPr>
            <a:r>
              <a:rPr lang="en-IN" sz="2000" dirty="0">
                <a:cs typeface="Calibri" panose="020F0502020204030204" pitchFamily="34" charset="0"/>
              </a:rPr>
              <a:t>Otherwise nomination shall be rejected </a:t>
            </a:r>
            <a:r>
              <a:rPr lang="en-IN" sz="2000" dirty="0">
                <a:solidFill>
                  <a:srgbClr val="FF0000"/>
                </a:solidFill>
                <a:cs typeface="Calibri" panose="020F0502020204030204" pitchFamily="34" charset="0"/>
              </a:rPr>
              <a:t>[</a:t>
            </a:r>
            <a:r>
              <a:rPr lang="en-IN" sz="2000" dirty="0" smtClean="0">
                <a:solidFill>
                  <a:srgbClr val="FF0000"/>
                </a:solidFill>
                <a:cs typeface="Calibri" panose="020F0502020204030204" pitchFamily="34" charset="0"/>
              </a:rPr>
              <a:t>S </a:t>
            </a:r>
            <a:r>
              <a:rPr lang="en-IN" sz="2000" dirty="0">
                <a:solidFill>
                  <a:srgbClr val="FF0000"/>
                </a:solidFill>
                <a:cs typeface="Calibri" panose="020F0502020204030204" pitchFamily="34" charset="0"/>
              </a:rPr>
              <a:t>33(3</a:t>
            </a:r>
            <a:r>
              <a:rPr lang="en-IN" sz="2000" dirty="0" smtClean="0">
                <a:solidFill>
                  <a:srgbClr val="FF0000"/>
                </a:solidFill>
                <a:cs typeface="Calibri" panose="020F0502020204030204" pitchFamily="34" charset="0"/>
              </a:rPr>
              <a:t>) </a:t>
            </a:r>
            <a:r>
              <a:rPr lang="en-US" altLang="en-US" sz="2000" dirty="0">
                <a:solidFill>
                  <a:srgbClr val="FF0000"/>
                </a:solidFill>
                <a:ea typeface="Cambria" panose="02040503050406030204" pitchFamily="18" charset="0"/>
                <a:cs typeface="Cambria" panose="02040503050406030204" pitchFamily="18" charset="0"/>
              </a:rPr>
              <a:t>RPA </a:t>
            </a:r>
            <a:r>
              <a:rPr lang="en-US" altLang="en-US" sz="2000" dirty="0" smtClean="0">
                <a:solidFill>
                  <a:srgbClr val="FF0000"/>
                </a:solidFill>
                <a:ea typeface="Cambria" panose="02040503050406030204" pitchFamily="18" charset="0"/>
                <a:cs typeface="Cambria" panose="02040503050406030204" pitchFamily="18" charset="0"/>
              </a:rPr>
              <a:t>1951</a:t>
            </a:r>
            <a:r>
              <a:rPr lang="en-IN" sz="2000" dirty="0" smtClean="0">
                <a:solidFill>
                  <a:srgbClr val="FF0000"/>
                </a:solidFill>
                <a:cs typeface="Calibri" panose="020F0502020204030204" pitchFamily="34" charset="0"/>
              </a:rPr>
              <a:t>]</a:t>
            </a:r>
            <a:endParaRPr lang="en-IN" sz="2000" dirty="0">
              <a:solidFill>
                <a:srgbClr val="FF0000"/>
              </a:solidFill>
              <a:cs typeface="Calibri" panose="020F0502020204030204" pitchFamily="34" charset="0"/>
            </a:endParaRPr>
          </a:p>
          <a:p>
            <a:pPr defTabSz="889000">
              <a:lnSpc>
                <a:spcPct val="90000"/>
              </a:lnSpc>
              <a:spcAft>
                <a:spcPct val="35000"/>
              </a:spcAft>
              <a:defRPr/>
            </a:pPr>
            <a:endParaRPr lang="en-IN" dirty="0" smtClean="0">
              <a:cs typeface="Calibri" panose="020F0502020204030204" pitchFamily="34" charset="0"/>
            </a:endParaRPr>
          </a:p>
          <a:p>
            <a:pPr defTabSz="889000">
              <a:lnSpc>
                <a:spcPct val="90000"/>
              </a:lnSpc>
              <a:spcAft>
                <a:spcPct val="35000"/>
              </a:spcAft>
              <a:defRPr/>
            </a:pPr>
            <a:endParaRPr lang="en-IN" dirty="0">
              <a:cs typeface="Calibri" panose="020F0502020204030204" pitchFamily="34" charset="0"/>
            </a:endParaRPr>
          </a:p>
        </p:txBody>
      </p:sp>
      <p:sp>
        <p:nvSpPr>
          <p:cNvPr id="9" name="Rectangle 8"/>
          <p:cNvSpPr/>
          <p:nvPr/>
        </p:nvSpPr>
        <p:spPr>
          <a:xfrm>
            <a:off x="609600" y="1289748"/>
            <a:ext cx="8077200" cy="1269578"/>
          </a:xfrm>
          <a:prstGeom prst="rect">
            <a:avLst/>
          </a:prstGeom>
        </p:spPr>
        <p:txBody>
          <a:bodyPr wrap="square">
            <a:spAutoFit/>
          </a:bodyPr>
          <a:lstStyle/>
          <a:p>
            <a:pPr defTabSz="889000">
              <a:lnSpc>
                <a:spcPct val="90000"/>
              </a:lnSpc>
              <a:spcAft>
                <a:spcPct val="35000"/>
              </a:spcAft>
              <a:defRPr/>
            </a:pPr>
            <a:r>
              <a:rPr lang="en-IN" dirty="0">
                <a:cs typeface="Calibri" panose="020F0502020204030204" pitchFamily="34" charset="0"/>
              </a:rPr>
              <a:t>Dismissal from </a:t>
            </a:r>
            <a:r>
              <a:rPr lang="en-IN" dirty="0" smtClean="0">
                <a:cs typeface="Calibri" panose="020F0502020204030204" pitchFamily="34" charset="0"/>
              </a:rPr>
              <a:t>Govt</a:t>
            </a:r>
            <a:r>
              <a:rPr lang="en-IN" dirty="0">
                <a:cs typeface="Calibri" panose="020F0502020204030204" pitchFamily="34" charset="0"/>
              </a:rPr>
              <a:t>. service</a:t>
            </a:r>
          </a:p>
          <a:p>
            <a:pPr marL="228600" lvl="1" indent="-228600" defTabSz="889000">
              <a:lnSpc>
                <a:spcPct val="90000"/>
              </a:lnSpc>
              <a:spcAft>
                <a:spcPct val="15000"/>
              </a:spcAft>
              <a:buFontTx/>
              <a:buChar char="••"/>
              <a:defRPr/>
            </a:pPr>
            <a:r>
              <a:rPr lang="en-US" altLang="en-US" sz="2000" dirty="0" smtClean="0">
                <a:cs typeface="Calibri" panose="020F0502020204030204" pitchFamily="34" charset="0"/>
              </a:rPr>
              <a:t>A </a:t>
            </a:r>
            <a:r>
              <a:rPr lang="en-US" altLang="en-US" sz="2000" dirty="0">
                <a:cs typeface="Calibri" panose="020F0502020204030204" pitchFamily="34" charset="0"/>
              </a:rPr>
              <a:t>candidate dismissed from government service within the last five years must produce a certificate from ECI that he was not dismissed for corruption or </a:t>
            </a:r>
            <a:r>
              <a:rPr lang="en-US" altLang="en-US" sz="2000" dirty="0" smtClean="0">
                <a:cs typeface="Calibri" panose="020F0502020204030204" pitchFamily="34" charset="0"/>
              </a:rPr>
              <a:t>disloyalty to State</a:t>
            </a:r>
            <a:endParaRPr lang="en-IN" sz="2000" dirty="0">
              <a:cs typeface="Calibri" panose="020F0502020204030204" pitchFamily="34" charset="0"/>
            </a:endParaRPr>
          </a:p>
        </p:txBody>
      </p:sp>
    </p:spTree>
    <p:extLst>
      <p:ext uri="{BB962C8B-B14F-4D97-AF65-F5344CB8AC3E}">
        <p14:creationId xmlns:p14="http://schemas.microsoft.com/office/powerpoint/2010/main" val="1605416729"/>
      </p:ext>
    </p:extLst>
  </p:cSld>
  <p:clrMapOvr>
    <a:masterClrMapping/>
  </p:clrMapOvr>
  <p:transition spd="slow">
    <p:blinds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1833D5C1-BB23-C3A1-88D9-F4C623B02A9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A328823-DA07-4AF7-B390-9659FB31ADAF}" type="slidenum">
              <a:rPr lang="en-US" altLang="en-US">
                <a:solidFill>
                  <a:srgbClr val="FFFFFF"/>
                </a:solidFill>
              </a:rPr>
              <a:pPr eaLnBrk="1" hangingPunct="1"/>
              <a:t>22</a:t>
            </a:fld>
            <a:endParaRPr lang="en-US" altLang="en-US">
              <a:solidFill>
                <a:srgbClr val="FFFFFF"/>
              </a:solidFill>
            </a:endParaRPr>
          </a:p>
        </p:txBody>
      </p:sp>
      <p:pic>
        <p:nvPicPr>
          <p:cNvPr id="27651" name="Picture 3" descr="E:\Mahima\logo\iiidem logo.jpg">
            <a:extLst>
              <a:ext uri="{FF2B5EF4-FFF2-40B4-BE49-F238E27FC236}">
                <a16:creationId xmlns:a16="http://schemas.microsoft.com/office/drawing/2014/main" id="{ED3C9F89-B159-EC97-D672-A072FF8FD4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Picture 4" descr="E:\Mahima\logo\ECI - Copy.jpg">
            <a:extLst>
              <a:ext uri="{FF2B5EF4-FFF2-40B4-BE49-F238E27FC236}">
                <a16:creationId xmlns:a16="http://schemas.microsoft.com/office/drawing/2014/main" id="{1270548B-E6CE-7F03-1432-0622D76B48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FC0B082E-4C93-C891-4001-40E7B697B8D7}"/>
              </a:ext>
            </a:extLst>
          </p:cNvPr>
          <p:cNvSpPr txBox="1">
            <a:spLocks/>
          </p:cNvSpPr>
          <p:nvPr/>
        </p:nvSpPr>
        <p:spPr>
          <a:xfrm>
            <a:off x="381000" y="400050"/>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2800" dirty="0">
                <a:solidFill>
                  <a:schemeClr val="tx1"/>
                </a:solidFill>
              </a:rPr>
              <a:t>Disqualification for contract with appropriate government </a:t>
            </a:r>
            <a:r>
              <a:rPr lang="en-IN" altLang="en-US" sz="2900" dirty="0">
                <a:solidFill>
                  <a:srgbClr val="FF0000"/>
                </a:solidFill>
              </a:rPr>
              <a:t>S</a:t>
            </a:r>
            <a:r>
              <a:rPr lang="en-IN" altLang="en-US" sz="2900" dirty="0" smtClean="0">
                <a:solidFill>
                  <a:srgbClr val="FF0000"/>
                </a:solidFill>
              </a:rPr>
              <a:t> 9A, </a:t>
            </a:r>
            <a:r>
              <a:rPr lang="en-IN" altLang="en-US" sz="3200" dirty="0" smtClean="0">
                <a:solidFill>
                  <a:srgbClr val="FF0000"/>
                </a:solidFill>
              </a:rPr>
              <a:t>RPA</a:t>
            </a:r>
            <a:r>
              <a:rPr lang="en-IN" altLang="en-US" sz="3200" dirty="0">
                <a:solidFill>
                  <a:srgbClr val="FF0000"/>
                </a:solidFill>
              </a:rPr>
              <a:t>, </a:t>
            </a:r>
            <a:r>
              <a:rPr lang="en-IN" altLang="en-US" sz="3200" dirty="0" smtClean="0">
                <a:solidFill>
                  <a:srgbClr val="FF0000"/>
                </a:solidFill>
              </a:rPr>
              <a:t>1951 – </a:t>
            </a:r>
            <a:r>
              <a:rPr lang="en-IN" altLang="en-US" sz="2800" dirty="0">
                <a:solidFill>
                  <a:schemeClr val="tx1"/>
                </a:solidFill>
              </a:rPr>
              <a:t>contd.</a:t>
            </a:r>
          </a:p>
          <a:p>
            <a:pPr algn="ctr" eaLnBrk="1" fontAlgn="auto" hangingPunct="1">
              <a:spcAft>
                <a:spcPts val="0"/>
              </a:spcAft>
              <a:defRPr/>
            </a:pPr>
            <a:endParaRPr lang="en-IN" altLang="en-US" sz="2900" dirty="0"/>
          </a:p>
        </p:txBody>
      </p:sp>
      <p:sp>
        <p:nvSpPr>
          <p:cNvPr id="2" name="TextBox 1">
            <a:extLst>
              <a:ext uri="{FF2B5EF4-FFF2-40B4-BE49-F238E27FC236}">
                <a16:creationId xmlns:a16="http://schemas.microsoft.com/office/drawing/2014/main" id="{C31E4C08-3702-C57A-4BDF-05478118D0EA}"/>
              </a:ext>
            </a:extLst>
          </p:cNvPr>
          <p:cNvSpPr txBox="1">
            <a:spLocks noChangeArrowheads="1"/>
          </p:cNvSpPr>
          <p:nvPr/>
        </p:nvSpPr>
        <p:spPr bwMode="auto">
          <a:xfrm>
            <a:off x="317205" y="1299092"/>
            <a:ext cx="8613775" cy="303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342900" indent="-342900" eaLnBrk="1" hangingPunct="1">
              <a:buFont typeface="Arial" panose="020B0604020202020204" pitchFamily="34" charset="0"/>
              <a:buChar char="•"/>
            </a:pPr>
            <a:r>
              <a:rPr lang="en-US" altLang="en-US" sz="2000" dirty="0"/>
              <a:t>‘Appropriate government’ means Central Government in the case of election to Parliament, and State Government in the case of election to State </a:t>
            </a:r>
            <a:r>
              <a:rPr lang="en-US" altLang="en-US" sz="2000" dirty="0" smtClean="0"/>
              <a:t>Legislature</a:t>
            </a:r>
          </a:p>
          <a:p>
            <a:pPr marL="342900" indent="-342900" eaLnBrk="1" hangingPunct="1">
              <a:buFont typeface="Arial" panose="020B0604020202020204" pitchFamily="34" charset="0"/>
              <a:buChar char="•"/>
            </a:pPr>
            <a:endParaRPr lang="en-US" altLang="en-US" sz="2000" dirty="0" smtClean="0"/>
          </a:p>
          <a:p>
            <a:pPr marL="342900" indent="-342900" defTabSz="666750">
              <a:lnSpc>
                <a:spcPct val="90000"/>
              </a:lnSpc>
              <a:spcAft>
                <a:spcPct val="35000"/>
              </a:spcAft>
              <a:buFont typeface="Arial" panose="020B0604020202020204" pitchFamily="34" charset="0"/>
              <a:buChar char="•"/>
              <a:defRPr/>
            </a:pPr>
            <a:r>
              <a:rPr lang="en-US" sz="2000" dirty="0" smtClean="0">
                <a:cs typeface="Calibri" panose="020F0502020204030204" pitchFamily="34" charset="0"/>
              </a:rPr>
              <a:t>3 </a:t>
            </a:r>
            <a:r>
              <a:rPr lang="en-US" sz="2000" dirty="0"/>
              <a:t>Conditions</a:t>
            </a:r>
            <a:r>
              <a:rPr lang="en-US" sz="2000" dirty="0" smtClean="0">
                <a:cs typeface="Calibri" panose="020F0502020204030204" pitchFamily="34" charset="0"/>
              </a:rPr>
              <a:t> </a:t>
            </a:r>
          </a:p>
          <a:p>
            <a:pPr marL="1257300" lvl="1" indent="-514350" defTabSz="666750">
              <a:lnSpc>
                <a:spcPct val="90000"/>
              </a:lnSpc>
              <a:spcAft>
                <a:spcPct val="35000"/>
              </a:spcAft>
              <a:buFont typeface="+mj-lt"/>
              <a:buAutoNum type="romanLcPeriod"/>
              <a:defRPr/>
            </a:pPr>
            <a:r>
              <a:rPr lang="en-US" sz="2000" dirty="0" smtClean="0">
                <a:cs typeface="Calibri" panose="020F0502020204030204" pitchFamily="34" charset="0"/>
              </a:rPr>
              <a:t>Contract </a:t>
            </a:r>
            <a:r>
              <a:rPr lang="en-US" sz="2000" dirty="0">
                <a:cs typeface="Calibri" panose="020F0502020204030204" pitchFamily="34" charset="0"/>
              </a:rPr>
              <a:t>should be subsisting on the date of scrutiny of nominations;</a:t>
            </a:r>
          </a:p>
          <a:p>
            <a:pPr marL="1257300" lvl="1" indent="-514350" defTabSz="666750">
              <a:lnSpc>
                <a:spcPct val="90000"/>
              </a:lnSpc>
              <a:spcAft>
                <a:spcPct val="35000"/>
              </a:spcAft>
              <a:buFont typeface="+mj-lt"/>
              <a:buAutoNum type="romanLcPeriod"/>
              <a:defRPr/>
            </a:pPr>
            <a:r>
              <a:rPr lang="en-US" sz="2000" dirty="0">
                <a:cs typeface="Calibri" panose="020F0502020204030204" pitchFamily="34" charset="0"/>
              </a:rPr>
              <a:t>Contract should be either for supply of goods to the </a:t>
            </a:r>
            <a:r>
              <a:rPr lang="en-US" sz="2000" dirty="0" err="1">
                <a:cs typeface="Calibri" panose="020F0502020204030204" pitchFamily="34" charset="0"/>
              </a:rPr>
              <a:t>govt</a:t>
            </a:r>
            <a:r>
              <a:rPr lang="en-US" sz="2000" dirty="0">
                <a:cs typeface="Calibri" panose="020F0502020204030204" pitchFamily="34" charset="0"/>
              </a:rPr>
              <a:t> or for execution of works.</a:t>
            </a:r>
          </a:p>
          <a:p>
            <a:pPr marL="1257300" lvl="1" indent="-514350" defTabSz="666750">
              <a:lnSpc>
                <a:spcPct val="90000"/>
              </a:lnSpc>
              <a:spcAft>
                <a:spcPct val="35000"/>
              </a:spcAft>
              <a:buFont typeface="+mj-lt"/>
              <a:buAutoNum type="romanLcPeriod"/>
              <a:defRPr/>
            </a:pPr>
            <a:r>
              <a:rPr lang="en-US" sz="2000" dirty="0">
                <a:cs typeface="Calibri" panose="020F0502020204030204" pitchFamily="34" charset="0"/>
              </a:rPr>
              <a:t>Contract should be with ‘appropriate government</a:t>
            </a:r>
            <a:r>
              <a:rPr lang="en-US" sz="2000" dirty="0" smtClean="0">
                <a:cs typeface="Calibri" panose="020F0502020204030204" pitchFamily="34" charset="0"/>
              </a:rPr>
              <a:t>’;</a:t>
            </a:r>
            <a:endParaRPr lang="en-IN" altLang="en-US" sz="2000" dirty="0"/>
          </a:p>
        </p:txBody>
      </p:sp>
    </p:spTree>
    <p:extLst>
      <p:ext uri="{BB962C8B-B14F-4D97-AF65-F5344CB8AC3E}">
        <p14:creationId xmlns:p14="http://schemas.microsoft.com/office/powerpoint/2010/main" val="1984277277"/>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Slide Number Placeholder 5">
            <a:extLst>
              <a:ext uri="{FF2B5EF4-FFF2-40B4-BE49-F238E27FC236}">
                <a16:creationId xmlns:a16="http://schemas.microsoft.com/office/drawing/2014/main" id="{7CB81670-2FFB-55CC-AB3E-ED429FD6A81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D33EDF41-7E7C-4F3D-A7CF-8EBF65D5B981}" type="slidenum">
              <a:rPr lang="en-US" altLang="en-US">
                <a:solidFill>
                  <a:srgbClr val="FFFFFF"/>
                </a:solidFill>
              </a:rPr>
              <a:pPr eaLnBrk="1" hangingPunct="1"/>
              <a:t>23</a:t>
            </a:fld>
            <a:endParaRPr lang="en-US" altLang="en-US">
              <a:solidFill>
                <a:srgbClr val="FFFFFF"/>
              </a:solidFill>
            </a:endParaRPr>
          </a:p>
        </p:txBody>
      </p:sp>
      <p:pic>
        <p:nvPicPr>
          <p:cNvPr id="28675" name="Picture 3" descr="E:\Mahima\logo\iiidem logo.jpg">
            <a:extLst>
              <a:ext uri="{FF2B5EF4-FFF2-40B4-BE49-F238E27FC236}">
                <a16:creationId xmlns:a16="http://schemas.microsoft.com/office/drawing/2014/main" id="{7F1AFBD8-813D-8D36-A05F-1123C67CC0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6" name="Picture 4" descr="E:\Mahima\logo\ECI - Copy.jpg">
            <a:extLst>
              <a:ext uri="{FF2B5EF4-FFF2-40B4-BE49-F238E27FC236}">
                <a16:creationId xmlns:a16="http://schemas.microsoft.com/office/drawing/2014/main" id="{15F820AD-6D3D-B99A-46B2-555CC04B83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89CC7F03-4C6C-7B01-D209-4F301CFB0D0D}"/>
              </a:ext>
            </a:extLst>
          </p:cNvPr>
          <p:cNvSpPr txBox="1">
            <a:spLocks/>
          </p:cNvSpPr>
          <p:nvPr/>
        </p:nvSpPr>
        <p:spPr>
          <a:xfrm>
            <a:off x="381000" y="400050"/>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2800" dirty="0">
                <a:solidFill>
                  <a:schemeClr val="tx1"/>
                </a:solidFill>
              </a:rPr>
              <a:t>Disqualification for holding certain offices under government company </a:t>
            </a:r>
            <a:r>
              <a:rPr lang="en-IN" altLang="en-US" sz="2800" dirty="0" smtClean="0">
                <a:solidFill>
                  <a:srgbClr val="FF0000"/>
                </a:solidFill>
              </a:rPr>
              <a:t>S 10, </a:t>
            </a:r>
            <a:r>
              <a:rPr lang="en-IN" altLang="en-US" sz="2800" dirty="0">
                <a:solidFill>
                  <a:srgbClr val="FF0000"/>
                </a:solidFill>
              </a:rPr>
              <a:t>RPA, 1951</a:t>
            </a:r>
          </a:p>
          <a:p>
            <a:pPr marL="457200" indent="-457200" algn="ctr" eaLnBrk="1" fontAlgn="auto" hangingPunct="1">
              <a:spcAft>
                <a:spcPts val="0"/>
              </a:spcAft>
              <a:buFont typeface="Arial" panose="020B0604020202020204" pitchFamily="34" charset="0"/>
              <a:buChar char="•"/>
              <a:defRPr/>
            </a:pPr>
            <a:endParaRPr lang="en-IN" altLang="en-US" sz="2800" dirty="0"/>
          </a:p>
        </p:txBody>
      </p:sp>
      <p:sp>
        <p:nvSpPr>
          <p:cNvPr id="9" name="Rectangle 8"/>
          <p:cNvSpPr/>
          <p:nvPr/>
        </p:nvSpPr>
        <p:spPr>
          <a:xfrm>
            <a:off x="8153400" y="4511873"/>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2" name="Rectangle 1"/>
          <p:cNvSpPr/>
          <p:nvPr/>
        </p:nvSpPr>
        <p:spPr>
          <a:xfrm>
            <a:off x="35442" y="1143000"/>
            <a:ext cx="9078524" cy="3231654"/>
          </a:xfrm>
          <a:prstGeom prst="rect">
            <a:avLst/>
          </a:prstGeom>
        </p:spPr>
        <p:txBody>
          <a:bodyPr wrap="square">
            <a:spAutoFit/>
          </a:bodyPr>
          <a:lstStyle/>
          <a:p>
            <a:pPr marL="285750" indent="-285750">
              <a:lnSpc>
                <a:spcPct val="150000"/>
              </a:lnSpc>
              <a:buFont typeface="Arial" panose="020B0604020202020204" pitchFamily="34" charset="0"/>
              <a:buChar char="•"/>
            </a:pPr>
            <a:r>
              <a:rPr lang="en-IN" sz="1700" b="1" dirty="0">
                <a:cs typeface="Calibri" panose="020F0502020204030204" pitchFamily="34" charset="0"/>
              </a:rPr>
              <a:t>Who </a:t>
            </a:r>
            <a:r>
              <a:rPr lang="en-IN" sz="1700" b="1" dirty="0" smtClean="0">
                <a:cs typeface="Calibri" panose="020F0502020204030204" pitchFamily="34" charset="0"/>
              </a:rPr>
              <a:t>is disqualified </a:t>
            </a:r>
            <a:r>
              <a:rPr lang="en-IN" sz="1700" b="1" dirty="0">
                <a:cs typeface="Calibri" panose="020F0502020204030204" pitchFamily="34" charset="0"/>
              </a:rPr>
              <a:t>under </a:t>
            </a:r>
            <a:r>
              <a:rPr lang="en-IN" sz="1700" b="1" dirty="0">
                <a:solidFill>
                  <a:srgbClr val="FF0000"/>
                </a:solidFill>
                <a:cs typeface="Calibri" panose="020F0502020204030204" pitchFamily="34" charset="0"/>
              </a:rPr>
              <a:t>S 10 RPA </a:t>
            </a:r>
            <a:r>
              <a:rPr lang="en-IN" sz="1700" b="1" dirty="0" smtClean="0">
                <a:solidFill>
                  <a:srgbClr val="FF0000"/>
                </a:solidFill>
                <a:cs typeface="Calibri" panose="020F0502020204030204" pitchFamily="34" charset="0"/>
              </a:rPr>
              <a:t>1951</a:t>
            </a:r>
            <a:r>
              <a:rPr lang="en-IN" sz="1700" b="1" dirty="0">
                <a:cs typeface="Calibri" panose="020F0502020204030204" pitchFamily="34" charset="0"/>
              </a:rPr>
              <a:t> </a:t>
            </a:r>
            <a:endParaRPr lang="en-IN" sz="1700" b="1" dirty="0" smtClean="0">
              <a:cs typeface="Calibri" panose="020F0502020204030204" pitchFamily="34" charset="0"/>
            </a:endParaRPr>
          </a:p>
          <a:p>
            <a:pPr>
              <a:lnSpc>
                <a:spcPct val="150000"/>
              </a:lnSpc>
            </a:pPr>
            <a:r>
              <a:rPr lang="en-IN" sz="1700" dirty="0">
                <a:cs typeface="Calibri" panose="020F0502020204030204" pitchFamily="34" charset="0"/>
              </a:rPr>
              <a:t> </a:t>
            </a:r>
            <a:r>
              <a:rPr lang="en-IN" sz="1700" dirty="0" smtClean="0">
                <a:cs typeface="Calibri" panose="020F0502020204030204" pitchFamily="34" charset="0"/>
              </a:rPr>
              <a:t>     Only </a:t>
            </a:r>
            <a:r>
              <a:rPr lang="en-IN" sz="1700" dirty="0">
                <a:cs typeface="Calibri" panose="020F0502020204030204" pitchFamily="34" charset="0"/>
              </a:rPr>
              <a:t>Secretary, Manager or Managing Agent of government company is </a:t>
            </a:r>
            <a:r>
              <a:rPr lang="en-IN" sz="1700" dirty="0" smtClean="0">
                <a:cs typeface="Calibri" panose="020F0502020204030204" pitchFamily="34" charset="0"/>
              </a:rPr>
              <a:t>disqualified</a:t>
            </a:r>
          </a:p>
          <a:p>
            <a:pPr marL="285750" lvl="0" indent="-285750">
              <a:lnSpc>
                <a:spcPct val="150000"/>
              </a:lnSpc>
              <a:buFont typeface="Arial" panose="020B0604020202020204" pitchFamily="34" charset="0"/>
              <a:buChar char="•"/>
            </a:pPr>
            <a:r>
              <a:rPr lang="en-IN" sz="1700" b="1" dirty="0">
                <a:cs typeface="Calibri" panose="020F0502020204030204" pitchFamily="34" charset="0"/>
              </a:rPr>
              <a:t>What is ‘Government company</a:t>
            </a:r>
            <a:r>
              <a:rPr lang="en-IN" sz="1700" b="1" dirty="0" smtClean="0">
                <a:cs typeface="Calibri" panose="020F0502020204030204" pitchFamily="34" charset="0"/>
              </a:rPr>
              <a:t>’</a:t>
            </a:r>
          </a:p>
          <a:p>
            <a:pPr marL="271463" lvl="1">
              <a:lnSpc>
                <a:spcPct val="150000"/>
              </a:lnSpc>
            </a:pPr>
            <a:r>
              <a:rPr lang="en-US" altLang="en-US" sz="1700" dirty="0" smtClean="0">
                <a:cs typeface="Calibri" panose="020F0502020204030204" pitchFamily="34" charset="0"/>
              </a:rPr>
              <a:t>‘</a:t>
            </a:r>
            <a:r>
              <a:rPr lang="en-US" altLang="en-US" sz="1700" dirty="0">
                <a:cs typeface="Calibri" panose="020F0502020204030204" pitchFamily="34" charset="0"/>
              </a:rPr>
              <a:t>Government company’ means any company, corporation, etc., in which appropriate government has not  less than 25% share and does not include cooperative society.</a:t>
            </a:r>
            <a:endParaRPr lang="en-IN" sz="1700" dirty="0">
              <a:cs typeface="Calibri" panose="020F0502020204030204" pitchFamily="34" charset="0"/>
            </a:endParaRPr>
          </a:p>
          <a:p>
            <a:pPr marL="285750" lvl="0" indent="-285750">
              <a:lnSpc>
                <a:spcPct val="150000"/>
              </a:lnSpc>
              <a:buFont typeface="Arial" panose="020B0604020202020204" pitchFamily="34" charset="0"/>
              <a:buChar char="•"/>
            </a:pPr>
            <a:r>
              <a:rPr lang="en-US" altLang="en-US" sz="1700" b="1" dirty="0" smtClean="0">
                <a:cs typeface="Calibri" panose="020F0502020204030204" pitchFamily="34" charset="0"/>
              </a:rPr>
              <a:t>What </a:t>
            </a:r>
            <a:r>
              <a:rPr lang="en-US" altLang="en-US" sz="1700" b="1" dirty="0">
                <a:cs typeface="Calibri" panose="020F0502020204030204" pitchFamily="34" charset="0"/>
              </a:rPr>
              <a:t>is 'Appropriate </a:t>
            </a:r>
            <a:r>
              <a:rPr lang="en-US" altLang="en-US" sz="1700" b="1" dirty="0" smtClean="0">
                <a:cs typeface="Calibri" panose="020F0502020204030204" pitchFamily="34" charset="0"/>
              </a:rPr>
              <a:t>Government‘</a:t>
            </a:r>
          </a:p>
          <a:p>
            <a:pPr lvl="1">
              <a:lnSpc>
                <a:spcPct val="150000"/>
              </a:lnSpc>
            </a:pPr>
            <a:r>
              <a:rPr lang="en-IN" altLang="en-US" sz="1700" dirty="0" smtClean="0">
                <a:cs typeface="Calibri" panose="020F0502020204030204" pitchFamily="34" charset="0"/>
              </a:rPr>
              <a:t>‘</a:t>
            </a:r>
            <a:r>
              <a:rPr lang="en-IN" altLang="en-US" sz="1700" dirty="0">
                <a:cs typeface="Calibri" panose="020F0502020204030204" pitchFamily="34" charset="0"/>
              </a:rPr>
              <a:t>Appropriate government’ means Central Government in the case of election to Parliament, and State Government in the case of election to State Legislature</a:t>
            </a:r>
            <a:r>
              <a:rPr lang="en-IN" altLang="en-US" sz="1700" dirty="0" smtClean="0">
                <a:cs typeface="Calibri" panose="020F0502020204030204" pitchFamily="34" charset="0"/>
              </a:rPr>
              <a:t>.</a:t>
            </a:r>
            <a:endParaRPr lang="en-IN" sz="1700" dirty="0">
              <a:solidFill>
                <a:srgbClr val="FF0000"/>
              </a:solidFill>
              <a:cs typeface="Calibri" panose="020F0502020204030204" pitchFamily="34" charset="0"/>
            </a:endParaRPr>
          </a:p>
        </p:txBody>
      </p:sp>
    </p:spTree>
    <p:extLst>
      <p:ext uri="{BB962C8B-B14F-4D97-AF65-F5344CB8AC3E}">
        <p14:creationId xmlns:p14="http://schemas.microsoft.com/office/powerpoint/2010/main" val="2607182518"/>
      </p:ext>
    </p:extLst>
  </p:cSld>
  <p:clrMapOvr>
    <a:masterClrMapping/>
  </p:clrMapOvr>
  <p:transition spd="slow">
    <p:blinds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5">
            <a:extLst>
              <a:ext uri="{FF2B5EF4-FFF2-40B4-BE49-F238E27FC236}">
                <a16:creationId xmlns:a16="http://schemas.microsoft.com/office/drawing/2014/main" id="{01BCE029-D751-87B1-325D-C2C80CCAA3F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EE6F7493-67C8-4613-87FD-797649E36E52}" type="slidenum">
              <a:rPr lang="en-US" altLang="en-US">
                <a:solidFill>
                  <a:srgbClr val="FFFFFF"/>
                </a:solidFill>
              </a:rPr>
              <a:pPr eaLnBrk="1" hangingPunct="1"/>
              <a:t>24</a:t>
            </a:fld>
            <a:endParaRPr lang="en-US" altLang="en-US">
              <a:solidFill>
                <a:srgbClr val="FFFFFF"/>
              </a:solidFill>
            </a:endParaRPr>
          </a:p>
        </p:txBody>
      </p:sp>
      <p:pic>
        <p:nvPicPr>
          <p:cNvPr id="29699" name="Picture 3" descr="E:\Mahima\logo\iiidem logo.jpg">
            <a:extLst>
              <a:ext uri="{FF2B5EF4-FFF2-40B4-BE49-F238E27FC236}">
                <a16:creationId xmlns:a16="http://schemas.microsoft.com/office/drawing/2014/main" id="{EEFEA038-1FA6-4CA9-F6AC-6209578F50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4" descr="E:\Mahima\logo\ECI - Copy.jpg">
            <a:extLst>
              <a:ext uri="{FF2B5EF4-FFF2-40B4-BE49-F238E27FC236}">
                <a16:creationId xmlns:a16="http://schemas.microsoft.com/office/drawing/2014/main" id="{30266E51-21B5-F579-7BF7-295C32ED5F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BF027DDC-5A6C-FD15-4E3D-8B37644C24DE}"/>
              </a:ext>
            </a:extLst>
          </p:cNvPr>
          <p:cNvSpPr txBox="1">
            <a:spLocks/>
          </p:cNvSpPr>
          <p:nvPr/>
        </p:nvSpPr>
        <p:spPr>
          <a:xfrm>
            <a:off x="381000" y="400050"/>
            <a:ext cx="8229600" cy="742950"/>
          </a:xfrm>
          <a:prstGeom prst="rect">
            <a:avLst/>
          </a:prstGeom>
        </p:spPr>
        <p:txBody>
          <a:bodyPr lIns="91439" rIns="91439" anchor="ct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IN" altLang="en-US" sz="2800" dirty="0">
                <a:solidFill>
                  <a:schemeClr val="tx1"/>
                </a:solidFill>
              </a:rPr>
              <a:t>Disqualification for failure to lodge account of </a:t>
            </a:r>
          </a:p>
          <a:p>
            <a:pPr algn="ctr" eaLnBrk="1" fontAlgn="auto" hangingPunct="1">
              <a:spcAft>
                <a:spcPts val="0"/>
              </a:spcAft>
              <a:defRPr/>
            </a:pPr>
            <a:r>
              <a:rPr lang="en-IN" altLang="en-US" sz="2800" dirty="0">
                <a:solidFill>
                  <a:schemeClr val="tx1"/>
                </a:solidFill>
              </a:rPr>
              <a:t>election expenses </a:t>
            </a:r>
            <a:r>
              <a:rPr lang="en-IN" altLang="en-US" sz="2800" dirty="0">
                <a:solidFill>
                  <a:srgbClr val="FF0000"/>
                </a:solidFill>
              </a:rPr>
              <a:t>S </a:t>
            </a:r>
            <a:r>
              <a:rPr lang="en-IN" altLang="en-US" sz="2800" dirty="0" smtClean="0">
                <a:solidFill>
                  <a:srgbClr val="FF0000"/>
                </a:solidFill>
              </a:rPr>
              <a:t>10A, </a:t>
            </a:r>
            <a:r>
              <a:rPr lang="en-IN" altLang="en-US" sz="2800" dirty="0">
                <a:solidFill>
                  <a:srgbClr val="FF0000"/>
                </a:solidFill>
              </a:rPr>
              <a:t>RPA, </a:t>
            </a:r>
            <a:r>
              <a:rPr lang="en-IN" altLang="en-US" sz="2800" dirty="0" smtClean="0">
                <a:solidFill>
                  <a:srgbClr val="FF0000"/>
                </a:solidFill>
              </a:rPr>
              <a:t>1951 – </a:t>
            </a:r>
            <a:r>
              <a:rPr lang="en-IN" altLang="en-US" sz="2800" dirty="0" smtClean="0">
                <a:solidFill>
                  <a:schemeClr val="tx1"/>
                </a:solidFill>
              </a:rPr>
              <a:t>contd.</a:t>
            </a:r>
            <a:endParaRPr lang="en-IN" altLang="en-US" sz="2800" dirty="0">
              <a:solidFill>
                <a:schemeClr val="tx1"/>
              </a:solidFill>
            </a:endParaRPr>
          </a:p>
        </p:txBody>
      </p:sp>
      <p:sp>
        <p:nvSpPr>
          <p:cNvPr id="2" name="Rectangle 1">
            <a:extLst>
              <a:ext uri="{FF2B5EF4-FFF2-40B4-BE49-F238E27FC236}">
                <a16:creationId xmlns:a16="http://schemas.microsoft.com/office/drawing/2014/main" id="{C45B03C1-E468-7F5C-4998-D5F1DF7F8B04}"/>
              </a:ext>
            </a:extLst>
          </p:cNvPr>
          <p:cNvSpPr/>
          <p:nvPr/>
        </p:nvSpPr>
        <p:spPr>
          <a:xfrm>
            <a:off x="484538" y="1504950"/>
            <a:ext cx="8134350" cy="1938992"/>
          </a:xfrm>
          <a:prstGeom prst="rect">
            <a:avLst/>
          </a:prstGeom>
        </p:spPr>
        <p:txBody>
          <a:bodyPr wrap="square">
            <a:spAutoFit/>
          </a:bodyPr>
          <a:lstStyle/>
          <a:p>
            <a:pPr marL="342900" indent="-342900" algn="just">
              <a:buClr>
                <a:srgbClr val="1F6B1F"/>
              </a:buClr>
              <a:buFont typeface="Arial" panose="020B0604020202020204" pitchFamily="34" charset="0"/>
              <a:buChar char="•"/>
              <a:defRPr/>
            </a:pPr>
            <a:r>
              <a:rPr lang="en-US" altLang="en-US" sz="2000" dirty="0">
                <a:cs typeface="Arial" charset="0"/>
              </a:rPr>
              <a:t>Only those persons are disqualified whose list is circulated by ECI from time to time.</a:t>
            </a:r>
          </a:p>
          <a:p>
            <a:pPr marL="342900" indent="-342900" algn="just">
              <a:buClr>
                <a:srgbClr val="1F6B1F"/>
              </a:buClr>
              <a:buFont typeface="Arial" panose="020B0604020202020204" pitchFamily="34" charset="0"/>
              <a:buChar char="•"/>
              <a:defRPr/>
            </a:pPr>
            <a:endParaRPr lang="en-US" altLang="en-US" sz="2000" dirty="0">
              <a:cs typeface="Arial" charset="0"/>
            </a:endParaRPr>
          </a:p>
          <a:p>
            <a:pPr marL="342900" indent="-342900" algn="just">
              <a:buClr>
                <a:srgbClr val="1F6B1F"/>
              </a:buClr>
              <a:buFont typeface="Arial" panose="020B0604020202020204" pitchFamily="34" charset="0"/>
              <a:buChar char="•"/>
              <a:defRPr/>
            </a:pPr>
            <a:r>
              <a:rPr lang="en-US" altLang="en-US" sz="2000" dirty="0">
                <a:cs typeface="Arial" charset="0"/>
              </a:rPr>
              <a:t>Disqualification </a:t>
            </a:r>
            <a:r>
              <a:rPr lang="en-US" altLang="en-US" sz="2000" dirty="0">
                <a:solidFill>
                  <a:srgbClr val="FF0000"/>
                </a:solidFill>
                <a:cs typeface="Arial" charset="0"/>
              </a:rPr>
              <a:t>U/s </a:t>
            </a:r>
            <a:r>
              <a:rPr lang="en-US" altLang="en-US" sz="2000" dirty="0" smtClean="0">
                <a:solidFill>
                  <a:srgbClr val="FF0000"/>
                </a:solidFill>
                <a:cs typeface="Arial" charset="0"/>
              </a:rPr>
              <a:t>10A </a:t>
            </a:r>
            <a:r>
              <a:rPr lang="en-US" altLang="en-US" sz="2000" dirty="0">
                <a:solidFill>
                  <a:srgbClr val="FF0000"/>
                </a:solidFill>
                <a:ea typeface="Cambria" panose="02040503050406030204" pitchFamily="18" charset="0"/>
                <a:cs typeface="Cambria" panose="02040503050406030204" pitchFamily="18" charset="0"/>
              </a:rPr>
              <a:t>RPA 1951</a:t>
            </a:r>
            <a:r>
              <a:rPr lang="en-US" altLang="en-US" sz="2000" dirty="0" smtClean="0">
                <a:solidFill>
                  <a:srgbClr val="FF0000"/>
                </a:solidFill>
                <a:cs typeface="Arial" charset="0"/>
              </a:rPr>
              <a:t> </a:t>
            </a:r>
            <a:r>
              <a:rPr lang="en-US" altLang="en-US" sz="2000" dirty="0">
                <a:cs typeface="Arial" charset="0"/>
              </a:rPr>
              <a:t>is for specific period of 3 years </a:t>
            </a:r>
            <a:r>
              <a:rPr lang="en-GB" sz="2000" dirty="0">
                <a:cs typeface="Arial" charset="0"/>
              </a:rPr>
              <a:t>from the date of order</a:t>
            </a:r>
            <a:r>
              <a:rPr lang="en-US" altLang="en-US" sz="2000" dirty="0">
                <a:cs typeface="Arial" charset="0"/>
              </a:rPr>
              <a:t>.  Pl. go through the list of disqualified persons in respect of your State carefully.  </a:t>
            </a:r>
          </a:p>
        </p:txBody>
      </p:sp>
      <p:sp>
        <p:nvSpPr>
          <p:cNvPr id="3" name="Rectangle 2"/>
          <p:cNvSpPr/>
          <p:nvPr/>
        </p:nvSpPr>
        <p:spPr>
          <a:xfrm>
            <a:off x="714374" y="3498116"/>
            <a:ext cx="7820025" cy="646331"/>
          </a:xfrm>
          <a:prstGeom prst="rect">
            <a:avLst/>
          </a:prstGeom>
        </p:spPr>
        <p:txBody>
          <a:bodyPr wrap="square">
            <a:spAutoFit/>
          </a:bodyPr>
          <a:lstStyle/>
          <a:p>
            <a:r>
              <a:rPr lang="en-US" altLang="en-US" b="1" dirty="0">
                <a:solidFill>
                  <a:srgbClr val="FF0066"/>
                </a:solidFill>
                <a:cs typeface="Calibri" panose="020F0502020204030204" pitchFamily="34" charset="0"/>
              </a:rPr>
              <a:t>NB 2: </a:t>
            </a:r>
            <a:r>
              <a:rPr lang="en-US" altLang="en-US" b="1" dirty="0" smtClean="0">
                <a:solidFill>
                  <a:srgbClr val="FF0066"/>
                </a:solidFill>
                <a:cs typeface="Calibri" panose="020F0502020204030204" pitchFamily="34" charset="0"/>
              </a:rPr>
              <a:t>ECI can reduce </a:t>
            </a:r>
            <a:r>
              <a:rPr lang="en-US" altLang="en-US" b="1" dirty="0">
                <a:solidFill>
                  <a:srgbClr val="FF0066"/>
                </a:solidFill>
                <a:cs typeface="Calibri" panose="020F0502020204030204" pitchFamily="34" charset="0"/>
              </a:rPr>
              <a:t>the period of disqualification in certain cases </a:t>
            </a:r>
            <a:r>
              <a:rPr lang="en-US" altLang="en-US" b="1" dirty="0" smtClean="0">
                <a:solidFill>
                  <a:srgbClr val="FF0066"/>
                </a:solidFill>
                <a:cs typeface="Calibri" panose="020F0502020204030204" pitchFamily="34" charset="0"/>
              </a:rPr>
              <a:t>by a speaking order, copy of which will go to CEO. Accordingly, RO to coordinate with CEO</a:t>
            </a:r>
            <a:endParaRPr lang="en-US" altLang="en-US" b="1" dirty="0">
              <a:solidFill>
                <a:srgbClr val="FF0066"/>
              </a:solidFill>
              <a:cs typeface="Calibri" panose="020F0502020204030204" pitchFamily="34" charset="0"/>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3" descr="E:\Mahima\logo\iiidem logo.jpg">
            <a:extLst>
              <a:ext uri="{FF2B5EF4-FFF2-40B4-BE49-F238E27FC236}">
                <a16:creationId xmlns:a16="http://schemas.microsoft.com/office/drawing/2014/main" id="{855C3CAB-37EB-2833-5BF5-2A873F89A6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Picture 4" descr="E:\Mahima\logo\ECI - Copy.jpg">
            <a:extLst>
              <a:ext uri="{FF2B5EF4-FFF2-40B4-BE49-F238E27FC236}">
                <a16:creationId xmlns:a16="http://schemas.microsoft.com/office/drawing/2014/main" id="{5CFB0013-BB71-CF57-F679-55C4B1F799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a:extLst>
              <a:ext uri="{FF2B5EF4-FFF2-40B4-BE49-F238E27FC236}">
                <a16:creationId xmlns:a16="http://schemas.microsoft.com/office/drawing/2014/main" id="{A4CC8D7D-EEE6-BA51-15A0-C82E2F19A4FD}"/>
              </a:ext>
            </a:extLst>
          </p:cNvPr>
          <p:cNvGraphicFramePr>
            <a:graphicFrameLocks noGrp="1"/>
          </p:cNvGraphicFramePr>
          <p:nvPr>
            <p:extLst>
              <p:ext uri="{D42A27DB-BD31-4B8C-83A1-F6EECF244321}">
                <p14:modId xmlns:p14="http://schemas.microsoft.com/office/powerpoint/2010/main" val="1144271227"/>
              </p:ext>
            </p:extLst>
          </p:nvPr>
        </p:nvGraphicFramePr>
        <p:xfrm>
          <a:off x="457200" y="1047750"/>
          <a:ext cx="8181975" cy="4006850"/>
        </p:xfrm>
        <a:graphic>
          <a:graphicData uri="http://schemas.openxmlformats.org/drawingml/2006/table">
            <a:tbl>
              <a:tblPr firstRow="1" firstCol="1" bandRow="1">
                <a:tableStyleId>{5C22544A-7EE6-4342-B048-85BDC9FD1C3A}</a:tableStyleId>
              </a:tblPr>
              <a:tblGrid>
                <a:gridCol w="1676562">
                  <a:extLst>
                    <a:ext uri="{9D8B030D-6E8A-4147-A177-3AD203B41FA5}">
                      <a16:colId xmlns:a16="http://schemas.microsoft.com/office/drawing/2014/main" val="20000"/>
                    </a:ext>
                  </a:extLst>
                </a:gridCol>
                <a:gridCol w="3276918">
                  <a:extLst>
                    <a:ext uri="{9D8B030D-6E8A-4147-A177-3AD203B41FA5}">
                      <a16:colId xmlns:a16="http://schemas.microsoft.com/office/drawing/2014/main" val="20001"/>
                    </a:ext>
                  </a:extLst>
                </a:gridCol>
                <a:gridCol w="3228495">
                  <a:extLst>
                    <a:ext uri="{9D8B030D-6E8A-4147-A177-3AD203B41FA5}">
                      <a16:colId xmlns:a16="http://schemas.microsoft.com/office/drawing/2014/main" val="20002"/>
                    </a:ext>
                  </a:extLst>
                </a:gridCol>
              </a:tblGrid>
              <a:tr h="350585">
                <a:tc gridSpan="3">
                  <a:txBody>
                    <a:bodyPr/>
                    <a:lstStyle/>
                    <a:p>
                      <a:pPr marL="0" marR="0" algn="ctr">
                        <a:lnSpc>
                          <a:spcPct val="115000"/>
                        </a:lnSpc>
                        <a:spcBef>
                          <a:spcPts val="0"/>
                        </a:spcBef>
                        <a:spcAft>
                          <a:spcPts val="0"/>
                        </a:spcAft>
                      </a:pPr>
                      <a:r>
                        <a:rPr lang="en-IN" sz="2000" dirty="0">
                          <a:effectLst/>
                          <a:latin typeface="Calibri" panose="020F0502020204030204" pitchFamily="34" charset="0"/>
                          <a:cs typeface="Calibri" panose="020F0502020204030204" pitchFamily="34" charset="0"/>
                        </a:rPr>
                        <a:t>Risk Matrix for Qualification and Disqualification</a:t>
                      </a:r>
                      <a:endParaRPr lang="en-IN" sz="2000" dirty="0">
                        <a:effectLst/>
                        <a:latin typeface="Calibri" panose="020F0502020204030204" pitchFamily="34" charset="0"/>
                        <a:ea typeface="Arial"/>
                        <a:cs typeface="Calibri" panose="020F0502020204030204" pitchFamily="34" charset="0"/>
                      </a:endParaRPr>
                    </a:p>
                  </a:txBody>
                  <a:tcPr marL="59276" marR="59276" marT="0" marB="0" anchor="ct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595995">
                <a:tc>
                  <a:txBody>
                    <a:bodyPr/>
                    <a:lstStyle/>
                    <a:p>
                      <a:pPr marL="0" marR="0">
                        <a:lnSpc>
                          <a:spcPct val="115000"/>
                        </a:lnSpc>
                        <a:spcBef>
                          <a:spcPts val="0"/>
                        </a:spcBef>
                        <a:spcAft>
                          <a:spcPts val="0"/>
                        </a:spcAft>
                      </a:pPr>
                      <a:r>
                        <a:rPr lang="en-IN" sz="1800" dirty="0">
                          <a:effectLst/>
                          <a:latin typeface="Calibri" panose="020F0502020204030204" pitchFamily="34" charset="0"/>
                          <a:cs typeface="Calibri" panose="020F0502020204030204" pitchFamily="34" charset="0"/>
                        </a:rPr>
                        <a:t>Identified Risk</a:t>
                      </a:r>
                      <a:endParaRPr lang="en-IN" sz="1800" dirty="0">
                        <a:effectLst/>
                        <a:latin typeface="Calibri" panose="020F0502020204030204" pitchFamily="34" charset="0"/>
                        <a:ea typeface="Arial"/>
                        <a:cs typeface="Calibri" panose="020F0502020204030204" pitchFamily="34" charset="0"/>
                      </a:endParaRPr>
                    </a:p>
                  </a:txBody>
                  <a:tcPr marL="59276" marR="59276" marT="0" marB="0" anchor="ctr"/>
                </a:tc>
                <a:tc>
                  <a:txBody>
                    <a:bodyPr/>
                    <a:lstStyle/>
                    <a:p>
                      <a:pPr marL="0" marR="0">
                        <a:lnSpc>
                          <a:spcPct val="115000"/>
                        </a:lnSpc>
                        <a:spcBef>
                          <a:spcPts val="0"/>
                        </a:spcBef>
                        <a:spcAft>
                          <a:spcPts val="0"/>
                        </a:spcAft>
                      </a:pPr>
                      <a:r>
                        <a:rPr lang="en-IN" sz="1700" b="1" dirty="0" smtClean="0">
                          <a:effectLst/>
                          <a:latin typeface="Calibri" panose="020F0502020204030204" pitchFamily="34" charset="0"/>
                          <a:cs typeface="Calibri" panose="020F0502020204030204" pitchFamily="34" charset="0"/>
                        </a:rPr>
                        <a:t>1.Lack </a:t>
                      </a:r>
                      <a:r>
                        <a:rPr lang="en-IN" sz="1700" b="1" dirty="0">
                          <a:effectLst/>
                          <a:latin typeface="Calibri" panose="020F0502020204030204" pitchFamily="34" charset="0"/>
                          <a:cs typeface="Calibri" panose="020F0502020204030204" pitchFamily="34" charset="0"/>
                        </a:rPr>
                        <a:t>of pre-check</a:t>
                      </a:r>
                      <a:endParaRPr lang="en-IN" sz="1700" b="1" dirty="0">
                        <a:effectLst/>
                        <a:latin typeface="Calibri" panose="020F0502020204030204" pitchFamily="34" charset="0"/>
                        <a:ea typeface="Arial"/>
                        <a:cs typeface="Calibri" panose="020F0502020204030204" pitchFamily="34" charset="0"/>
                      </a:endParaRPr>
                    </a:p>
                  </a:txBody>
                  <a:tcPr marL="59276" marR="59276" marT="0" marB="0" anchor="ctr"/>
                </a:tc>
                <a:tc>
                  <a:txBody>
                    <a:bodyPr/>
                    <a:lstStyle/>
                    <a:p>
                      <a:pPr marL="0" marR="0">
                        <a:lnSpc>
                          <a:spcPct val="115000"/>
                        </a:lnSpc>
                        <a:spcBef>
                          <a:spcPts val="0"/>
                        </a:spcBef>
                        <a:spcAft>
                          <a:spcPts val="0"/>
                        </a:spcAft>
                      </a:pPr>
                      <a:r>
                        <a:rPr lang="en-IN" sz="1700" b="1" dirty="0" smtClean="0">
                          <a:effectLst/>
                          <a:latin typeface="Calibri" panose="020F0502020204030204" pitchFamily="34" charset="0"/>
                          <a:cs typeface="Calibri" panose="020F0502020204030204" pitchFamily="34" charset="0"/>
                        </a:rPr>
                        <a:t>2.Apparent </a:t>
                      </a:r>
                      <a:r>
                        <a:rPr lang="en-IN" sz="1700" b="1" dirty="0">
                          <a:effectLst/>
                          <a:latin typeface="Calibri" panose="020F0502020204030204" pitchFamily="34" charset="0"/>
                          <a:cs typeface="Calibri" panose="020F0502020204030204" pitchFamily="34" charset="0"/>
                        </a:rPr>
                        <a:t>consultation at scrutiny time</a:t>
                      </a:r>
                      <a:endParaRPr lang="en-IN" sz="1700" b="1" dirty="0">
                        <a:effectLst/>
                        <a:latin typeface="Calibri" panose="020F0502020204030204" pitchFamily="34" charset="0"/>
                        <a:ea typeface="Arial"/>
                        <a:cs typeface="Calibri" panose="020F0502020204030204" pitchFamily="34" charset="0"/>
                      </a:endParaRPr>
                    </a:p>
                  </a:txBody>
                  <a:tcPr marL="59276" marR="59276" marT="0" marB="0" anchor="ctr"/>
                </a:tc>
                <a:extLst>
                  <a:ext uri="{0D108BD9-81ED-4DB2-BD59-A6C34878D82A}">
                    <a16:rowId xmlns:a16="http://schemas.microsoft.com/office/drawing/2014/main" val="10001"/>
                  </a:ext>
                </a:extLst>
              </a:tr>
              <a:tr h="595995">
                <a:tc>
                  <a:txBody>
                    <a:bodyPr/>
                    <a:lstStyle/>
                    <a:p>
                      <a:pPr marL="0" marR="0">
                        <a:lnSpc>
                          <a:spcPct val="115000"/>
                        </a:lnSpc>
                        <a:spcBef>
                          <a:spcPts val="0"/>
                        </a:spcBef>
                        <a:spcAft>
                          <a:spcPts val="0"/>
                        </a:spcAft>
                      </a:pPr>
                      <a:r>
                        <a:rPr lang="en-IN" sz="1800" dirty="0">
                          <a:effectLst/>
                          <a:latin typeface="Calibri" panose="020F0502020204030204" pitchFamily="34" charset="0"/>
                          <a:cs typeface="Calibri" panose="020F0502020204030204" pitchFamily="34" charset="0"/>
                        </a:rPr>
                        <a:t>Consequences</a:t>
                      </a:r>
                      <a:endParaRPr lang="en-IN" sz="1800" dirty="0">
                        <a:effectLst/>
                        <a:latin typeface="Calibri" panose="020F0502020204030204" pitchFamily="34" charset="0"/>
                        <a:ea typeface="Arial"/>
                        <a:cs typeface="Calibri" panose="020F0502020204030204" pitchFamily="34" charset="0"/>
                      </a:endParaRPr>
                    </a:p>
                  </a:txBody>
                  <a:tcPr marL="59276" marR="59276" marT="0" marB="0" anchor="ctr"/>
                </a:tc>
                <a:tc>
                  <a:txBody>
                    <a:bodyPr/>
                    <a:lstStyle/>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Leads to delay at the time of scrutiny</a:t>
                      </a:r>
                      <a:endParaRPr lang="en-IN" sz="1700" dirty="0">
                        <a:effectLst/>
                        <a:latin typeface="Calibri" panose="020F0502020204030204" pitchFamily="34" charset="0"/>
                        <a:ea typeface="Arial"/>
                        <a:cs typeface="Calibri" panose="020F0502020204030204" pitchFamily="34" charset="0"/>
                      </a:endParaRPr>
                    </a:p>
                  </a:txBody>
                  <a:tcPr marL="59276" marR="59276" marT="0" marB="0" anchor="ctr"/>
                </a:tc>
                <a:tc>
                  <a:txBody>
                    <a:bodyPr/>
                    <a:lstStyle/>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Leads to avoidable complaints</a:t>
                      </a:r>
                      <a:endParaRPr lang="en-IN" sz="1700" dirty="0">
                        <a:effectLst/>
                        <a:latin typeface="Calibri" panose="020F0502020204030204" pitchFamily="34" charset="0"/>
                        <a:ea typeface="Arial"/>
                        <a:cs typeface="Calibri" panose="020F0502020204030204" pitchFamily="34" charset="0"/>
                      </a:endParaRPr>
                    </a:p>
                  </a:txBody>
                  <a:tcPr marL="59276" marR="59276" marT="0" marB="0" anchor="ctr"/>
                </a:tc>
                <a:extLst>
                  <a:ext uri="{0D108BD9-81ED-4DB2-BD59-A6C34878D82A}">
                    <a16:rowId xmlns:a16="http://schemas.microsoft.com/office/drawing/2014/main" val="10002"/>
                  </a:ext>
                </a:extLst>
              </a:tr>
              <a:tr h="2464275">
                <a:tc>
                  <a:txBody>
                    <a:bodyPr/>
                    <a:lstStyle/>
                    <a:p>
                      <a:pPr marL="0" marR="0">
                        <a:lnSpc>
                          <a:spcPct val="115000"/>
                        </a:lnSpc>
                        <a:spcBef>
                          <a:spcPts val="0"/>
                        </a:spcBef>
                        <a:spcAft>
                          <a:spcPts val="0"/>
                        </a:spcAft>
                      </a:pPr>
                      <a:r>
                        <a:rPr lang="en-IN" sz="1800" dirty="0">
                          <a:effectLst/>
                          <a:latin typeface="Calibri" panose="020F0502020204030204" pitchFamily="34" charset="0"/>
                          <a:cs typeface="Calibri" panose="020F0502020204030204" pitchFamily="34" charset="0"/>
                        </a:rPr>
                        <a:t>Mitigation Measures/</a:t>
                      </a:r>
                    </a:p>
                    <a:p>
                      <a:pPr marL="0" marR="0">
                        <a:lnSpc>
                          <a:spcPct val="115000"/>
                        </a:lnSpc>
                        <a:spcBef>
                          <a:spcPts val="0"/>
                        </a:spcBef>
                        <a:spcAft>
                          <a:spcPts val="0"/>
                        </a:spcAft>
                      </a:pPr>
                      <a:r>
                        <a:rPr lang="en-IN" sz="1800" dirty="0">
                          <a:effectLst/>
                          <a:latin typeface="Calibri" panose="020F0502020204030204" pitchFamily="34" charset="0"/>
                          <a:cs typeface="Calibri" panose="020F0502020204030204" pitchFamily="34" charset="0"/>
                        </a:rPr>
                        <a:t>Action points</a:t>
                      </a:r>
                      <a:endParaRPr lang="en-IN" sz="1800" dirty="0">
                        <a:effectLst/>
                        <a:latin typeface="Calibri" panose="020F0502020204030204" pitchFamily="34" charset="0"/>
                        <a:ea typeface="Arial"/>
                        <a:cs typeface="Calibri" panose="020F0502020204030204" pitchFamily="34" charset="0"/>
                      </a:endParaRPr>
                    </a:p>
                  </a:txBody>
                  <a:tcPr marL="59276" marR="59276" marT="0" marB="0" anchor="ctr"/>
                </a:tc>
                <a:tc>
                  <a:txBody>
                    <a:bodyPr/>
                    <a:lstStyle/>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Following a prescribed check-list, all nomination forms and accompanying documents like Affidavit, electoral roll extract, caste certificate where needed, security deposit receipt, etc. must be checked after the nomination time closes.</a:t>
                      </a:r>
                      <a:endParaRPr lang="en-IN" sz="1700" dirty="0">
                        <a:effectLst/>
                        <a:latin typeface="Calibri" panose="020F0502020204030204" pitchFamily="34" charset="0"/>
                        <a:ea typeface="Arial"/>
                        <a:cs typeface="Calibri" panose="020F0502020204030204" pitchFamily="34" charset="0"/>
                      </a:endParaRPr>
                    </a:p>
                  </a:txBody>
                  <a:tcPr marL="59276" marR="59276" marT="0" marB="0" anchor="ctr"/>
                </a:tc>
                <a:tc>
                  <a:txBody>
                    <a:bodyPr/>
                    <a:lstStyle/>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Each and every case of doubt must be got clarified through Legal Division of the ECI much before the start of scrutiny.</a:t>
                      </a:r>
                      <a:br>
                        <a:rPr lang="en-IN" sz="1700" dirty="0">
                          <a:effectLst/>
                          <a:latin typeface="Calibri" panose="020F0502020204030204" pitchFamily="34" charset="0"/>
                          <a:cs typeface="Calibri" panose="020F0502020204030204" pitchFamily="34" charset="0"/>
                        </a:rPr>
                      </a:br>
                      <a:r>
                        <a:rPr lang="en-IN" sz="1700" dirty="0">
                          <a:effectLst/>
                          <a:latin typeface="Calibri" panose="020F0502020204030204" pitchFamily="34" charset="0"/>
                          <a:cs typeface="Calibri" panose="020F0502020204030204" pitchFamily="34" charset="0"/>
                        </a:rPr>
                        <a:t>Under no circumstances should the RO be in telephonic consultation during the scrutiny.</a:t>
                      </a:r>
                      <a:endParaRPr lang="en-IN" sz="1700" dirty="0">
                        <a:effectLst/>
                        <a:latin typeface="Calibri" panose="020F0502020204030204" pitchFamily="34" charset="0"/>
                        <a:ea typeface="Arial"/>
                        <a:cs typeface="Calibri" panose="020F0502020204030204" pitchFamily="34" charset="0"/>
                      </a:endParaRPr>
                    </a:p>
                  </a:txBody>
                  <a:tcPr marL="59276" marR="59276" marT="0" marB="0" anchor="ctr"/>
                </a:tc>
                <a:extLst>
                  <a:ext uri="{0D108BD9-81ED-4DB2-BD59-A6C34878D82A}">
                    <a16:rowId xmlns:a16="http://schemas.microsoft.com/office/drawing/2014/main" val="10003"/>
                  </a:ext>
                </a:extLst>
              </a:tr>
            </a:tbl>
          </a:graphicData>
        </a:graphic>
      </p:graphicFrame>
      <p:sp>
        <p:nvSpPr>
          <p:cNvPr id="30745" name="Slide Number Placeholder 1">
            <a:extLst>
              <a:ext uri="{FF2B5EF4-FFF2-40B4-BE49-F238E27FC236}">
                <a16:creationId xmlns:a16="http://schemas.microsoft.com/office/drawing/2014/main" id="{564BE2B6-CDA4-AFEB-04F3-369DE51BEBC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557447D3-4410-404C-98EE-243060889B29}" type="slidenum">
              <a:rPr lang="en-US" altLang="en-US">
                <a:solidFill>
                  <a:srgbClr val="FFFFFF"/>
                </a:solidFill>
              </a:rPr>
              <a:pPr eaLnBrk="1" hangingPunct="1"/>
              <a:t>25</a:t>
            </a:fld>
            <a:endParaRPr lang="en-US" altLang="en-US">
              <a:solidFill>
                <a:srgbClr val="FFFFFF"/>
              </a:solidFill>
            </a:endParaRPr>
          </a:p>
        </p:txBody>
      </p:sp>
      <p:sp>
        <p:nvSpPr>
          <p:cNvPr id="8" name="Rectangle 7"/>
          <p:cNvSpPr/>
          <p:nvPr/>
        </p:nvSpPr>
        <p:spPr>
          <a:xfrm>
            <a:off x="8301894" y="4746823"/>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7" name="Picture 3" descr="E:\Mahima\logo\iiidem logo.jpg">
            <a:extLst>
              <a:ext uri="{FF2B5EF4-FFF2-40B4-BE49-F238E27FC236}">
                <a16:creationId xmlns:a16="http://schemas.microsoft.com/office/drawing/2014/main" id="{3CB6B80F-67E2-0D14-6207-3865ABD6B9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4" descr="E:\Mahima\logo\ECI - Copy.jpg">
            <a:extLst>
              <a:ext uri="{FF2B5EF4-FFF2-40B4-BE49-F238E27FC236}">
                <a16:creationId xmlns:a16="http://schemas.microsoft.com/office/drawing/2014/main" id="{F0533CEF-307D-7926-2E22-9C28FC1EF1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a:extLst>
              <a:ext uri="{FF2B5EF4-FFF2-40B4-BE49-F238E27FC236}">
                <a16:creationId xmlns:a16="http://schemas.microsoft.com/office/drawing/2014/main" id="{2E8C978E-5D45-9F39-45D3-279662EF7984}"/>
              </a:ext>
            </a:extLst>
          </p:cNvPr>
          <p:cNvGraphicFramePr>
            <a:graphicFrameLocks noGrp="1"/>
          </p:cNvGraphicFramePr>
          <p:nvPr>
            <p:extLst>
              <p:ext uri="{D42A27DB-BD31-4B8C-83A1-F6EECF244321}">
                <p14:modId xmlns:p14="http://schemas.microsoft.com/office/powerpoint/2010/main" val="1375946062"/>
              </p:ext>
            </p:extLst>
          </p:nvPr>
        </p:nvGraphicFramePr>
        <p:xfrm>
          <a:off x="304800" y="1049338"/>
          <a:ext cx="8534400" cy="4051350"/>
        </p:xfrm>
        <a:graphic>
          <a:graphicData uri="http://schemas.openxmlformats.org/drawingml/2006/table">
            <a:tbl>
              <a:tblPr firstRow="1" firstCol="1" bandRow="1">
                <a:tableStyleId>{5C22544A-7EE6-4342-B048-85BDC9FD1C3A}</a:tableStyleId>
              </a:tblPr>
              <a:tblGrid>
                <a:gridCol w="1416757">
                  <a:extLst>
                    <a:ext uri="{9D8B030D-6E8A-4147-A177-3AD203B41FA5}">
                      <a16:colId xmlns:a16="http://schemas.microsoft.com/office/drawing/2014/main" val="20000"/>
                    </a:ext>
                  </a:extLst>
                </a:gridCol>
                <a:gridCol w="3079043">
                  <a:extLst>
                    <a:ext uri="{9D8B030D-6E8A-4147-A177-3AD203B41FA5}">
                      <a16:colId xmlns:a16="http://schemas.microsoft.com/office/drawing/2014/main" val="20001"/>
                    </a:ext>
                  </a:extLst>
                </a:gridCol>
                <a:gridCol w="4038600">
                  <a:extLst>
                    <a:ext uri="{9D8B030D-6E8A-4147-A177-3AD203B41FA5}">
                      <a16:colId xmlns:a16="http://schemas.microsoft.com/office/drawing/2014/main" val="20002"/>
                    </a:ext>
                  </a:extLst>
                </a:gridCol>
              </a:tblGrid>
              <a:tr h="297934">
                <a:tc gridSpan="3">
                  <a:txBody>
                    <a:bodyPr/>
                    <a:lstStyle/>
                    <a:p>
                      <a:pPr marL="0" marR="0" algn="ctr">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Risk Matrix for Qualification and Disqualification</a:t>
                      </a:r>
                      <a:endParaRPr lang="en-IN" sz="1700" dirty="0">
                        <a:effectLst/>
                        <a:latin typeface="Calibri" panose="020F0502020204030204" pitchFamily="34" charset="0"/>
                        <a:ea typeface="Arial"/>
                        <a:cs typeface="Calibri" panose="020F0502020204030204" pitchFamily="34" charset="0"/>
                      </a:endParaRPr>
                    </a:p>
                  </a:txBody>
                  <a:tcPr marL="59270" marR="59270" marT="0" marB="0" anchor="ct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0"/>
                  </a:ext>
                </a:extLst>
              </a:tr>
              <a:tr h="595867">
                <a:tc>
                  <a:txBody>
                    <a:bodyPr/>
                    <a:lstStyle/>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Identified Risk</a:t>
                      </a:r>
                      <a:endParaRPr lang="en-IN" sz="1700" dirty="0">
                        <a:effectLst/>
                        <a:latin typeface="Calibri" panose="020F0502020204030204" pitchFamily="34" charset="0"/>
                        <a:ea typeface="Arial"/>
                        <a:cs typeface="Calibri" panose="020F0502020204030204" pitchFamily="34" charset="0"/>
                      </a:endParaRPr>
                    </a:p>
                  </a:txBody>
                  <a:tcPr marL="59270" marR="59270" marT="0" marB="0" anchor="ctr"/>
                </a:tc>
                <a:tc>
                  <a:txBody>
                    <a:bodyPr/>
                    <a:lstStyle/>
                    <a:p>
                      <a:pPr marL="0" marR="0">
                        <a:lnSpc>
                          <a:spcPct val="115000"/>
                        </a:lnSpc>
                        <a:spcBef>
                          <a:spcPts val="0"/>
                        </a:spcBef>
                        <a:spcAft>
                          <a:spcPts val="0"/>
                        </a:spcAft>
                      </a:pPr>
                      <a:r>
                        <a:rPr lang="en-IN" sz="1700" b="1" dirty="0" smtClean="0">
                          <a:effectLst/>
                          <a:latin typeface="Calibri" panose="020F0502020204030204" pitchFamily="34" charset="0"/>
                          <a:cs typeface="Calibri" panose="020F0502020204030204" pitchFamily="34" charset="0"/>
                        </a:rPr>
                        <a:t>3.Not </a:t>
                      </a:r>
                      <a:r>
                        <a:rPr lang="en-IN" sz="1700" b="1" dirty="0">
                          <a:effectLst/>
                          <a:latin typeface="Calibri" panose="020F0502020204030204" pitchFamily="34" charset="0"/>
                          <a:cs typeface="Calibri" panose="020F0502020204030204" pitchFamily="34" charset="0"/>
                        </a:rPr>
                        <a:t>giving reasonable</a:t>
                      </a:r>
                      <a:br>
                        <a:rPr lang="en-IN" sz="1700" b="1" dirty="0">
                          <a:effectLst/>
                          <a:latin typeface="Calibri" panose="020F0502020204030204" pitchFamily="34" charset="0"/>
                          <a:cs typeface="Calibri" panose="020F0502020204030204" pitchFamily="34" charset="0"/>
                        </a:rPr>
                      </a:br>
                      <a:r>
                        <a:rPr lang="en-IN" sz="1700" b="1" dirty="0">
                          <a:effectLst/>
                          <a:latin typeface="Calibri" panose="020F0502020204030204" pitchFamily="34" charset="0"/>
                          <a:cs typeface="Calibri" panose="020F0502020204030204" pitchFamily="34" charset="0"/>
                        </a:rPr>
                        <a:t>opportunity</a:t>
                      </a:r>
                      <a:endParaRPr lang="en-IN" sz="1700" b="1" dirty="0">
                        <a:effectLst/>
                        <a:latin typeface="Calibri" panose="020F0502020204030204" pitchFamily="34" charset="0"/>
                        <a:ea typeface="Arial"/>
                        <a:cs typeface="Calibri" panose="020F0502020204030204" pitchFamily="34" charset="0"/>
                      </a:endParaRPr>
                    </a:p>
                  </a:txBody>
                  <a:tcPr marL="59270" marR="59270" marT="0" marB="0" anchor="ctr"/>
                </a:tc>
                <a:tc>
                  <a:txBody>
                    <a:bodyPr/>
                    <a:lstStyle/>
                    <a:p>
                      <a:pPr marL="0" marR="0">
                        <a:lnSpc>
                          <a:spcPct val="115000"/>
                        </a:lnSpc>
                        <a:spcBef>
                          <a:spcPts val="0"/>
                        </a:spcBef>
                        <a:spcAft>
                          <a:spcPts val="0"/>
                        </a:spcAft>
                      </a:pPr>
                      <a:r>
                        <a:rPr lang="en-IN" sz="1700" b="1" dirty="0" smtClean="0">
                          <a:effectLst/>
                          <a:latin typeface="Calibri" panose="020F0502020204030204" pitchFamily="34" charset="0"/>
                          <a:cs typeface="Calibri" panose="020F0502020204030204" pitchFamily="34" charset="0"/>
                        </a:rPr>
                        <a:t>4.Wrongful </a:t>
                      </a:r>
                      <a:r>
                        <a:rPr lang="en-IN" sz="1700" b="1" dirty="0">
                          <a:effectLst/>
                          <a:latin typeface="Calibri" panose="020F0502020204030204" pitchFamily="34" charset="0"/>
                          <a:cs typeface="Calibri" panose="020F0502020204030204" pitchFamily="34" charset="0"/>
                        </a:rPr>
                        <a:t>rejection</a:t>
                      </a:r>
                      <a:br>
                        <a:rPr lang="en-IN" sz="1700" b="1" dirty="0">
                          <a:effectLst/>
                          <a:latin typeface="Calibri" panose="020F0502020204030204" pitchFamily="34" charset="0"/>
                          <a:cs typeface="Calibri" panose="020F0502020204030204" pitchFamily="34" charset="0"/>
                        </a:rPr>
                      </a:br>
                      <a:r>
                        <a:rPr lang="en-IN" sz="1700" b="1" dirty="0">
                          <a:effectLst/>
                          <a:latin typeface="Calibri" panose="020F0502020204030204" pitchFamily="34" charset="0"/>
                          <a:cs typeface="Calibri" panose="020F0502020204030204" pitchFamily="34" charset="0"/>
                        </a:rPr>
                        <a:t>of a nomination</a:t>
                      </a:r>
                      <a:endParaRPr lang="en-IN" sz="1700" b="1" dirty="0">
                        <a:effectLst/>
                        <a:latin typeface="Calibri" panose="020F0502020204030204" pitchFamily="34" charset="0"/>
                        <a:ea typeface="Arial"/>
                        <a:cs typeface="Calibri" panose="020F0502020204030204" pitchFamily="34" charset="0"/>
                      </a:endParaRPr>
                    </a:p>
                  </a:txBody>
                  <a:tcPr marL="59264" marR="59264" marT="0" marB="0" anchor="ctr"/>
                </a:tc>
                <a:extLst>
                  <a:ext uri="{0D108BD9-81ED-4DB2-BD59-A6C34878D82A}">
                    <a16:rowId xmlns:a16="http://schemas.microsoft.com/office/drawing/2014/main" val="10001"/>
                  </a:ext>
                </a:extLst>
              </a:tr>
              <a:tr h="893801">
                <a:tc>
                  <a:txBody>
                    <a:bodyPr/>
                    <a:lstStyle/>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Consequences</a:t>
                      </a:r>
                      <a:endParaRPr lang="en-IN" sz="1700" dirty="0">
                        <a:effectLst/>
                        <a:latin typeface="Calibri" panose="020F0502020204030204" pitchFamily="34" charset="0"/>
                        <a:ea typeface="Arial"/>
                        <a:cs typeface="Calibri" panose="020F0502020204030204" pitchFamily="34" charset="0"/>
                      </a:endParaRPr>
                    </a:p>
                  </a:txBody>
                  <a:tcPr marL="59270" marR="59270" marT="0" marB="0" anchor="ctr"/>
                </a:tc>
                <a:tc>
                  <a:txBody>
                    <a:bodyPr/>
                    <a:lstStyle/>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Leads to avoidable election petitions.</a:t>
                      </a:r>
                      <a:endParaRPr lang="en-IN" sz="1700" dirty="0">
                        <a:effectLst/>
                        <a:latin typeface="Calibri" panose="020F0502020204030204" pitchFamily="34" charset="0"/>
                        <a:ea typeface="Arial"/>
                        <a:cs typeface="Calibri" panose="020F0502020204030204" pitchFamily="34" charset="0"/>
                      </a:endParaRPr>
                    </a:p>
                  </a:txBody>
                  <a:tcPr marL="59270" marR="59270" marT="0" marB="0" anchor="ctr"/>
                </a:tc>
                <a:tc>
                  <a:txBody>
                    <a:bodyPr/>
                    <a:lstStyle/>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Can become a valid ground</a:t>
                      </a:r>
                      <a:br>
                        <a:rPr lang="en-IN" sz="1700" dirty="0">
                          <a:effectLst/>
                          <a:latin typeface="Calibri" panose="020F0502020204030204" pitchFamily="34" charset="0"/>
                          <a:cs typeface="Calibri" panose="020F0502020204030204" pitchFamily="34" charset="0"/>
                        </a:rPr>
                      </a:br>
                      <a:r>
                        <a:rPr lang="en-IN" sz="1700" dirty="0">
                          <a:effectLst/>
                          <a:latin typeface="Calibri" panose="020F0502020204030204" pitchFamily="34" charset="0"/>
                          <a:cs typeface="Calibri" panose="020F0502020204030204" pitchFamily="34" charset="0"/>
                        </a:rPr>
                        <a:t>for setting aside the</a:t>
                      </a:r>
                      <a:br>
                        <a:rPr lang="en-IN" sz="1700" dirty="0">
                          <a:effectLst/>
                          <a:latin typeface="Calibri" panose="020F0502020204030204" pitchFamily="34" charset="0"/>
                          <a:cs typeface="Calibri" panose="020F0502020204030204" pitchFamily="34" charset="0"/>
                        </a:rPr>
                      </a:br>
                      <a:r>
                        <a:rPr lang="en-IN" sz="1700" dirty="0">
                          <a:effectLst/>
                          <a:latin typeface="Calibri" panose="020F0502020204030204" pitchFamily="34" charset="0"/>
                          <a:cs typeface="Calibri" panose="020F0502020204030204" pitchFamily="34" charset="0"/>
                        </a:rPr>
                        <a:t>whole election.</a:t>
                      </a:r>
                      <a:endParaRPr lang="en-IN" sz="1700" dirty="0">
                        <a:effectLst/>
                        <a:latin typeface="Calibri" panose="020F0502020204030204" pitchFamily="34" charset="0"/>
                        <a:ea typeface="Arial"/>
                        <a:cs typeface="Calibri" panose="020F0502020204030204" pitchFamily="34" charset="0"/>
                      </a:endParaRPr>
                    </a:p>
                  </a:txBody>
                  <a:tcPr marL="59264" marR="59264" marT="0" marB="0" anchor="ctr"/>
                </a:tc>
                <a:extLst>
                  <a:ext uri="{0D108BD9-81ED-4DB2-BD59-A6C34878D82A}">
                    <a16:rowId xmlns:a16="http://schemas.microsoft.com/office/drawing/2014/main" val="10002"/>
                  </a:ext>
                </a:extLst>
              </a:tr>
              <a:tr h="2263698">
                <a:tc>
                  <a:txBody>
                    <a:bodyPr/>
                    <a:lstStyle/>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Mitigation Measures/</a:t>
                      </a:r>
                    </a:p>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Action points</a:t>
                      </a:r>
                      <a:endParaRPr lang="en-IN" sz="1700" dirty="0">
                        <a:effectLst/>
                        <a:latin typeface="Calibri" panose="020F0502020204030204" pitchFamily="34" charset="0"/>
                        <a:ea typeface="Arial"/>
                        <a:cs typeface="Calibri" panose="020F0502020204030204" pitchFamily="34" charset="0"/>
                      </a:endParaRPr>
                    </a:p>
                  </a:txBody>
                  <a:tcPr marL="59270" marR="59270" marT="0" marB="0" anchor="ctr"/>
                </a:tc>
                <a:tc>
                  <a:txBody>
                    <a:bodyPr/>
                    <a:lstStyle/>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Even when the RO is very clear that there is no need to give time for resolving a particular objection or deficiency, it is prudent to give some reasonable opportunity, if specifically requested by a candidate/ agent.</a:t>
                      </a:r>
                      <a:endParaRPr lang="en-IN" sz="1700" dirty="0">
                        <a:effectLst/>
                        <a:latin typeface="Calibri" panose="020F0502020204030204" pitchFamily="34" charset="0"/>
                        <a:ea typeface="Arial"/>
                        <a:cs typeface="Calibri" panose="020F0502020204030204" pitchFamily="34" charset="0"/>
                      </a:endParaRPr>
                    </a:p>
                  </a:txBody>
                  <a:tcPr marL="59270" marR="59270" marT="0" marB="0" anchor="ctr"/>
                </a:tc>
                <a:tc>
                  <a:txBody>
                    <a:bodyPr/>
                    <a:lstStyle/>
                    <a:p>
                      <a:pPr marL="0" marR="0">
                        <a:lnSpc>
                          <a:spcPct val="115000"/>
                        </a:lnSpc>
                        <a:spcBef>
                          <a:spcPts val="0"/>
                        </a:spcBef>
                        <a:spcAft>
                          <a:spcPts val="0"/>
                        </a:spcAft>
                      </a:pPr>
                      <a:r>
                        <a:rPr lang="en-IN" sz="1700" dirty="0">
                          <a:effectLst/>
                          <a:latin typeface="Calibri" panose="020F0502020204030204" pitchFamily="34" charset="0"/>
                          <a:cs typeface="Calibri" panose="020F0502020204030204" pitchFamily="34" charset="0"/>
                        </a:rPr>
                        <a:t>After doing adequate scrutiny and analysis, in case of any doubt, the guiding principle should be to give the benefit of doubt to the candidate, as wrongful acceptance may not vitiate an election, but wrongful rejection can certainly become a ground for challenging the election.</a:t>
                      </a:r>
                      <a:endParaRPr lang="en-IN" sz="1700" dirty="0">
                        <a:effectLst/>
                        <a:latin typeface="Calibri" panose="020F0502020204030204" pitchFamily="34" charset="0"/>
                        <a:ea typeface="Arial"/>
                        <a:cs typeface="Calibri" panose="020F0502020204030204" pitchFamily="34" charset="0"/>
                      </a:endParaRPr>
                    </a:p>
                  </a:txBody>
                  <a:tcPr marL="59264" marR="59264" marT="0" marB="0" anchor="ctr"/>
                </a:tc>
                <a:extLst>
                  <a:ext uri="{0D108BD9-81ED-4DB2-BD59-A6C34878D82A}">
                    <a16:rowId xmlns:a16="http://schemas.microsoft.com/office/drawing/2014/main" val="10003"/>
                  </a:ext>
                </a:extLst>
              </a:tr>
            </a:tbl>
          </a:graphicData>
        </a:graphic>
      </p:graphicFrame>
      <p:sp>
        <p:nvSpPr>
          <p:cNvPr id="31769" name="Slide Number Placeholder 1">
            <a:extLst>
              <a:ext uri="{FF2B5EF4-FFF2-40B4-BE49-F238E27FC236}">
                <a16:creationId xmlns:a16="http://schemas.microsoft.com/office/drawing/2014/main" id="{FCB8146C-E52D-833E-B626-1922405041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70E66F3-9715-4C1D-91C6-ADC66BA43648}" type="slidenum">
              <a:rPr lang="en-US" altLang="en-US">
                <a:solidFill>
                  <a:srgbClr val="FFFFFF"/>
                </a:solidFill>
              </a:rPr>
              <a:pPr eaLnBrk="1" hangingPunct="1"/>
              <a:t>26</a:t>
            </a:fld>
            <a:endParaRPr lang="en-US" altLang="en-US">
              <a:solidFill>
                <a:srgbClr val="FFFFFF"/>
              </a:solidFill>
            </a:endParaRPr>
          </a:p>
        </p:txBody>
      </p:sp>
      <p:sp>
        <p:nvSpPr>
          <p:cNvPr id="8" name="Rectangle 7"/>
          <p:cNvSpPr/>
          <p:nvPr/>
        </p:nvSpPr>
        <p:spPr>
          <a:xfrm>
            <a:off x="8314165" y="4775697"/>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1" name="Picture 3" descr="E:\Mahima\logo\iiidem logo.jpg">
            <a:extLst>
              <a:ext uri="{FF2B5EF4-FFF2-40B4-BE49-F238E27FC236}">
                <a16:creationId xmlns:a16="http://schemas.microsoft.com/office/drawing/2014/main" id="{0F77C855-13A3-0F3B-4FD6-C621F19892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2" name="Picture 4" descr="E:\Mahima\logo\ECI - Copy.jpg">
            <a:extLst>
              <a:ext uri="{FF2B5EF4-FFF2-40B4-BE49-F238E27FC236}">
                <a16:creationId xmlns:a16="http://schemas.microsoft.com/office/drawing/2014/main" id="{174202B5-EC83-69D8-C3AB-D4A8D17BF0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a:extLst>
              <a:ext uri="{FF2B5EF4-FFF2-40B4-BE49-F238E27FC236}">
                <a16:creationId xmlns:a16="http://schemas.microsoft.com/office/drawing/2014/main" id="{32AFABAF-296D-F3AA-2554-CBFD029A1397}"/>
              </a:ext>
            </a:extLst>
          </p:cNvPr>
          <p:cNvGraphicFramePr>
            <a:graphicFrameLocks noGrp="1"/>
          </p:cNvGraphicFramePr>
          <p:nvPr>
            <p:extLst>
              <p:ext uri="{D42A27DB-BD31-4B8C-83A1-F6EECF244321}">
                <p14:modId xmlns:p14="http://schemas.microsoft.com/office/powerpoint/2010/main" val="3205562153"/>
              </p:ext>
            </p:extLst>
          </p:nvPr>
        </p:nvGraphicFramePr>
        <p:xfrm>
          <a:off x="381000" y="1047750"/>
          <a:ext cx="8382000" cy="3905250"/>
        </p:xfrm>
        <a:graphic>
          <a:graphicData uri="http://schemas.openxmlformats.org/drawingml/2006/table">
            <a:tbl>
              <a:tblPr firstRow="1" firstCol="1" bandRow="1">
                <a:tableStyleId>{5C22544A-7EE6-4342-B048-85BDC9FD1C3A}</a:tableStyleId>
              </a:tblPr>
              <a:tblGrid>
                <a:gridCol w="2017889">
                  <a:extLst>
                    <a:ext uri="{9D8B030D-6E8A-4147-A177-3AD203B41FA5}">
                      <a16:colId xmlns:a16="http://schemas.microsoft.com/office/drawing/2014/main" val="20000"/>
                    </a:ext>
                  </a:extLst>
                </a:gridCol>
                <a:gridCol w="6364111">
                  <a:extLst>
                    <a:ext uri="{9D8B030D-6E8A-4147-A177-3AD203B41FA5}">
                      <a16:colId xmlns:a16="http://schemas.microsoft.com/office/drawing/2014/main" val="20001"/>
                    </a:ext>
                  </a:extLst>
                </a:gridCol>
              </a:tblGrid>
              <a:tr h="315471">
                <a:tc gridSpan="2">
                  <a:txBody>
                    <a:bodyPr/>
                    <a:lstStyle/>
                    <a:p>
                      <a:pPr marL="0" marR="0" algn="ctr">
                        <a:lnSpc>
                          <a:spcPct val="115000"/>
                        </a:lnSpc>
                        <a:spcBef>
                          <a:spcPts val="0"/>
                        </a:spcBef>
                        <a:spcAft>
                          <a:spcPts val="0"/>
                        </a:spcAft>
                      </a:pPr>
                      <a:r>
                        <a:rPr lang="en-IN" sz="1800" dirty="0">
                          <a:effectLst/>
                          <a:latin typeface="Calibri" panose="020F0502020204030204" pitchFamily="34" charset="0"/>
                          <a:cs typeface="Calibri" panose="020F0502020204030204" pitchFamily="34" charset="0"/>
                        </a:rPr>
                        <a:t>Risk Matrix for Qualification and Disqualification</a:t>
                      </a:r>
                      <a:endParaRPr lang="en-IN" sz="1800" dirty="0">
                        <a:effectLst/>
                        <a:latin typeface="Calibri" panose="020F0502020204030204" pitchFamily="34" charset="0"/>
                        <a:ea typeface="Arial"/>
                        <a:cs typeface="Calibri" panose="020F0502020204030204" pitchFamily="34" charset="0"/>
                      </a:endParaRPr>
                    </a:p>
                  </a:txBody>
                  <a:tcPr marL="59264" marR="59264" marT="0" marB="0" anchor="ctr"/>
                </a:tc>
                <a:tc hMerge="1">
                  <a:txBody>
                    <a:bodyPr/>
                    <a:lstStyle/>
                    <a:p>
                      <a:endParaRPr lang="en-IN"/>
                    </a:p>
                  </a:txBody>
                  <a:tcPr/>
                </a:tc>
                <a:extLst>
                  <a:ext uri="{0D108BD9-81ED-4DB2-BD59-A6C34878D82A}">
                    <a16:rowId xmlns:a16="http://schemas.microsoft.com/office/drawing/2014/main" val="10000"/>
                  </a:ext>
                </a:extLst>
              </a:tr>
              <a:tr h="560837">
                <a:tc>
                  <a:txBody>
                    <a:bodyPr/>
                    <a:lstStyle/>
                    <a:p>
                      <a:pPr marL="0" marR="0">
                        <a:lnSpc>
                          <a:spcPct val="115000"/>
                        </a:lnSpc>
                        <a:spcBef>
                          <a:spcPts val="0"/>
                        </a:spcBef>
                        <a:spcAft>
                          <a:spcPts val="0"/>
                        </a:spcAft>
                      </a:pPr>
                      <a:r>
                        <a:rPr lang="en-IN" sz="1800" dirty="0">
                          <a:effectLst/>
                          <a:latin typeface="Calibri" panose="020F0502020204030204" pitchFamily="34" charset="0"/>
                          <a:cs typeface="Calibri" panose="020F0502020204030204" pitchFamily="34" charset="0"/>
                        </a:rPr>
                        <a:t>Identified Risk</a:t>
                      </a:r>
                      <a:endParaRPr lang="en-IN" sz="1800" dirty="0">
                        <a:effectLst/>
                        <a:latin typeface="Calibri" panose="020F0502020204030204" pitchFamily="34" charset="0"/>
                        <a:ea typeface="Arial"/>
                        <a:cs typeface="Calibri" panose="020F0502020204030204" pitchFamily="34" charset="0"/>
                      </a:endParaRPr>
                    </a:p>
                  </a:txBody>
                  <a:tcPr marL="59264" marR="59264" marT="0" marB="0" anchor="ctr"/>
                </a:tc>
                <a:tc>
                  <a:txBody>
                    <a:bodyPr/>
                    <a:lstStyle/>
                    <a:p>
                      <a:pPr marL="0" marR="0">
                        <a:lnSpc>
                          <a:spcPct val="115000"/>
                        </a:lnSpc>
                        <a:spcBef>
                          <a:spcPts val="0"/>
                        </a:spcBef>
                        <a:spcAft>
                          <a:spcPts val="0"/>
                        </a:spcAft>
                      </a:pPr>
                      <a:r>
                        <a:rPr lang="en-IN" sz="1600" b="1" dirty="0" smtClean="0">
                          <a:effectLst/>
                          <a:latin typeface="Calibri" panose="020F0502020204030204" pitchFamily="34" charset="0"/>
                          <a:cs typeface="Calibri" panose="020F0502020204030204" pitchFamily="34" charset="0"/>
                        </a:rPr>
                        <a:t>5.Perceived </a:t>
                      </a:r>
                      <a:r>
                        <a:rPr lang="en-IN" sz="1600" b="1" dirty="0">
                          <a:effectLst/>
                          <a:latin typeface="Calibri" panose="020F0502020204030204" pitchFamily="34" charset="0"/>
                          <a:cs typeface="Calibri" panose="020F0502020204030204" pitchFamily="34" charset="0"/>
                        </a:rPr>
                        <a:t>non- application</a:t>
                      </a:r>
                      <a:br>
                        <a:rPr lang="en-IN" sz="1600" b="1" dirty="0">
                          <a:effectLst/>
                          <a:latin typeface="Calibri" panose="020F0502020204030204" pitchFamily="34" charset="0"/>
                          <a:cs typeface="Calibri" panose="020F0502020204030204" pitchFamily="34" charset="0"/>
                        </a:rPr>
                      </a:br>
                      <a:r>
                        <a:rPr lang="en-IN" sz="1600" b="1" dirty="0">
                          <a:effectLst/>
                          <a:latin typeface="Calibri" panose="020F0502020204030204" pitchFamily="34" charset="0"/>
                          <a:cs typeface="Calibri" panose="020F0502020204030204" pitchFamily="34" charset="0"/>
                        </a:rPr>
                        <a:t>of mind</a:t>
                      </a:r>
                      <a:endParaRPr lang="en-IN" sz="1600" b="1" dirty="0">
                        <a:effectLst/>
                        <a:latin typeface="Calibri" panose="020F0502020204030204" pitchFamily="34" charset="0"/>
                        <a:ea typeface="Arial"/>
                        <a:cs typeface="Calibri" panose="020F0502020204030204" pitchFamily="34" charset="0"/>
                      </a:endParaRPr>
                    </a:p>
                  </a:txBody>
                  <a:tcPr marL="59264" marR="59264" marT="0" marB="0" anchor="ctr"/>
                </a:tc>
                <a:extLst>
                  <a:ext uri="{0D108BD9-81ED-4DB2-BD59-A6C34878D82A}">
                    <a16:rowId xmlns:a16="http://schemas.microsoft.com/office/drawing/2014/main" val="10001"/>
                  </a:ext>
                </a:extLst>
              </a:tr>
              <a:tr h="567926">
                <a:tc>
                  <a:txBody>
                    <a:bodyPr/>
                    <a:lstStyle/>
                    <a:p>
                      <a:pPr marL="0" marR="0">
                        <a:lnSpc>
                          <a:spcPct val="115000"/>
                        </a:lnSpc>
                        <a:spcBef>
                          <a:spcPts val="0"/>
                        </a:spcBef>
                        <a:spcAft>
                          <a:spcPts val="0"/>
                        </a:spcAft>
                      </a:pPr>
                      <a:r>
                        <a:rPr lang="en-IN" sz="1800" dirty="0">
                          <a:effectLst/>
                          <a:latin typeface="Calibri" panose="020F0502020204030204" pitchFamily="34" charset="0"/>
                          <a:cs typeface="Calibri" panose="020F0502020204030204" pitchFamily="34" charset="0"/>
                        </a:rPr>
                        <a:t>Consequences</a:t>
                      </a:r>
                      <a:endParaRPr lang="en-IN" sz="1800" dirty="0">
                        <a:effectLst/>
                        <a:latin typeface="Calibri" panose="020F0502020204030204" pitchFamily="34" charset="0"/>
                        <a:ea typeface="Arial"/>
                        <a:cs typeface="Calibri" panose="020F0502020204030204" pitchFamily="34" charset="0"/>
                      </a:endParaRPr>
                    </a:p>
                  </a:txBody>
                  <a:tcPr marL="59264" marR="59264" marT="0" marB="0" anchor="ctr"/>
                </a:tc>
                <a:tc>
                  <a:txBody>
                    <a:bodyPr/>
                    <a:lstStyle/>
                    <a:p>
                      <a:pPr marL="0" marR="0">
                        <a:lnSpc>
                          <a:spcPct val="115000"/>
                        </a:lnSpc>
                        <a:spcBef>
                          <a:spcPts val="0"/>
                        </a:spcBef>
                        <a:spcAft>
                          <a:spcPts val="0"/>
                        </a:spcAft>
                      </a:pPr>
                      <a:r>
                        <a:rPr lang="en-IN" sz="1600" dirty="0">
                          <a:effectLst/>
                          <a:latin typeface="Calibri" panose="020F0502020204030204" pitchFamily="34" charset="0"/>
                          <a:cs typeface="Calibri" panose="020F0502020204030204" pitchFamily="34" charset="0"/>
                        </a:rPr>
                        <a:t>Can lead to election petition and also be a ground for doubting the validity of election.</a:t>
                      </a:r>
                      <a:endParaRPr lang="en-IN" sz="1600" dirty="0">
                        <a:effectLst/>
                        <a:latin typeface="Calibri" panose="020F0502020204030204" pitchFamily="34" charset="0"/>
                        <a:ea typeface="Arial"/>
                        <a:cs typeface="Calibri" panose="020F0502020204030204" pitchFamily="34" charset="0"/>
                      </a:endParaRPr>
                    </a:p>
                  </a:txBody>
                  <a:tcPr marL="59264" marR="59264" marT="0" marB="0" anchor="ctr"/>
                </a:tc>
                <a:extLst>
                  <a:ext uri="{0D108BD9-81ED-4DB2-BD59-A6C34878D82A}">
                    <a16:rowId xmlns:a16="http://schemas.microsoft.com/office/drawing/2014/main" val="10002"/>
                  </a:ext>
                </a:extLst>
              </a:tr>
              <a:tr h="2461016">
                <a:tc>
                  <a:txBody>
                    <a:bodyPr/>
                    <a:lstStyle/>
                    <a:p>
                      <a:pPr marL="0" marR="0">
                        <a:lnSpc>
                          <a:spcPct val="115000"/>
                        </a:lnSpc>
                        <a:spcBef>
                          <a:spcPts val="0"/>
                        </a:spcBef>
                        <a:spcAft>
                          <a:spcPts val="0"/>
                        </a:spcAft>
                      </a:pPr>
                      <a:r>
                        <a:rPr lang="en-IN" sz="1800" dirty="0">
                          <a:effectLst/>
                          <a:latin typeface="Calibri" panose="020F0502020204030204" pitchFamily="34" charset="0"/>
                          <a:cs typeface="Calibri" panose="020F0502020204030204" pitchFamily="34" charset="0"/>
                        </a:rPr>
                        <a:t>Mitigation Measures/</a:t>
                      </a:r>
                    </a:p>
                    <a:p>
                      <a:pPr marL="0" marR="0">
                        <a:lnSpc>
                          <a:spcPct val="115000"/>
                        </a:lnSpc>
                        <a:spcBef>
                          <a:spcPts val="0"/>
                        </a:spcBef>
                        <a:spcAft>
                          <a:spcPts val="0"/>
                        </a:spcAft>
                      </a:pPr>
                      <a:r>
                        <a:rPr lang="en-IN" sz="1800" dirty="0">
                          <a:effectLst/>
                          <a:latin typeface="Calibri" panose="020F0502020204030204" pitchFamily="34" charset="0"/>
                          <a:cs typeface="Calibri" panose="020F0502020204030204" pitchFamily="34" charset="0"/>
                        </a:rPr>
                        <a:t>Action points</a:t>
                      </a:r>
                      <a:endParaRPr lang="en-IN" sz="1800" dirty="0">
                        <a:effectLst/>
                        <a:latin typeface="Calibri" panose="020F0502020204030204" pitchFamily="34" charset="0"/>
                        <a:ea typeface="Arial"/>
                        <a:cs typeface="Calibri" panose="020F0502020204030204" pitchFamily="34" charset="0"/>
                      </a:endParaRPr>
                    </a:p>
                  </a:txBody>
                  <a:tcPr marL="59264" marR="59264" marT="0" marB="0" anchor="ctr"/>
                </a:tc>
                <a:tc>
                  <a:txBody>
                    <a:bodyPr/>
                    <a:lstStyle/>
                    <a:p>
                      <a:pPr marL="0" marR="0">
                        <a:lnSpc>
                          <a:spcPct val="115000"/>
                        </a:lnSpc>
                        <a:spcBef>
                          <a:spcPts val="0"/>
                        </a:spcBef>
                        <a:spcAft>
                          <a:spcPts val="0"/>
                        </a:spcAft>
                      </a:pPr>
                      <a:r>
                        <a:rPr lang="en-IN" sz="1600" dirty="0">
                          <a:effectLst/>
                          <a:latin typeface="Calibri" panose="020F0502020204030204" pitchFamily="34" charset="0"/>
                          <a:cs typeface="Calibri" panose="020F0502020204030204" pitchFamily="34" charset="0"/>
                        </a:rPr>
                        <a:t>The RO may consult the Legal Division of the ECI, or the office of the CEO or the Observer present on the occasion, but he/she must apply his/her own</a:t>
                      </a:r>
                      <a:br>
                        <a:rPr lang="en-IN" sz="1600" dirty="0">
                          <a:effectLst/>
                          <a:latin typeface="Calibri" panose="020F0502020204030204" pitchFamily="34" charset="0"/>
                          <a:cs typeface="Calibri" panose="020F0502020204030204" pitchFamily="34" charset="0"/>
                        </a:rPr>
                      </a:br>
                      <a:r>
                        <a:rPr lang="en-IN" sz="1600" dirty="0">
                          <a:effectLst/>
                          <a:latin typeface="Calibri" panose="020F0502020204030204" pitchFamily="34" charset="0"/>
                          <a:cs typeface="Calibri" panose="020F0502020204030204" pitchFamily="34" charset="0"/>
                        </a:rPr>
                        <a:t>mind on the facts and circumstances of the matter in question and arrive at a reasoned conclusion, with a speaking order, without any mention of such extraneous consultations.</a:t>
                      </a:r>
                    </a:p>
                    <a:p>
                      <a:pPr marL="0" marR="0">
                        <a:lnSpc>
                          <a:spcPct val="115000"/>
                        </a:lnSpc>
                        <a:spcBef>
                          <a:spcPts val="0"/>
                        </a:spcBef>
                        <a:spcAft>
                          <a:spcPts val="0"/>
                        </a:spcAft>
                      </a:pPr>
                      <a:r>
                        <a:rPr lang="en-IN" sz="1600" dirty="0">
                          <a:effectLst/>
                          <a:latin typeface="Calibri" panose="020F0502020204030204" pitchFamily="34" charset="0"/>
                          <a:cs typeface="Calibri" panose="020F0502020204030204" pitchFamily="34" charset="0"/>
                        </a:rPr>
                        <a:t>The RO has to be guided by his/her own judgement, based on the position of law and applicable rulings, without any apparent influence of outside opinion.</a:t>
                      </a:r>
                      <a:endParaRPr lang="en-IN" sz="1600" dirty="0">
                        <a:effectLst/>
                        <a:latin typeface="Calibri" panose="020F0502020204030204" pitchFamily="34" charset="0"/>
                        <a:ea typeface="Arial"/>
                        <a:cs typeface="Calibri" panose="020F0502020204030204" pitchFamily="34" charset="0"/>
                      </a:endParaRPr>
                    </a:p>
                  </a:txBody>
                  <a:tcPr marL="59264" marR="59264" marT="0" marB="0" anchor="ctr"/>
                </a:tc>
                <a:extLst>
                  <a:ext uri="{0D108BD9-81ED-4DB2-BD59-A6C34878D82A}">
                    <a16:rowId xmlns:a16="http://schemas.microsoft.com/office/drawing/2014/main" val="10003"/>
                  </a:ext>
                </a:extLst>
              </a:tr>
            </a:tbl>
          </a:graphicData>
        </a:graphic>
      </p:graphicFrame>
      <p:sp>
        <p:nvSpPr>
          <p:cNvPr id="32789" name="Slide Number Placeholder 1">
            <a:extLst>
              <a:ext uri="{FF2B5EF4-FFF2-40B4-BE49-F238E27FC236}">
                <a16:creationId xmlns:a16="http://schemas.microsoft.com/office/drawing/2014/main" id="{5A986D34-3987-9D98-2F58-DB609AB1EAD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BFDFCE4-2EDE-4CE6-95E0-A90A19CA572D}" type="slidenum">
              <a:rPr lang="en-US" altLang="en-US">
                <a:solidFill>
                  <a:srgbClr val="FFFFFF"/>
                </a:solidFill>
              </a:rPr>
              <a:pPr eaLnBrk="1" hangingPunct="1"/>
              <a:t>27</a:t>
            </a:fld>
            <a:endParaRPr lang="en-US" altLang="en-US">
              <a:solidFill>
                <a:srgbClr val="FFFFFF"/>
              </a:solidFill>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EF77427-F3DA-EC5B-A5D7-7EBD083DB361}"/>
              </a:ext>
            </a:extLst>
          </p:cNvPr>
          <p:cNvSpPr>
            <a:spLocks noGrp="1"/>
          </p:cNvSpPr>
          <p:nvPr>
            <p:ph type="title"/>
          </p:nvPr>
        </p:nvSpPr>
        <p:spPr/>
        <p:txBody>
          <a:bodyPr>
            <a:noAutofit/>
          </a:bodyPr>
          <a:lstStyle/>
          <a:p>
            <a:pPr algn="ctr" eaLnBrk="1" fontAlgn="auto" hangingPunct="1">
              <a:spcAft>
                <a:spcPts val="0"/>
              </a:spcAft>
              <a:defRPr/>
            </a:pPr>
            <a:r>
              <a:rPr lang="en-US" altLang="en-US" sz="3000" dirty="0">
                <a:solidFill>
                  <a:schemeClr val="tx1"/>
                </a:solidFill>
              </a:rPr>
              <a:t>Constitutional Qualifications </a:t>
            </a:r>
            <a:br>
              <a:rPr lang="en-US" altLang="en-US" sz="3000" dirty="0">
                <a:solidFill>
                  <a:schemeClr val="tx1"/>
                </a:solidFill>
              </a:rPr>
            </a:br>
            <a:r>
              <a:rPr lang="en-US" altLang="en-US" sz="3000" dirty="0">
                <a:solidFill>
                  <a:srgbClr val="FF0000"/>
                </a:solidFill>
              </a:rPr>
              <a:t>(Articles  84 and 173 of the Constitution) </a:t>
            </a:r>
          </a:p>
        </p:txBody>
      </p:sp>
      <p:sp>
        <p:nvSpPr>
          <p:cNvPr id="3" name="Content Placeholder 2">
            <a:extLst>
              <a:ext uri="{FF2B5EF4-FFF2-40B4-BE49-F238E27FC236}">
                <a16:creationId xmlns:a16="http://schemas.microsoft.com/office/drawing/2014/main" id="{2622E5DE-E15F-F7E0-6093-89FC2293F93B}"/>
              </a:ext>
            </a:extLst>
          </p:cNvPr>
          <p:cNvSpPr>
            <a:spLocks noGrp="1"/>
          </p:cNvSpPr>
          <p:nvPr>
            <p:ph idx="1"/>
          </p:nvPr>
        </p:nvSpPr>
        <p:spPr/>
        <p:txBody>
          <a:bodyPr/>
          <a:lstStyle/>
          <a:p>
            <a:pPr marL="0" indent="0" algn="ctr" eaLnBrk="1" hangingPunct="1">
              <a:buFont typeface="Arial" panose="020B0604020202020204" pitchFamily="34" charset="0"/>
              <a:buNone/>
            </a:pPr>
            <a:r>
              <a:rPr lang="en-IN" altLang="en-US" sz="2000" dirty="0">
                <a:latin typeface="Calibri" panose="020F0502020204030204" pitchFamily="34" charset="0"/>
                <a:cs typeface="Calibri" panose="020F0502020204030204" pitchFamily="34" charset="0"/>
              </a:rPr>
              <a:t>The constitutional qualifications as per the </a:t>
            </a:r>
            <a:r>
              <a:rPr lang="en-US" altLang="en-US" sz="2000" b="1" dirty="0">
                <a:solidFill>
                  <a:srgbClr val="FF0000"/>
                </a:solidFill>
                <a:latin typeface="Calibri" panose="020F0502020204030204" pitchFamily="34" charset="0"/>
                <a:cs typeface="Calibri" panose="020F0502020204030204" pitchFamily="34" charset="0"/>
              </a:rPr>
              <a:t>Articles 84 </a:t>
            </a:r>
            <a:r>
              <a:rPr lang="en-US" altLang="en-US" sz="2000" b="1" dirty="0">
                <a:latin typeface="Calibri" panose="020F0502020204030204" pitchFamily="34" charset="0"/>
                <a:cs typeface="Calibri" panose="020F0502020204030204" pitchFamily="34" charset="0"/>
              </a:rPr>
              <a:t>(for becoming a member of Parliament) </a:t>
            </a:r>
            <a:r>
              <a:rPr lang="en-US" altLang="en-US" sz="2000" b="1" dirty="0" smtClean="0">
                <a:latin typeface="Calibri" panose="020F0502020204030204" pitchFamily="34" charset="0"/>
                <a:cs typeface="Calibri" panose="020F0502020204030204" pitchFamily="34" charset="0"/>
              </a:rPr>
              <a:t>and</a:t>
            </a:r>
            <a:r>
              <a:rPr lang="en-US" altLang="en-US" sz="2000" b="1" dirty="0" smtClean="0">
                <a:solidFill>
                  <a:srgbClr val="FF0000"/>
                </a:solidFill>
                <a:latin typeface="Calibri" panose="020F0502020204030204" pitchFamily="34" charset="0"/>
                <a:cs typeface="Calibri" panose="020F0502020204030204" pitchFamily="34" charset="0"/>
              </a:rPr>
              <a:t> </a:t>
            </a:r>
            <a:r>
              <a:rPr lang="en-US" altLang="en-US" sz="2000" b="1" dirty="0">
                <a:solidFill>
                  <a:srgbClr val="FF0000"/>
                </a:solidFill>
                <a:latin typeface="Calibri" panose="020F0502020204030204" pitchFamily="34" charset="0"/>
                <a:cs typeface="Calibri" panose="020F0502020204030204" pitchFamily="34" charset="0"/>
              </a:rPr>
              <a:t>173 </a:t>
            </a:r>
            <a:r>
              <a:rPr lang="en-US" altLang="en-US" sz="2000" b="1" dirty="0">
                <a:latin typeface="Calibri" panose="020F0502020204030204" pitchFamily="34" charset="0"/>
                <a:cs typeface="Calibri" panose="020F0502020204030204" pitchFamily="34" charset="0"/>
              </a:rPr>
              <a:t>(for becoming a member of State Legislative assembly) of the Constitution</a:t>
            </a:r>
            <a:r>
              <a:rPr lang="en-US" altLang="en-US" sz="2000" dirty="0">
                <a:latin typeface="Calibri" panose="020F0502020204030204" pitchFamily="34" charset="0"/>
                <a:cs typeface="Calibri" panose="020F0502020204030204" pitchFamily="34" charset="0"/>
              </a:rPr>
              <a:t> are:</a:t>
            </a:r>
          </a:p>
          <a:p>
            <a:pPr marL="0" indent="0" algn="ctr" eaLnBrk="1" hangingPunct="1">
              <a:buFont typeface="Arial" panose="020B0604020202020204" pitchFamily="34" charset="0"/>
              <a:buNone/>
            </a:pPr>
            <a:endParaRPr lang="en-US" altLang="en-US" sz="2000" dirty="0">
              <a:latin typeface="Calibri" panose="020F0502020204030204" pitchFamily="34" charset="0"/>
              <a:cs typeface="Calibri" panose="020F0502020204030204" pitchFamily="34" charset="0"/>
            </a:endParaRPr>
          </a:p>
        </p:txBody>
      </p:sp>
      <p:pic>
        <p:nvPicPr>
          <p:cNvPr id="8196" name="Picture 3" descr="E:\Mahima\logo\iiidem logo.jpg">
            <a:extLst>
              <a:ext uri="{FF2B5EF4-FFF2-40B4-BE49-F238E27FC236}">
                <a16:creationId xmlns:a16="http://schemas.microsoft.com/office/drawing/2014/main" id="{A1F51822-9FB8-90CD-DA84-26728898EA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4" descr="E:\Mahima\logo\ECI - Copy.jpg">
            <a:extLst>
              <a:ext uri="{FF2B5EF4-FFF2-40B4-BE49-F238E27FC236}">
                <a16:creationId xmlns:a16="http://schemas.microsoft.com/office/drawing/2014/main" id="{684C9518-D980-11EB-F057-396B4C5D18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8" name="Group 1">
            <a:extLst>
              <a:ext uri="{FF2B5EF4-FFF2-40B4-BE49-F238E27FC236}">
                <a16:creationId xmlns:a16="http://schemas.microsoft.com/office/drawing/2014/main" id="{791B27AD-3453-6E31-8618-068339B58B06}"/>
              </a:ext>
            </a:extLst>
          </p:cNvPr>
          <p:cNvGrpSpPr>
            <a:grpSpLocks/>
          </p:cNvGrpSpPr>
          <p:nvPr/>
        </p:nvGrpSpPr>
        <p:grpSpPr bwMode="auto">
          <a:xfrm>
            <a:off x="1171575" y="2266950"/>
            <a:ext cx="7086600" cy="2571750"/>
            <a:chOff x="1171575" y="2400300"/>
            <a:chExt cx="7086600" cy="2571750"/>
          </a:xfrm>
          <a:solidFill>
            <a:schemeClr val="bg1">
              <a:lumMod val="75000"/>
            </a:schemeClr>
          </a:solidFill>
        </p:grpSpPr>
        <p:grpSp>
          <p:nvGrpSpPr>
            <p:cNvPr id="8200" name="Group 6">
              <a:extLst>
                <a:ext uri="{FF2B5EF4-FFF2-40B4-BE49-F238E27FC236}">
                  <a16:creationId xmlns:a16="http://schemas.microsoft.com/office/drawing/2014/main" id="{A910148C-101F-A55A-7686-E4D8F0C4232F}"/>
                </a:ext>
              </a:extLst>
            </p:cNvPr>
            <p:cNvGrpSpPr>
              <a:grpSpLocks/>
            </p:cNvGrpSpPr>
            <p:nvPr/>
          </p:nvGrpSpPr>
          <p:grpSpPr bwMode="auto">
            <a:xfrm>
              <a:off x="1171575" y="2400300"/>
              <a:ext cx="3543300" cy="1285875"/>
              <a:chOff x="0" y="0"/>
              <a:chExt cx="3543300" cy="1714500"/>
            </a:xfrm>
            <a:grpFill/>
          </p:grpSpPr>
          <p:sp>
            <p:nvSpPr>
              <p:cNvPr id="20" name="Round Single Corner Rectangle 19">
                <a:extLst>
                  <a:ext uri="{FF2B5EF4-FFF2-40B4-BE49-F238E27FC236}">
                    <a16:creationId xmlns:a16="http://schemas.microsoft.com/office/drawing/2014/main" id="{DC5B34B8-69A3-05C2-F89A-D04089ACAA1A}"/>
                  </a:ext>
                </a:extLst>
              </p:cNvPr>
              <p:cNvSpPr/>
              <p:nvPr/>
            </p:nvSpPr>
            <p:spPr>
              <a:xfrm rot="16200000">
                <a:off x="914400" y="-914399"/>
                <a:ext cx="1714500" cy="3543300"/>
              </a:xfrm>
              <a:prstGeom prst="round1Rect">
                <a:avLst/>
              </a:prstGeom>
              <a:grp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1" name="Round Single Corner Rectangle 4">
                <a:extLst>
                  <a:ext uri="{FF2B5EF4-FFF2-40B4-BE49-F238E27FC236}">
                    <a16:creationId xmlns:a16="http://schemas.microsoft.com/office/drawing/2014/main" id="{42362D8B-8448-132A-ECA5-EDC739DFE2F8}"/>
                  </a:ext>
                </a:extLst>
              </p:cNvPr>
              <p:cNvSpPr/>
              <p:nvPr/>
            </p:nvSpPr>
            <p:spPr>
              <a:xfrm rot="21600000">
                <a:off x="0" y="0"/>
                <a:ext cx="3543300" cy="1286933"/>
              </a:xfrm>
              <a:prstGeom prst="rect">
                <a:avLst/>
              </a:prstGeom>
              <a:grpFill/>
            </p:spPr>
            <p:style>
              <a:lnRef idx="0">
                <a:scrgbClr r="0" g="0" b="0"/>
              </a:lnRef>
              <a:fillRef idx="0">
                <a:scrgbClr r="0" g="0" b="0"/>
              </a:fillRef>
              <a:effectRef idx="0">
                <a:scrgbClr r="0" g="0" b="0"/>
              </a:effectRef>
              <a:fontRef idx="minor">
                <a:schemeClr val="lt1"/>
              </a:fontRef>
            </p:style>
            <p:txBody>
              <a:bodyPr lIns="156464" tIns="156464" rIns="156464" bIns="156464" spcCol="1270" anchor="ctr"/>
              <a:lstStyle/>
              <a:p>
                <a:pPr algn="ctr" defTabSz="977900">
                  <a:lnSpc>
                    <a:spcPct val="90000"/>
                  </a:lnSpc>
                  <a:spcAft>
                    <a:spcPct val="35000"/>
                  </a:spcAft>
                  <a:defRPr/>
                </a:pPr>
                <a:r>
                  <a:rPr lang="en-US" sz="2000" b="1" i="1" dirty="0">
                    <a:solidFill>
                      <a:schemeClr val="tx1"/>
                    </a:solidFill>
                    <a:latin typeface="Calibri" panose="020F0502020204030204" pitchFamily="34" charset="0"/>
                    <a:cs typeface="Calibri" panose="020F0502020204030204" pitchFamily="34" charset="0"/>
                  </a:rPr>
                  <a:t>1. Citizenship of India.</a:t>
                </a:r>
                <a:endParaRPr lang="en-IN" sz="2000" dirty="0">
                  <a:solidFill>
                    <a:schemeClr val="tx1"/>
                  </a:solidFill>
                  <a:latin typeface="Calibri" panose="020F0502020204030204" pitchFamily="34" charset="0"/>
                  <a:cs typeface="Calibri" panose="020F0502020204030204" pitchFamily="34" charset="0"/>
                </a:endParaRPr>
              </a:p>
            </p:txBody>
          </p:sp>
        </p:grpSp>
        <p:grpSp>
          <p:nvGrpSpPr>
            <p:cNvPr id="8201" name="Group 7">
              <a:extLst>
                <a:ext uri="{FF2B5EF4-FFF2-40B4-BE49-F238E27FC236}">
                  <a16:creationId xmlns:a16="http://schemas.microsoft.com/office/drawing/2014/main" id="{0629A354-44C0-C287-7197-7358C0586BBD}"/>
                </a:ext>
              </a:extLst>
            </p:cNvPr>
            <p:cNvGrpSpPr>
              <a:grpSpLocks/>
            </p:cNvGrpSpPr>
            <p:nvPr/>
          </p:nvGrpSpPr>
          <p:grpSpPr bwMode="auto">
            <a:xfrm>
              <a:off x="4714875" y="2400300"/>
              <a:ext cx="3543300" cy="1285875"/>
              <a:chOff x="3543300" y="0"/>
              <a:chExt cx="3543300" cy="1714500"/>
            </a:xfrm>
            <a:grpFill/>
          </p:grpSpPr>
          <p:sp>
            <p:nvSpPr>
              <p:cNvPr id="18" name="Round Single Corner Rectangle 17">
                <a:extLst>
                  <a:ext uri="{FF2B5EF4-FFF2-40B4-BE49-F238E27FC236}">
                    <a16:creationId xmlns:a16="http://schemas.microsoft.com/office/drawing/2014/main" id="{31BD5BC7-4BFC-5862-8BFE-32B5D9E2D27E}"/>
                  </a:ext>
                </a:extLst>
              </p:cNvPr>
              <p:cNvSpPr/>
              <p:nvPr/>
            </p:nvSpPr>
            <p:spPr>
              <a:xfrm>
                <a:off x="3543300" y="0"/>
                <a:ext cx="3543300" cy="1714500"/>
              </a:xfrm>
              <a:prstGeom prst="round1Rect">
                <a:avLst/>
              </a:prstGeom>
              <a:grpFill/>
            </p:spPr>
            <p:style>
              <a:lnRef idx="2">
                <a:schemeClr val="lt1">
                  <a:hueOff val="0"/>
                  <a:satOff val="0"/>
                  <a:lumOff val="0"/>
                  <a:alphaOff val="0"/>
                </a:schemeClr>
              </a:lnRef>
              <a:fillRef idx="1">
                <a:schemeClr val="accent3">
                  <a:hueOff val="817465"/>
                  <a:satOff val="-27042"/>
                  <a:lumOff val="-392"/>
                  <a:alphaOff val="0"/>
                </a:schemeClr>
              </a:fillRef>
              <a:effectRef idx="0">
                <a:schemeClr val="accent3">
                  <a:hueOff val="817465"/>
                  <a:satOff val="-27042"/>
                  <a:lumOff val="-392"/>
                  <a:alphaOff val="0"/>
                </a:schemeClr>
              </a:effectRef>
              <a:fontRef idx="minor">
                <a:schemeClr val="lt1"/>
              </a:fontRef>
            </p:style>
          </p:sp>
          <p:sp>
            <p:nvSpPr>
              <p:cNvPr id="19" name="Round Single Corner Rectangle 6">
                <a:extLst>
                  <a:ext uri="{FF2B5EF4-FFF2-40B4-BE49-F238E27FC236}">
                    <a16:creationId xmlns:a16="http://schemas.microsoft.com/office/drawing/2014/main" id="{78FA684A-A26D-2375-CEFC-7EA57EE3C974}"/>
                  </a:ext>
                </a:extLst>
              </p:cNvPr>
              <p:cNvSpPr/>
              <p:nvPr/>
            </p:nvSpPr>
            <p:spPr>
              <a:xfrm>
                <a:off x="3590925" y="0"/>
                <a:ext cx="3495675" cy="1286933"/>
              </a:xfrm>
              <a:prstGeom prst="rect">
                <a:avLst/>
              </a:prstGeom>
              <a:grpFill/>
            </p:spPr>
            <p:style>
              <a:lnRef idx="0">
                <a:scrgbClr r="0" g="0" b="0"/>
              </a:lnRef>
              <a:fillRef idx="0">
                <a:scrgbClr r="0" g="0" b="0"/>
              </a:fillRef>
              <a:effectRef idx="0">
                <a:scrgbClr r="0" g="0" b="0"/>
              </a:effectRef>
              <a:fontRef idx="minor">
                <a:schemeClr val="lt1"/>
              </a:fontRef>
            </p:style>
            <p:txBody>
              <a:bodyPr lIns="156464" tIns="156464" rIns="156464" bIns="156464" spcCol="1270" anchor="ctr"/>
              <a:lstStyle/>
              <a:p>
                <a:pPr algn="ctr" defTabSz="977900">
                  <a:lnSpc>
                    <a:spcPct val="90000"/>
                  </a:lnSpc>
                  <a:spcAft>
                    <a:spcPct val="35000"/>
                  </a:spcAft>
                  <a:defRPr/>
                </a:pPr>
                <a:r>
                  <a:rPr lang="en-US" sz="2000" b="1" i="1" dirty="0">
                    <a:solidFill>
                      <a:schemeClr val="tx1"/>
                    </a:solidFill>
                    <a:latin typeface="Calibri" panose="020F0502020204030204" pitchFamily="34" charset="0"/>
                    <a:cs typeface="Calibri" panose="020F0502020204030204" pitchFamily="34" charset="0"/>
                  </a:rPr>
                  <a:t>2.Oath or affirmation to bear true faith and allegiance to the Constitution.</a:t>
                </a:r>
                <a:endParaRPr lang="en-IN" sz="2000" dirty="0">
                  <a:solidFill>
                    <a:schemeClr val="tx1"/>
                  </a:solidFill>
                  <a:latin typeface="Calibri" panose="020F0502020204030204" pitchFamily="34" charset="0"/>
                  <a:cs typeface="Calibri" panose="020F0502020204030204" pitchFamily="34" charset="0"/>
                </a:endParaRPr>
              </a:p>
            </p:txBody>
          </p:sp>
        </p:grpSp>
        <p:grpSp>
          <p:nvGrpSpPr>
            <p:cNvPr id="8202" name="Group 8">
              <a:extLst>
                <a:ext uri="{FF2B5EF4-FFF2-40B4-BE49-F238E27FC236}">
                  <a16:creationId xmlns:a16="http://schemas.microsoft.com/office/drawing/2014/main" id="{85BFEC78-C49C-1BD9-04E6-A5C9810CA582}"/>
                </a:ext>
              </a:extLst>
            </p:cNvPr>
            <p:cNvGrpSpPr>
              <a:grpSpLocks/>
            </p:cNvGrpSpPr>
            <p:nvPr/>
          </p:nvGrpSpPr>
          <p:grpSpPr bwMode="auto">
            <a:xfrm>
              <a:off x="1171575" y="3686175"/>
              <a:ext cx="3543300" cy="1285875"/>
              <a:chOff x="0" y="1714500"/>
              <a:chExt cx="3543300" cy="1714500"/>
            </a:xfrm>
            <a:grpFill/>
          </p:grpSpPr>
          <p:sp>
            <p:nvSpPr>
              <p:cNvPr id="16" name="Round Single Corner Rectangle 15">
                <a:extLst>
                  <a:ext uri="{FF2B5EF4-FFF2-40B4-BE49-F238E27FC236}">
                    <a16:creationId xmlns:a16="http://schemas.microsoft.com/office/drawing/2014/main" id="{33FC3AD4-868A-2730-6C7B-C85CB9549485}"/>
                  </a:ext>
                </a:extLst>
              </p:cNvPr>
              <p:cNvSpPr/>
              <p:nvPr/>
            </p:nvSpPr>
            <p:spPr>
              <a:xfrm rot="10800000">
                <a:off x="0" y="1714500"/>
                <a:ext cx="3543300" cy="1714500"/>
              </a:xfrm>
              <a:prstGeom prst="round1Rect">
                <a:avLst/>
              </a:prstGeom>
              <a:grpFill/>
            </p:spPr>
            <p:style>
              <a:lnRef idx="2">
                <a:schemeClr val="lt1">
                  <a:hueOff val="0"/>
                  <a:satOff val="0"/>
                  <a:lumOff val="0"/>
                  <a:alphaOff val="0"/>
                </a:schemeClr>
              </a:lnRef>
              <a:fillRef idx="1">
                <a:schemeClr val="accent3">
                  <a:hueOff val="1634930"/>
                  <a:satOff val="-54083"/>
                  <a:lumOff val="-784"/>
                  <a:alphaOff val="0"/>
                </a:schemeClr>
              </a:fillRef>
              <a:effectRef idx="0">
                <a:schemeClr val="accent3">
                  <a:hueOff val="1634930"/>
                  <a:satOff val="-54083"/>
                  <a:lumOff val="-784"/>
                  <a:alphaOff val="0"/>
                </a:schemeClr>
              </a:effectRef>
              <a:fontRef idx="minor">
                <a:schemeClr val="lt1"/>
              </a:fontRef>
            </p:style>
          </p:sp>
          <p:sp>
            <p:nvSpPr>
              <p:cNvPr id="17" name="Round Single Corner Rectangle 8">
                <a:extLst>
                  <a:ext uri="{FF2B5EF4-FFF2-40B4-BE49-F238E27FC236}">
                    <a16:creationId xmlns:a16="http://schemas.microsoft.com/office/drawing/2014/main" id="{B59E95EE-FA63-59FC-C04F-0FEF96E4F993}"/>
                  </a:ext>
                </a:extLst>
              </p:cNvPr>
              <p:cNvSpPr/>
              <p:nvPr/>
            </p:nvSpPr>
            <p:spPr>
              <a:xfrm rot="21600000">
                <a:off x="0" y="2144184"/>
                <a:ext cx="3543300" cy="1284816"/>
              </a:xfrm>
              <a:prstGeom prst="rect">
                <a:avLst/>
              </a:prstGeom>
              <a:grpFill/>
            </p:spPr>
            <p:style>
              <a:lnRef idx="0">
                <a:scrgbClr r="0" g="0" b="0"/>
              </a:lnRef>
              <a:fillRef idx="0">
                <a:scrgbClr r="0" g="0" b="0"/>
              </a:fillRef>
              <a:effectRef idx="0">
                <a:scrgbClr r="0" g="0" b="0"/>
              </a:effectRef>
              <a:fontRef idx="minor">
                <a:schemeClr val="lt1"/>
              </a:fontRef>
            </p:style>
            <p:txBody>
              <a:bodyPr lIns="156464" tIns="156464" rIns="156464" bIns="156464" spcCol="1270" anchor="ctr"/>
              <a:lstStyle/>
              <a:p>
                <a:pPr algn="ctr" defTabSz="977900">
                  <a:lnSpc>
                    <a:spcPct val="90000"/>
                  </a:lnSpc>
                  <a:spcAft>
                    <a:spcPct val="35000"/>
                  </a:spcAft>
                  <a:defRPr/>
                </a:pPr>
                <a:r>
                  <a:rPr lang="en-US" sz="2000" b="1" i="1" dirty="0">
                    <a:solidFill>
                      <a:schemeClr val="tx1"/>
                    </a:solidFill>
                    <a:latin typeface="Calibri" panose="020F0502020204030204" pitchFamily="34" charset="0"/>
                    <a:cs typeface="Calibri" panose="020F0502020204030204" pitchFamily="34" charset="0"/>
                  </a:rPr>
                  <a:t>3. Minimum qualifying age.</a:t>
                </a:r>
                <a:endParaRPr lang="en-IN" sz="2000" dirty="0">
                  <a:solidFill>
                    <a:schemeClr val="tx1"/>
                  </a:solidFill>
                  <a:latin typeface="Calibri" panose="020F0502020204030204" pitchFamily="34" charset="0"/>
                  <a:cs typeface="Calibri" panose="020F0502020204030204" pitchFamily="34" charset="0"/>
                </a:endParaRPr>
              </a:p>
            </p:txBody>
          </p:sp>
        </p:grpSp>
        <p:grpSp>
          <p:nvGrpSpPr>
            <p:cNvPr id="8203" name="Group 9">
              <a:extLst>
                <a:ext uri="{FF2B5EF4-FFF2-40B4-BE49-F238E27FC236}">
                  <a16:creationId xmlns:a16="http://schemas.microsoft.com/office/drawing/2014/main" id="{A1B8A4A2-2654-2E22-DA5A-351659941E5A}"/>
                </a:ext>
              </a:extLst>
            </p:cNvPr>
            <p:cNvGrpSpPr>
              <a:grpSpLocks/>
            </p:cNvGrpSpPr>
            <p:nvPr/>
          </p:nvGrpSpPr>
          <p:grpSpPr bwMode="auto">
            <a:xfrm>
              <a:off x="4714875" y="3686175"/>
              <a:ext cx="3543300" cy="1285875"/>
              <a:chOff x="3543299" y="1714500"/>
              <a:chExt cx="3543301" cy="1714500"/>
            </a:xfrm>
            <a:grpFill/>
          </p:grpSpPr>
          <p:sp>
            <p:nvSpPr>
              <p:cNvPr id="14" name="Round Single Corner Rectangle 13">
                <a:extLst>
                  <a:ext uri="{FF2B5EF4-FFF2-40B4-BE49-F238E27FC236}">
                    <a16:creationId xmlns:a16="http://schemas.microsoft.com/office/drawing/2014/main" id="{5ECFF981-6E07-EBAB-3386-71DDFF746DCD}"/>
                  </a:ext>
                </a:extLst>
              </p:cNvPr>
              <p:cNvSpPr/>
              <p:nvPr/>
            </p:nvSpPr>
            <p:spPr>
              <a:xfrm rot="5400000">
                <a:off x="4457699" y="800100"/>
                <a:ext cx="1714500" cy="3543301"/>
              </a:xfrm>
              <a:prstGeom prst="round1Rect">
                <a:avLst/>
              </a:prstGeom>
              <a:grpFill/>
            </p:spPr>
            <p:style>
              <a:lnRef idx="2">
                <a:schemeClr val="lt1">
                  <a:hueOff val="0"/>
                  <a:satOff val="0"/>
                  <a:lumOff val="0"/>
                  <a:alphaOff val="0"/>
                </a:schemeClr>
              </a:lnRef>
              <a:fillRef idx="1">
                <a:schemeClr val="accent3">
                  <a:hueOff val="2452395"/>
                  <a:satOff val="-81125"/>
                  <a:lumOff val="-1176"/>
                  <a:alphaOff val="0"/>
                </a:schemeClr>
              </a:fillRef>
              <a:effectRef idx="0">
                <a:schemeClr val="accent3">
                  <a:hueOff val="2452395"/>
                  <a:satOff val="-81125"/>
                  <a:lumOff val="-1176"/>
                  <a:alphaOff val="0"/>
                </a:schemeClr>
              </a:effectRef>
              <a:fontRef idx="minor">
                <a:schemeClr val="lt1"/>
              </a:fontRef>
            </p:style>
          </p:sp>
          <p:sp>
            <p:nvSpPr>
              <p:cNvPr id="15" name="Round Single Corner Rectangle 10">
                <a:extLst>
                  <a:ext uri="{FF2B5EF4-FFF2-40B4-BE49-F238E27FC236}">
                    <a16:creationId xmlns:a16="http://schemas.microsoft.com/office/drawing/2014/main" id="{18F1E36E-67AA-1C4F-9A98-FA94AD2F2479}"/>
                  </a:ext>
                </a:extLst>
              </p:cNvPr>
              <p:cNvSpPr/>
              <p:nvPr/>
            </p:nvSpPr>
            <p:spPr>
              <a:xfrm>
                <a:off x="3543299" y="2144184"/>
                <a:ext cx="3543301" cy="1284816"/>
              </a:xfrm>
              <a:prstGeom prst="rect">
                <a:avLst/>
              </a:prstGeom>
              <a:grpFill/>
            </p:spPr>
            <p:style>
              <a:lnRef idx="0">
                <a:scrgbClr r="0" g="0" b="0"/>
              </a:lnRef>
              <a:fillRef idx="0">
                <a:scrgbClr r="0" g="0" b="0"/>
              </a:fillRef>
              <a:effectRef idx="0">
                <a:scrgbClr r="0" g="0" b="0"/>
              </a:effectRef>
              <a:fontRef idx="minor">
                <a:schemeClr val="lt1"/>
              </a:fontRef>
            </p:style>
            <p:txBody>
              <a:bodyPr lIns="156464" tIns="156464" rIns="156464" bIns="156464" spcCol="1270" anchor="ctr"/>
              <a:lstStyle/>
              <a:p>
                <a:pPr algn="ctr" defTabSz="977900">
                  <a:lnSpc>
                    <a:spcPct val="90000"/>
                  </a:lnSpc>
                  <a:spcAft>
                    <a:spcPct val="35000"/>
                  </a:spcAft>
                  <a:defRPr/>
                </a:pPr>
                <a:r>
                  <a:rPr lang="en-US" sz="2000" b="1" i="1" dirty="0">
                    <a:solidFill>
                      <a:schemeClr val="tx1"/>
                    </a:solidFill>
                    <a:latin typeface="Calibri" panose="020F0502020204030204" pitchFamily="34" charset="0"/>
                    <a:cs typeface="Calibri" panose="020F0502020204030204" pitchFamily="34" charset="0"/>
                  </a:rPr>
                  <a:t>4. Any other qualification prescribed by Parliament</a:t>
                </a:r>
                <a:endParaRPr lang="en-IN" sz="2000" dirty="0">
                  <a:solidFill>
                    <a:schemeClr val="tx1"/>
                  </a:solidFill>
                  <a:latin typeface="Calibri" panose="020F0502020204030204" pitchFamily="34" charset="0"/>
                  <a:cs typeface="Calibri" panose="020F0502020204030204" pitchFamily="34" charset="0"/>
                </a:endParaRPr>
              </a:p>
            </p:txBody>
          </p:sp>
        </p:grpSp>
        <p:grpSp>
          <p:nvGrpSpPr>
            <p:cNvPr id="8204" name="Group 10">
              <a:extLst>
                <a:ext uri="{FF2B5EF4-FFF2-40B4-BE49-F238E27FC236}">
                  <a16:creationId xmlns:a16="http://schemas.microsoft.com/office/drawing/2014/main" id="{443ED284-3BD0-D384-B3A5-5B8148A2E416}"/>
                </a:ext>
              </a:extLst>
            </p:cNvPr>
            <p:cNvGrpSpPr>
              <a:grpSpLocks/>
            </p:cNvGrpSpPr>
            <p:nvPr/>
          </p:nvGrpSpPr>
          <p:grpSpPr bwMode="auto">
            <a:xfrm>
              <a:off x="3421063" y="3330179"/>
              <a:ext cx="2589212" cy="711994"/>
              <a:chOff x="2248769" y="1239189"/>
              <a:chExt cx="2589060" cy="950621"/>
            </a:xfrm>
            <a:grpFill/>
          </p:grpSpPr>
          <p:sp>
            <p:nvSpPr>
              <p:cNvPr id="12" name="Rounded Rectangle 11">
                <a:extLst>
                  <a:ext uri="{FF2B5EF4-FFF2-40B4-BE49-F238E27FC236}">
                    <a16:creationId xmlns:a16="http://schemas.microsoft.com/office/drawing/2014/main" id="{0A35560A-B1CB-FDBF-B985-9B01F45F6840}"/>
                  </a:ext>
                </a:extLst>
              </p:cNvPr>
              <p:cNvSpPr/>
              <p:nvPr/>
            </p:nvSpPr>
            <p:spPr>
              <a:xfrm>
                <a:off x="2248769" y="1239718"/>
                <a:ext cx="2589060" cy="949561"/>
              </a:xfrm>
              <a:prstGeom prst="roundRect">
                <a:avLst/>
              </a:prstGeom>
              <a:grpFill/>
            </p:spPr>
            <p:style>
              <a:lnRef idx="2">
                <a:schemeClr val="lt1">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13" name="Rounded Rectangle 12">
                <a:extLst>
                  <a:ext uri="{FF2B5EF4-FFF2-40B4-BE49-F238E27FC236}">
                    <a16:creationId xmlns:a16="http://schemas.microsoft.com/office/drawing/2014/main" id="{1DFFAD96-CB47-1F8C-E314-0AF376FE7042}"/>
                  </a:ext>
                </a:extLst>
              </p:cNvPr>
              <p:cNvSpPr/>
              <p:nvPr/>
            </p:nvSpPr>
            <p:spPr>
              <a:xfrm>
                <a:off x="2294803" y="1286348"/>
                <a:ext cx="2496991" cy="856300"/>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83820" tIns="83820" rIns="83820" bIns="83820" spcCol="1270" anchor="ctr"/>
              <a:lstStyle/>
              <a:p>
                <a:pPr algn="ctr" defTabSz="977900">
                  <a:lnSpc>
                    <a:spcPct val="90000"/>
                  </a:lnSpc>
                  <a:spcAft>
                    <a:spcPct val="35000"/>
                  </a:spcAft>
                  <a:defRPr/>
                </a:pPr>
                <a:r>
                  <a:rPr lang="en-IN" sz="2000" b="1" dirty="0">
                    <a:solidFill>
                      <a:schemeClr val="tx1"/>
                    </a:solidFill>
                    <a:latin typeface="Calibri" panose="020F0502020204030204" pitchFamily="34" charset="0"/>
                    <a:cs typeface="Calibri" panose="020F0502020204030204" pitchFamily="34" charset="0"/>
                  </a:rPr>
                  <a:t>Constitutional Qualifications</a:t>
                </a:r>
              </a:p>
            </p:txBody>
          </p:sp>
        </p:grpSp>
      </p:grpSp>
      <p:sp>
        <p:nvSpPr>
          <p:cNvPr id="8199" name="Slide Number Placeholder 1">
            <a:extLst>
              <a:ext uri="{FF2B5EF4-FFF2-40B4-BE49-F238E27FC236}">
                <a16:creationId xmlns:a16="http://schemas.microsoft.com/office/drawing/2014/main" id="{0B7A584C-0F36-0DE9-B843-01B3D6122CE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1D8604D-5BA9-40BD-9045-3DE50A3674FB}" type="slidenum">
              <a:rPr lang="en-US" altLang="en-US">
                <a:solidFill>
                  <a:srgbClr val="FFFFFF"/>
                </a:solidFill>
              </a:rPr>
              <a:pPr eaLnBrk="1" hangingPunct="1"/>
              <a:t>3</a:t>
            </a:fld>
            <a:endParaRPr lang="en-US" altLang="en-US">
              <a:solidFill>
                <a:srgbClr val="FFFFFF"/>
              </a:solidFill>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B550A404-B05A-BE5D-BE68-E2B5D1ADF665}"/>
              </a:ext>
            </a:extLst>
          </p:cNvPr>
          <p:cNvSpPr>
            <a:spLocks noGrp="1"/>
          </p:cNvSpPr>
          <p:nvPr>
            <p:ph type="title"/>
          </p:nvPr>
        </p:nvSpPr>
        <p:spPr/>
        <p:txBody>
          <a:bodyPr>
            <a:noAutofit/>
          </a:bodyPr>
          <a:lstStyle/>
          <a:p>
            <a:pPr algn="ctr" eaLnBrk="1" fontAlgn="auto" hangingPunct="1">
              <a:spcAft>
                <a:spcPts val="0"/>
              </a:spcAft>
              <a:defRPr/>
            </a:pPr>
            <a:r>
              <a:rPr lang="en-US" altLang="en-US" sz="3000" dirty="0" smtClean="0">
                <a:solidFill>
                  <a:schemeClr val="tx1"/>
                </a:solidFill>
              </a:rPr>
              <a:t>Oath </a:t>
            </a:r>
            <a:r>
              <a:rPr lang="en-US" altLang="en-US" sz="3000" dirty="0">
                <a:solidFill>
                  <a:schemeClr val="tx1"/>
                </a:solidFill>
              </a:rPr>
              <a:t>or Affirmation</a:t>
            </a:r>
          </a:p>
        </p:txBody>
      </p:sp>
      <p:sp>
        <p:nvSpPr>
          <p:cNvPr id="3" name="Content Placeholder 2">
            <a:extLst>
              <a:ext uri="{FF2B5EF4-FFF2-40B4-BE49-F238E27FC236}">
                <a16:creationId xmlns:a16="http://schemas.microsoft.com/office/drawing/2014/main" id="{589F30CF-C46F-C4C7-9CF9-D9BCAFE80B25}"/>
              </a:ext>
            </a:extLst>
          </p:cNvPr>
          <p:cNvSpPr>
            <a:spLocks noGrp="1"/>
          </p:cNvSpPr>
          <p:nvPr>
            <p:ph idx="1"/>
          </p:nvPr>
        </p:nvSpPr>
        <p:spPr/>
        <p:txBody>
          <a:bodyPr/>
          <a:lstStyle/>
          <a:p>
            <a:pPr marL="0" indent="0" eaLnBrk="1" hangingPunct="1">
              <a:buFont typeface="Arial" panose="020B0604020202020204" pitchFamily="34" charset="0"/>
              <a:buNone/>
            </a:pPr>
            <a:r>
              <a:rPr lang="en-IN" altLang="en-US" sz="2000" b="1" u="sng" dirty="0">
                <a:latin typeface="Calibri" panose="020F0502020204030204" pitchFamily="34" charset="0"/>
                <a:cs typeface="Calibri" panose="020F0502020204030204" pitchFamily="34" charset="0"/>
              </a:rPr>
              <a:t>Purpose of Oath:</a:t>
            </a:r>
          </a:p>
          <a:p>
            <a:pPr marL="0" indent="0" eaLnBrk="1" hangingPunct="1">
              <a:buFont typeface="Arial" panose="020B0604020202020204" pitchFamily="34" charset="0"/>
              <a:buNone/>
            </a:pPr>
            <a:r>
              <a:rPr lang="en-IN" altLang="en-US" sz="2000" dirty="0">
                <a:latin typeface="Calibri" panose="020F0502020204030204" pitchFamily="34" charset="0"/>
                <a:cs typeface="Calibri" panose="020F0502020204030204" pitchFamily="34" charset="0"/>
              </a:rPr>
              <a:t>The real purpose of this oath or affirmation is that </a:t>
            </a:r>
            <a:r>
              <a:rPr lang="en-IN" altLang="en-US" sz="2000" b="1" i="1" dirty="0">
                <a:latin typeface="Calibri" panose="020F0502020204030204" pitchFamily="34" charset="0"/>
                <a:cs typeface="Calibri" panose="020F0502020204030204" pitchFamily="34" charset="0"/>
              </a:rPr>
              <a:t>the person undertakes to bear true faith and allegiance to the Constitution and uphold the sovereignty and integrity of India.</a:t>
            </a:r>
          </a:p>
          <a:p>
            <a:pPr marL="0" indent="0" eaLnBrk="1" hangingPunct="1">
              <a:buFont typeface="Arial" panose="020B0604020202020204" pitchFamily="34" charset="0"/>
              <a:buNone/>
            </a:pPr>
            <a:endParaRPr lang="en-IN" altLang="en-US" sz="2000" b="1" u="sng" dirty="0">
              <a:latin typeface="Calibri" panose="020F0502020204030204" pitchFamily="34" charset="0"/>
              <a:cs typeface="Calibri" panose="020F0502020204030204" pitchFamily="34" charset="0"/>
            </a:endParaRPr>
          </a:p>
          <a:p>
            <a:pPr marL="0" indent="0" eaLnBrk="1" hangingPunct="1">
              <a:buFont typeface="Arial" panose="020B0604020202020204" pitchFamily="34" charset="0"/>
              <a:buNone/>
            </a:pPr>
            <a:r>
              <a:rPr lang="en-IN" altLang="en-US" sz="2000" b="1" u="sng" dirty="0">
                <a:latin typeface="Calibri" panose="020F0502020204030204" pitchFamily="34" charset="0"/>
                <a:cs typeface="Calibri" panose="020F0502020204030204" pitchFamily="34" charset="0"/>
              </a:rPr>
              <a:t>Oath to be made </a:t>
            </a:r>
            <a:r>
              <a:rPr lang="en-IN" altLang="en-US" sz="2000" b="1" u="sng" dirty="0" smtClean="0">
                <a:latin typeface="Calibri" panose="020F0502020204030204" pitchFamily="34" charset="0"/>
                <a:cs typeface="Calibri" panose="020F0502020204030204" pitchFamily="34" charset="0"/>
              </a:rPr>
              <a:t>by whom:</a:t>
            </a:r>
            <a:endParaRPr lang="en-IN" altLang="en-US" sz="2000" b="1" u="sng" dirty="0">
              <a:latin typeface="Calibri" panose="020F0502020204030204" pitchFamily="34" charset="0"/>
              <a:cs typeface="Calibri" panose="020F0502020204030204" pitchFamily="34" charset="0"/>
            </a:endParaRPr>
          </a:p>
          <a:p>
            <a:pPr marL="0" indent="0" eaLnBrk="1" hangingPunct="1">
              <a:buFont typeface="Arial" panose="020B0604020202020204" pitchFamily="34" charset="0"/>
              <a:buNone/>
            </a:pPr>
            <a:r>
              <a:rPr lang="en-IN" altLang="en-US" sz="2000" dirty="0">
                <a:latin typeface="Calibri" panose="020F0502020204030204" pitchFamily="34" charset="0"/>
                <a:cs typeface="Calibri" panose="020F0502020204030204" pitchFamily="34" charset="0"/>
              </a:rPr>
              <a:t>Every candidate has to make and subscribe either an oath in the name of God or a solemn affirmation in the form prescribed for the purpose in the Third Schedule to the Constitution.</a:t>
            </a:r>
          </a:p>
          <a:p>
            <a:pPr marL="0" indent="0" eaLnBrk="1" hangingPunct="1">
              <a:buFont typeface="Arial" panose="020B0604020202020204" pitchFamily="34" charset="0"/>
              <a:buNone/>
            </a:pPr>
            <a:endParaRPr lang="en-IN" altLang="en-US" sz="2000" dirty="0">
              <a:latin typeface="Calibri" panose="020F0502020204030204" pitchFamily="34" charset="0"/>
              <a:cs typeface="Calibri" panose="020F0502020204030204" pitchFamily="34" charset="0"/>
            </a:endParaRPr>
          </a:p>
          <a:p>
            <a:pPr marL="0" indent="0" eaLnBrk="1" hangingPunct="1">
              <a:buFont typeface="Arial" panose="020B0604020202020204" pitchFamily="34" charset="0"/>
              <a:buNone/>
            </a:pPr>
            <a:endParaRPr lang="en-US" altLang="en-US" sz="2000" dirty="0">
              <a:latin typeface="Calibri" panose="020F0502020204030204" pitchFamily="34" charset="0"/>
              <a:cs typeface="Calibri" panose="020F0502020204030204" pitchFamily="34" charset="0"/>
            </a:endParaRPr>
          </a:p>
        </p:txBody>
      </p:sp>
      <p:pic>
        <p:nvPicPr>
          <p:cNvPr id="9220" name="Picture 3" descr="E:\Mahima\logo\iiidem logo.jpg">
            <a:extLst>
              <a:ext uri="{FF2B5EF4-FFF2-40B4-BE49-F238E27FC236}">
                <a16:creationId xmlns:a16="http://schemas.microsoft.com/office/drawing/2014/main" id="{3C5EFE64-FE3D-794A-D8D6-081D0B9D06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4" descr="E:\Mahima\logo\ECI - Copy.jpg">
            <a:extLst>
              <a:ext uri="{FF2B5EF4-FFF2-40B4-BE49-F238E27FC236}">
                <a16:creationId xmlns:a16="http://schemas.microsoft.com/office/drawing/2014/main" id="{6F3D22AE-7BA9-1B02-E445-B46FA1A3D8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Slide Number Placeholder 1">
            <a:extLst>
              <a:ext uri="{FF2B5EF4-FFF2-40B4-BE49-F238E27FC236}">
                <a16:creationId xmlns:a16="http://schemas.microsoft.com/office/drawing/2014/main" id="{AF426D83-CA7C-574E-A4F4-E7F3C844654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8CBF376-BD23-4E7E-A1C0-9D7C277DE614}" type="slidenum">
              <a:rPr lang="en-US" altLang="en-US">
                <a:solidFill>
                  <a:srgbClr val="FFFFFF"/>
                </a:solidFill>
              </a:rPr>
              <a:pPr eaLnBrk="1" hangingPunct="1"/>
              <a:t>4</a:t>
            </a:fld>
            <a:endParaRPr lang="en-US" altLang="en-US">
              <a:solidFill>
                <a:srgbClr val="FFFFFF"/>
              </a:solidFill>
            </a:endParaRPr>
          </a:p>
        </p:txBody>
      </p:sp>
      <p:sp>
        <p:nvSpPr>
          <p:cNvPr id="7" name="Rectangle 6"/>
          <p:cNvSpPr/>
          <p:nvPr/>
        </p:nvSpPr>
        <p:spPr>
          <a:xfrm>
            <a:off x="8001000" y="4607123"/>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889CFC48-7DC6-4AA1-F190-12CBB52ECDAC}"/>
              </a:ext>
            </a:extLst>
          </p:cNvPr>
          <p:cNvSpPr>
            <a:spLocks noGrp="1"/>
          </p:cNvSpPr>
          <p:nvPr>
            <p:ph type="title"/>
          </p:nvPr>
        </p:nvSpPr>
        <p:spPr>
          <a:xfrm>
            <a:off x="457200" y="274351"/>
            <a:ext cx="8229600" cy="742950"/>
          </a:xfrm>
        </p:spPr>
        <p:txBody>
          <a:bodyPr>
            <a:noAutofit/>
          </a:bodyPr>
          <a:lstStyle/>
          <a:p>
            <a:pPr algn="ctr" eaLnBrk="1" fontAlgn="auto" hangingPunct="1">
              <a:spcAft>
                <a:spcPts val="0"/>
              </a:spcAft>
              <a:defRPr/>
            </a:pPr>
            <a:r>
              <a:rPr lang="en-US" altLang="en-US" sz="3000" dirty="0" smtClean="0">
                <a:solidFill>
                  <a:schemeClr val="tx1"/>
                </a:solidFill>
              </a:rPr>
              <a:t>Oath </a:t>
            </a:r>
            <a:r>
              <a:rPr lang="en-US" altLang="en-US" sz="3000" dirty="0">
                <a:solidFill>
                  <a:schemeClr val="tx1"/>
                </a:solidFill>
              </a:rPr>
              <a:t>or Affirmation-Contd.</a:t>
            </a:r>
          </a:p>
        </p:txBody>
      </p:sp>
      <p:sp>
        <p:nvSpPr>
          <p:cNvPr id="3" name="Content Placeholder 2">
            <a:extLst>
              <a:ext uri="{FF2B5EF4-FFF2-40B4-BE49-F238E27FC236}">
                <a16:creationId xmlns:a16="http://schemas.microsoft.com/office/drawing/2014/main" id="{B23FE76A-80BE-11F0-2DC6-B9F5BF5CD732}"/>
              </a:ext>
            </a:extLst>
          </p:cNvPr>
          <p:cNvSpPr>
            <a:spLocks noGrp="1"/>
          </p:cNvSpPr>
          <p:nvPr>
            <p:ph idx="1"/>
          </p:nvPr>
        </p:nvSpPr>
        <p:spPr>
          <a:xfrm>
            <a:off x="401638" y="1011238"/>
            <a:ext cx="8589962" cy="4132262"/>
          </a:xfrm>
        </p:spPr>
        <p:txBody>
          <a:bodyPr/>
          <a:lstStyle/>
          <a:p>
            <a:pPr marL="0" indent="0" eaLnBrk="1" hangingPunct="1">
              <a:buFont typeface="Arial" charset="0"/>
              <a:buNone/>
              <a:defRPr/>
            </a:pPr>
            <a:r>
              <a:rPr lang="en-IN" altLang="en-US" sz="2000" b="1" u="sng" dirty="0" smtClean="0">
                <a:latin typeface="Calibri" pitchFamily="34" charset="0"/>
                <a:cs typeface="Calibri" pitchFamily="34" charset="0"/>
              </a:rPr>
              <a:t>Window for making Oath/WHEN:</a:t>
            </a:r>
            <a:endParaRPr lang="en-IN" altLang="en-US" sz="2000" b="1" u="sng" dirty="0">
              <a:latin typeface="Calibri" pitchFamily="34" charset="0"/>
              <a:cs typeface="Calibri" pitchFamily="34" charset="0"/>
            </a:endParaRPr>
          </a:p>
          <a:p>
            <a:pPr eaLnBrk="1" hangingPunct="1">
              <a:buClr>
                <a:srgbClr val="1F6B1F"/>
              </a:buClr>
              <a:defRPr/>
            </a:pPr>
            <a:r>
              <a:rPr lang="en-IN" altLang="en-US" sz="2000" dirty="0">
                <a:latin typeface="Calibri" pitchFamily="34" charset="0"/>
                <a:cs typeface="Calibri" pitchFamily="34" charset="0"/>
              </a:rPr>
              <a:t>Oath or affirmation must be made </a:t>
            </a:r>
            <a:r>
              <a:rPr lang="en-IN" altLang="en-US" sz="2000" b="1" i="1" dirty="0">
                <a:latin typeface="Calibri" pitchFamily="34" charset="0"/>
                <a:cs typeface="Calibri" pitchFamily="34" charset="0"/>
              </a:rPr>
              <a:t>after the nomination paper has been submitted to RO.</a:t>
            </a:r>
          </a:p>
          <a:p>
            <a:pPr eaLnBrk="1" hangingPunct="1">
              <a:buClr>
                <a:srgbClr val="1F6B1F"/>
              </a:buClr>
              <a:defRPr/>
            </a:pPr>
            <a:r>
              <a:rPr lang="en-IN" altLang="en-US" sz="2000" dirty="0">
                <a:latin typeface="Calibri" pitchFamily="34" charset="0"/>
                <a:cs typeface="Calibri" pitchFamily="34" charset="0"/>
              </a:rPr>
              <a:t>It must be made </a:t>
            </a:r>
            <a:r>
              <a:rPr lang="en-IN" altLang="en-US" sz="2000" b="1" i="1" dirty="0">
                <a:latin typeface="Calibri" pitchFamily="34" charset="0"/>
                <a:cs typeface="Calibri" pitchFamily="34" charset="0"/>
              </a:rPr>
              <a:t>before the commencement of the date of scrutiny of nominations</a:t>
            </a:r>
            <a:r>
              <a:rPr lang="en-IN" altLang="en-US" sz="2000" b="1" dirty="0">
                <a:latin typeface="Calibri" pitchFamily="34" charset="0"/>
                <a:cs typeface="Calibri" pitchFamily="34" charset="0"/>
              </a:rPr>
              <a:t>,</a:t>
            </a:r>
            <a:r>
              <a:rPr lang="en-IN" altLang="en-US" sz="2000" dirty="0">
                <a:latin typeface="Calibri" pitchFamily="34" charset="0"/>
                <a:cs typeface="Calibri" pitchFamily="34" charset="0"/>
              </a:rPr>
              <a:t> i.e., latest by mid-night of the date preceding the date of scrutiny.</a:t>
            </a:r>
          </a:p>
          <a:p>
            <a:pPr marL="0" indent="0" eaLnBrk="1" hangingPunct="1">
              <a:buFont typeface="Arial" charset="0"/>
              <a:buNone/>
              <a:defRPr/>
            </a:pPr>
            <a:r>
              <a:rPr lang="en-IN" altLang="en-US" sz="2000" b="1" u="sng" dirty="0" smtClean="0">
                <a:latin typeface="Calibri" pitchFamily="34" charset="0"/>
                <a:cs typeface="Calibri" pitchFamily="34" charset="0"/>
              </a:rPr>
              <a:t>Multiple constituency situations - Oath </a:t>
            </a:r>
            <a:r>
              <a:rPr lang="en-IN" altLang="en-US" sz="2000" b="1" u="sng" dirty="0">
                <a:latin typeface="Calibri" pitchFamily="34" charset="0"/>
                <a:cs typeface="Calibri" pitchFamily="34" charset="0"/>
              </a:rPr>
              <a:t>or affirmation by a candidate contesting election from more than one constituency :</a:t>
            </a:r>
          </a:p>
          <a:p>
            <a:pPr eaLnBrk="1" hangingPunct="1">
              <a:buClr>
                <a:srgbClr val="1F6B1F"/>
              </a:buClr>
              <a:defRPr/>
            </a:pPr>
            <a:r>
              <a:rPr lang="en-IN" altLang="en-US" sz="2000" dirty="0">
                <a:latin typeface="Calibri" pitchFamily="34" charset="0"/>
                <a:cs typeface="Calibri" pitchFamily="34" charset="0"/>
              </a:rPr>
              <a:t>Making and subscribing of requisite oath or affirmation in one constituency is sufficient if the candidate is contesting for the same house.</a:t>
            </a:r>
          </a:p>
          <a:p>
            <a:pPr eaLnBrk="1" hangingPunct="1">
              <a:buClr>
                <a:srgbClr val="1F6B1F"/>
              </a:buClr>
              <a:defRPr/>
            </a:pPr>
            <a:r>
              <a:rPr lang="en-IN" altLang="en-US" sz="2000" dirty="0">
                <a:latin typeface="Calibri" pitchFamily="34" charset="0"/>
                <a:cs typeface="Calibri" pitchFamily="34" charset="0"/>
              </a:rPr>
              <a:t>Separate Oath or affirmation is required if candidate is contesting elections both to the House of the People and to a State Legislative Assembly at a simultaneous election.</a:t>
            </a:r>
          </a:p>
          <a:p>
            <a:pPr marL="0" indent="0" eaLnBrk="1" hangingPunct="1">
              <a:buFont typeface="Arial" charset="0"/>
              <a:buNone/>
              <a:defRPr/>
            </a:pPr>
            <a:endParaRPr lang="en-US" altLang="en-US" sz="2000" dirty="0">
              <a:latin typeface="Calibri" pitchFamily="34" charset="0"/>
              <a:cs typeface="Calibri" pitchFamily="34" charset="0"/>
            </a:endParaRPr>
          </a:p>
        </p:txBody>
      </p:sp>
      <p:pic>
        <p:nvPicPr>
          <p:cNvPr id="10244" name="Picture 3" descr="E:\Mahima\logo\iiidem logo.jpg">
            <a:extLst>
              <a:ext uri="{FF2B5EF4-FFF2-40B4-BE49-F238E27FC236}">
                <a16:creationId xmlns:a16="http://schemas.microsoft.com/office/drawing/2014/main" id="{6982BD00-2CED-4C9A-5915-4BAE2E0A5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4" descr="E:\Mahima\logo\ECI - Copy.jpg">
            <a:extLst>
              <a:ext uri="{FF2B5EF4-FFF2-40B4-BE49-F238E27FC236}">
                <a16:creationId xmlns:a16="http://schemas.microsoft.com/office/drawing/2014/main" id="{580AC879-128F-91FF-86D4-EBAD0EABFE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Slide Number Placeholder 1">
            <a:extLst>
              <a:ext uri="{FF2B5EF4-FFF2-40B4-BE49-F238E27FC236}">
                <a16:creationId xmlns:a16="http://schemas.microsoft.com/office/drawing/2014/main" id="{50EC1912-C9E9-480C-A20F-25E6EA7CBE2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F78277-85AC-46DB-BD74-1626937D9DE8}" type="slidenum">
              <a:rPr lang="en-US" altLang="en-US">
                <a:solidFill>
                  <a:srgbClr val="FFFFFF"/>
                </a:solidFill>
              </a:rPr>
              <a:pPr eaLnBrk="1" hangingPunct="1"/>
              <a:t>5</a:t>
            </a:fld>
            <a:endParaRPr lang="en-US" altLang="en-US">
              <a:solidFill>
                <a:srgbClr val="FFFFFF"/>
              </a:solidFill>
            </a:endParaRPr>
          </a:p>
        </p:txBody>
      </p:sp>
      <p:sp>
        <p:nvSpPr>
          <p:cNvPr id="7" name="Rectangle 6"/>
          <p:cNvSpPr/>
          <p:nvPr/>
        </p:nvSpPr>
        <p:spPr>
          <a:xfrm>
            <a:off x="8229600" y="4682839"/>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B5B827B5-B5FE-0B5D-D1B5-2AC9B8584C7B}"/>
              </a:ext>
            </a:extLst>
          </p:cNvPr>
          <p:cNvSpPr>
            <a:spLocks noGrp="1"/>
          </p:cNvSpPr>
          <p:nvPr>
            <p:ph type="title"/>
          </p:nvPr>
        </p:nvSpPr>
        <p:spPr/>
        <p:txBody>
          <a:bodyPr>
            <a:noAutofit/>
          </a:bodyPr>
          <a:lstStyle/>
          <a:p>
            <a:pPr algn="ctr" eaLnBrk="1" fontAlgn="auto" hangingPunct="1">
              <a:spcAft>
                <a:spcPts val="0"/>
              </a:spcAft>
              <a:defRPr/>
            </a:pPr>
            <a:r>
              <a:rPr lang="en-US" altLang="en-US" sz="3000" dirty="0" smtClean="0">
                <a:solidFill>
                  <a:schemeClr val="tx1"/>
                </a:solidFill>
              </a:rPr>
              <a:t>Oath </a:t>
            </a:r>
            <a:r>
              <a:rPr lang="en-US" altLang="en-US" sz="3000" dirty="0">
                <a:solidFill>
                  <a:schemeClr val="tx1"/>
                </a:solidFill>
              </a:rPr>
              <a:t>or Affirmation-Contd.</a:t>
            </a:r>
          </a:p>
        </p:txBody>
      </p:sp>
      <p:sp>
        <p:nvSpPr>
          <p:cNvPr id="3" name="Content Placeholder 2">
            <a:extLst>
              <a:ext uri="{FF2B5EF4-FFF2-40B4-BE49-F238E27FC236}">
                <a16:creationId xmlns:a16="http://schemas.microsoft.com/office/drawing/2014/main" id="{D29A5C40-3F86-D570-047D-099F1DE89F01}"/>
              </a:ext>
            </a:extLst>
          </p:cNvPr>
          <p:cNvSpPr>
            <a:spLocks noGrp="1"/>
          </p:cNvSpPr>
          <p:nvPr>
            <p:ph idx="1"/>
          </p:nvPr>
        </p:nvSpPr>
        <p:spPr/>
        <p:txBody>
          <a:bodyPr/>
          <a:lstStyle/>
          <a:p>
            <a:pPr marL="0" indent="0" eaLnBrk="1" hangingPunct="1">
              <a:buFont typeface="Arial" charset="0"/>
              <a:buNone/>
              <a:defRPr/>
            </a:pPr>
            <a:r>
              <a:rPr lang="en-IN" altLang="en-US" sz="2000" b="1" u="sng" dirty="0">
                <a:solidFill>
                  <a:schemeClr val="tx1">
                    <a:lumMod val="95000"/>
                    <a:lumOff val="5000"/>
                  </a:schemeClr>
                </a:solidFill>
                <a:latin typeface="Calibri" pitchFamily="34" charset="0"/>
                <a:cs typeface="Calibri" pitchFamily="34" charset="0"/>
              </a:rPr>
              <a:t>Authorities Before Whom Oath Or Affirmation To Be Made:</a:t>
            </a:r>
          </a:p>
          <a:p>
            <a:pPr eaLnBrk="1" hangingPunct="1">
              <a:buClr>
                <a:srgbClr val="1F6B1F"/>
              </a:buClr>
              <a:buFont typeface="Wingdings" panose="05000000000000000000" pitchFamily="2" charset="2"/>
              <a:buChar char="Ø"/>
              <a:defRPr/>
            </a:pPr>
            <a:r>
              <a:rPr lang="en-IN" altLang="en-US" sz="2000" dirty="0">
                <a:solidFill>
                  <a:schemeClr val="tx1">
                    <a:lumMod val="95000"/>
                    <a:lumOff val="5000"/>
                  </a:schemeClr>
                </a:solidFill>
                <a:latin typeface="Calibri" pitchFamily="34" charset="0"/>
                <a:cs typeface="Calibri" pitchFamily="34" charset="0"/>
              </a:rPr>
              <a:t>RO or any of the Assistant ROs of the constituency.</a:t>
            </a:r>
          </a:p>
          <a:p>
            <a:pPr eaLnBrk="1" hangingPunct="1">
              <a:buClr>
                <a:srgbClr val="1F6B1F"/>
              </a:buClr>
              <a:buFont typeface="Wingdings" panose="05000000000000000000" pitchFamily="2" charset="2"/>
              <a:buChar char="Ø"/>
              <a:defRPr/>
            </a:pPr>
            <a:r>
              <a:rPr lang="en-IN" altLang="en-US" sz="2000" dirty="0">
                <a:solidFill>
                  <a:schemeClr val="tx1">
                    <a:lumMod val="95000"/>
                    <a:lumOff val="5000"/>
                  </a:schemeClr>
                </a:solidFill>
                <a:latin typeface="Calibri" pitchFamily="34" charset="0"/>
                <a:cs typeface="Calibri" pitchFamily="34" charset="0"/>
              </a:rPr>
              <a:t>All stipendiary Magistrates of the first class, District Judges and persons belonging to judicial service of the State.</a:t>
            </a:r>
          </a:p>
          <a:p>
            <a:pPr eaLnBrk="1" hangingPunct="1">
              <a:buClr>
                <a:srgbClr val="1F6B1F"/>
              </a:buClr>
              <a:buFont typeface="Wingdings" panose="05000000000000000000" pitchFamily="2" charset="2"/>
              <a:buChar char="Ø"/>
              <a:defRPr/>
            </a:pPr>
            <a:r>
              <a:rPr lang="en-IN" altLang="en-US" sz="2000" dirty="0">
                <a:solidFill>
                  <a:schemeClr val="tx1">
                    <a:lumMod val="95000"/>
                    <a:lumOff val="5000"/>
                  </a:schemeClr>
                </a:solidFill>
                <a:latin typeface="Calibri" pitchFamily="34" charset="0"/>
                <a:cs typeface="Calibri" pitchFamily="34" charset="0"/>
              </a:rPr>
              <a:t>Superintendent of the prison if the candidate is confined in a prison.</a:t>
            </a:r>
          </a:p>
          <a:p>
            <a:pPr eaLnBrk="1" hangingPunct="1">
              <a:buClr>
                <a:srgbClr val="1F6B1F"/>
              </a:buClr>
              <a:buFont typeface="Wingdings" panose="05000000000000000000" pitchFamily="2" charset="2"/>
              <a:buChar char="Ø"/>
              <a:defRPr/>
            </a:pPr>
            <a:r>
              <a:rPr lang="en-IN" altLang="en-US" sz="2000" dirty="0">
                <a:solidFill>
                  <a:schemeClr val="tx1">
                    <a:lumMod val="95000"/>
                    <a:lumOff val="5000"/>
                  </a:schemeClr>
                </a:solidFill>
                <a:latin typeface="Calibri" pitchFamily="34" charset="0"/>
                <a:cs typeface="Calibri" pitchFamily="34" charset="0"/>
              </a:rPr>
              <a:t>Commandant of the detention camp if the candidate is under preventive detention.</a:t>
            </a:r>
          </a:p>
          <a:p>
            <a:pPr eaLnBrk="1" hangingPunct="1">
              <a:buClr>
                <a:srgbClr val="1F6B1F"/>
              </a:buClr>
              <a:buFont typeface="Wingdings" panose="05000000000000000000" pitchFamily="2" charset="2"/>
              <a:buChar char="Ø"/>
              <a:defRPr/>
            </a:pPr>
            <a:r>
              <a:rPr lang="en-IN" altLang="en-US" sz="2000" dirty="0">
                <a:solidFill>
                  <a:schemeClr val="tx1">
                    <a:lumMod val="95000"/>
                    <a:lumOff val="5000"/>
                  </a:schemeClr>
                </a:solidFill>
                <a:latin typeface="Calibri" pitchFamily="34" charset="0"/>
                <a:cs typeface="Calibri" pitchFamily="34" charset="0"/>
              </a:rPr>
              <a:t>Medical Superintendent/Medical Practitioner attending to the candidate in case candidate is admitted in hospital.</a:t>
            </a:r>
          </a:p>
        </p:txBody>
      </p:sp>
      <p:pic>
        <p:nvPicPr>
          <p:cNvPr id="11268" name="Picture 3" descr="E:\Mahima\logo\iiidem logo.jpg">
            <a:extLst>
              <a:ext uri="{FF2B5EF4-FFF2-40B4-BE49-F238E27FC236}">
                <a16:creationId xmlns:a16="http://schemas.microsoft.com/office/drawing/2014/main" id="{FAC59A9C-288C-2A22-D4A9-B6C22AE716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4" descr="E:\Mahima\logo\ECI - Copy.jpg">
            <a:extLst>
              <a:ext uri="{FF2B5EF4-FFF2-40B4-BE49-F238E27FC236}">
                <a16:creationId xmlns:a16="http://schemas.microsoft.com/office/drawing/2014/main" id="{FCC5FF07-9B88-EC9C-53E8-655C2EF897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Slide Number Placeholder 1">
            <a:extLst>
              <a:ext uri="{FF2B5EF4-FFF2-40B4-BE49-F238E27FC236}">
                <a16:creationId xmlns:a16="http://schemas.microsoft.com/office/drawing/2014/main" id="{9896F3F4-B917-8813-5266-8B59C2E9492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D538BAF-0AA5-49D3-ADB1-A611C1BBD71D}" type="slidenum">
              <a:rPr lang="en-US" altLang="en-US">
                <a:solidFill>
                  <a:srgbClr val="FFFFFF"/>
                </a:solidFill>
              </a:rPr>
              <a:pPr eaLnBrk="1" hangingPunct="1"/>
              <a:t>6</a:t>
            </a:fld>
            <a:endParaRPr lang="en-US" altLang="en-US">
              <a:solidFill>
                <a:srgbClr val="FFFFFF"/>
              </a:solidFill>
            </a:endParaRPr>
          </a:p>
        </p:txBody>
      </p:sp>
      <p:sp>
        <p:nvSpPr>
          <p:cNvPr id="7" name="Rectangle 6"/>
          <p:cNvSpPr/>
          <p:nvPr/>
        </p:nvSpPr>
        <p:spPr>
          <a:xfrm>
            <a:off x="8153400" y="463214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B85A4C96-1344-D008-64EC-DCB53EEE7FE6}"/>
              </a:ext>
            </a:extLst>
          </p:cNvPr>
          <p:cNvSpPr>
            <a:spLocks noGrp="1"/>
          </p:cNvSpPr>
          <p:nvPr>
            <p:ph type="title"/>
          </p:nvPr>
        </p:nvSpPr>
        <p:spPr/>
        <p:txBody>
          <a:bodyPr>
            <a:noAutofit/>
          </a:bodyPr>
          <a:lstStyle/>
          <a:p>
            <a:pPr algn="ctr" eaLnBrk="1" fontAlgn="auto" hangingPunct="1">
              <a:spcAft>
                <a:spcPts val="0"/>
              </a:spcAft>
              <a:defRPr/>
            </a:pPr>
            <a:r>
              <a:rPr lang="en-US" altLang="en-US" sz="3000" dirty="0" smtClean="0">
                <a:solidFill>
                  <a:schemeClr val="tx1"/>
                </a:solidFill>
              </a:rPr>
              <a:t>Oath </a:t>
            </a:r>
            <a:r>
              <a:rPr lang="en-US" altLang="en-US" sz="3000" dirty="0">
                <a:solidFill>
                  <a:schemeClr val="tx1"/>
                </a:solidFill>
              </a:rPr>
              <a:t>or Affirmation-Contd</a:t>
            </a:r>
            <a:r>
              <a:rPr lang="en-US" altLang="en-US" sz="3000" dirty="0"/>
              <a:t>.</a:t>
            </a:r>
          </a:p>
        </p:txBody>
      </p:sp>
      <p:sp>
        <p:nvSpPr>
          <p:cNvPr id="3" name="Content Placeholder 2">
            <a:extLst>
              <a:ext uri="{FF2B5EF4-FFF2-40B4-BE49-F238E27FC236}">
                <a16:creationId xmlns:a16="http://schemas.microsoft.com/office/drawing/2014/main" id="{D10850D0-8359-E1D9-3428-D6283C9EF2EB}"/>
              </a:ext>
            </a:extLst>
          </p:cNvPr>
          <p:cNvSpPr>
            <a:spLocks noGrp="1"/>
          </p:cNvSpPr>
          <p:nvPr>
            <p:ph idx="1"/>
          </p:nvPr>
        </p:nvSpPr>
        <p:spPr/>
        <p:txBody>
          <a:bodyPr/>
          <a:lstStyle/>
          <a:p>
            <a:pPr marL="0" indent="0" eaLnBrk="1" hangingPunct="1">
              <a:buFont typeface="Arial" charset="0"/>
              <a:buNone/>
              <a:defRPr/>
            </a:pPr>
            <a:r>
              <a:rPr lang="en-IN" altLang="en-US" sz="2000" b="1" u="sng" dirty="0">
                <a:solidFill>
                  <a:schemeClr val="tx1">
                    <a:lumMod val="95000"/>
                    <a:lumOff val="5000"/>
                  </a:schemeClr>
                </a:solidFill>
                <a:latin typeface="Calibri" pitchFamily="34" charset="0"/>
                <a:cs typeface="Calibri" pitchFamily="34" charset="0"/>
              </a:rPr>
              <a:t>Authorities Before Whom Oath Or Affirmation To Be Made:</a:t>
            </a:r>
          </a:p>
          <a:p>
            <a:pPr eaLnBrk="1" hangingPunct="1">
              <a:buClr>
                <a:srgbClr val="1F6B1F"/>
              </a:buClr>
              <a:buFont typeface="Wingdings" panose="05000000000000000000" pitchFamily="2" charset="2"/>
              <a:buChar char="Ø"/>
              <a:defRPr/>
            </a:pPr>
            <a:r>
              <a:rPr lang="en-IN" altLang="en-US" sz="2000" dirty="0">
                <a:solidFill>
                  <a:schemeClr val="tx1">
                    <a:lumMod val="95000"/>
                    <a:lumOff val="5000"/>
                  </a:schemeClr>
                </a:solidFill>
                <a:latin typeface="Calibri" pitchFamily="34" charset="0"/>
                <a:cs typeface="Calibri" pitchFamily="34" charset="0"/>
              </a:rPr>
              <a:t>Diplomatic or Consular Representative of India in the country, if the candidate is out of India.</a:t>
            </a:r>
          </a:p>
          <a:p>
            <a:pPr eaLnBrk="1" hangingPunct="1">
              <a:buClr>
                <a:srgbClr val="1F6B1F"/>
              </a:buClr>
              <a:buFont typeface="Wingdings" panose="05000000000000000000" pitchFamily="2" charset="2"/>
              <a:buChar char="Ø"/>
              <a:defRPr/>
            </a:pPr>
            <a:r>
              <a:rPr lang="en-IN" altLang="en-US" sz="2000" dirty="0">
                <a:solidFill>
                  <a:schemeClr val="tx1">
                    <a:lumMod val="95000"/>
                    <a:lumOff val="5000"/>
                  </a:schemeClr>
                </a:solidFill>
                <a:latin typeface="Calibri" pitchFamily="34" charset="0"/>
                <a:cs typeface="Calibri" pitchFamily="34" charset="0"/>
              </a:rPr>
              <a:t>Any other person nominated by the ECI, on application made to it.</a:t>
            </a:r>
          </a:p>
          <a:p>
            <a:pPr marL="0" indent="0" eaLnBrk="1" hangingPunct="1">
              <a:buFont typeface="Arial" charset="0"/>
              <a:buNone/>
              <a:defRPr/>
            </a:pPr>
            <a:endParaRPr lang="en-IN" altLang="en-US" sz="2000" b="1" u="sng" dirty="0" smtClean="0">
              <a:solidFill>
                <a:srgbClr val="FF0066"/>
              </a:solidFill>
              <a:latin typeface="Calibri" pitchFamily="34" charset="0"/>
              <a:cs typeface="Calibri" pitchFamily="34" charset="0"/>
            </a:endParaRPr>
          </a:p>
          <a:p>
            <a:pPr marL="0" indent="0" eaLnBrk="1" hangingPunct="1">
              <a:buFont typeface="Arial" charset="0"/>
              <a:buNone/>
              <a:defRPr/>
            </a:pPr>
            <a:r>
              <a:rPr lang="en-IN" altLang="en-US" sz="1800" b="1" dirty="0" smtClean="0">
                <a:solidFill>
                  <a:srgbClr val="FF0066"/>
                </a:solidFill>
                <a:latin typeface="Calibri" pitchFamily="34" charset="0"/>
                <a:cs typeface="Calibri" pitchFamily="34" charset="0"/>
              </a:rPr>
              <a:t>NB 1: Certificate </a:t>
            </a:r>
            <a:r>
              <a:rPr lang="en-IN" altLang="en-US" sz="1800" b="1" dirty="0">
                <a:solidFill>
                  <a:srgbClr val="FF0066"/>
                </a:solidFill>
                <a:latin typeface="Calibri" pitchFamily="34" charset="0"/>
                <a:cs typeface="Calibri" pitchFamily="34" charset="0"/>
              </a:rPr>
              <a:t>of oath to be given to the candidate without his applying for </a:t>
            </a:r>
            <a:r>
              <a:rPr lang="en-IN" altLang="en-US" sz="1800" b="1" dirty="0" smtClean="0">
                <a:solidFill>
                  <a:srgbClr val="FF0066"/>
                </a:solidFill>
                <a:latin typeface="Calibri" pitchFamily="34" charset="0"/>
                <a:cs typeface="Calibri" pitchFamily="34" charset="0"/>
              </a:rPr>
              <a:t>it</a:t>
            </a:r>
          </a:p>
          <a:p>
            <a:pPr marL="0" indent="0" eaLnBrk="1" hangingPunct="1">
              <a:buFont typeface="Arial" charset="0"/>
              <a:buNone/>
              <a:defRPr/>
            </a:pPr>
            <a:endParaRPr lang="en-IN" altLang="en-US" sz="1800" b="1" dirty="0" smtClean="0">
              <a:solidFill>
                <a:srgbClr val="FF0066"/>
              </a:solidFill>
              <a:latin typeface="Calibri" pitchFamily="34" charset="0"/>
              <a:cs typeface="Calibri" pitchFamily="34" charset="0"/>
            </a:endParaRPr>
          </a:p>
          <a:p>
            <a:pPr marL="0" indent="0" eaLnBrk="1" hangingPunct="1">
              <a:buFont typeface="Arial" charset="0"/>
              <a:buNone/>
              <a:defRPr/>
            </a:pPr>
            <a:r>
              <a:rPr lang="en-IN" altLang="en-US" sz="1800" b="1" dirty="0" smtClean="0">
                <a:solidFill>
                  <a:srgbClr val="FF0066"/>
                </a:solidFill>
                <a:latin typeface="Calibri" pitchFamily="34" charset="0"/>
                <a:cs typeface="Calibri" pitchFamily="34" charset="0"/>
              </a:rPr>
              <a:t>NB 2: Oath, if </a:t>
            </a:r>
            <a:r>
              <a:rPr lang="en-IN" altLang="en-US" sz="1800" b="1" dirty="0">
                <a:solidFill>
                  <a:srgbClr val="FF0066"/>
                </a:solidFill>
                <a:latin typeface="Calibri" pitchFamily="34" charset="0"/>
                <a:cs typeface="Calibri" pitchFamily="34" charset="0"/>
              </a:rPr>
              <a:t>taken before a different </a:t>
            </a:r>
            <a:r>
              <a:rPr lang="en-IN" altLang="en-US" sz="1800" b="1" dirty="0" smtClean="0">
                <a:solidFill>
                  <a:srgbClr val="FF0066"/>
                </a:solidFill>
                <a:latin typeface="Calibri" pitchFamily="34" charset="0"/>
                <a:cs typeface="Calibri" pitchFamily="34" charset="0"/>
              </a:rPr>
              <a:t>authority, the onus </a:t>
            </a:r>
            <a:r>
              <a:rPr lang="en-IN" altLang="en-US" sz="1800" b="1" dirty="0">
                <a:solidFill>
                  <a:srgbClr val="FF0066"/>
                </a:solidFill>
                <a:latin typeface="Calibri" pitchFamily="34" charset="0"/>
                <a:cs typeface="Calibri" pitchFamily="34" charset="0"/>
              </a:rPr>
              <a:t>is on </a:t>
            </a:r>
            <a:r>
              <a:rPr lang="en-IN" altLang="en-US" sz="1800" b="1" dirty="0" smtClean="0">
                <a:solidFill>
                  <a:srgbClr val="FF0066"/>
                </a:solidFill>
                <a:latin typeface="Calibri" pitchFamily="34" charset="0"/>
                <a:cs typeface="Calibri" pitchFamily="34" charset="0"/>
              </a:rPr>
              <a:t>the candidate </a:t>
            </a:r>
            <a:r>
              <a:rPr lang="en-IN" altLang="en-US" sz="1800" b="1" dirty="0">
                <a:solidFill>
                  <a:srgbClr val="FF0066"/>
                </a:solidFill>
                <a:latin typeface="Calibri" pitchFamily="34" charset="0"/>
                <a:cs typeface="Calibri" pitchFamily="34" charset="0"/>
              </a:rPr>
              <a:t>to </a:t>
            </a:r>
            <a:endParaRPr lang="en-IN" altLang="en-US" sz="1800" b="1" dirty="0" smtClean="0">
              <a:solidFill>
                <a:srgbClr val="FF0066"/>
              </a:solidFill>
              <a:latin typeface="Calibri" pitchFamily="34" charset="0"/>
              <a:cs typeface="Calibri" pitchFamily="34" charset="0"/>
            </a:endParaRPr>
          </a:p>
          <a:p>
            <a:pPr marL="0" indent="0" eaLnBrk="1" hangingPunct="1">
              <a:buFont typeface="Arial" charset="0"/>
              <a:buNone/>
              <a:defRPr/>
            </a:pPr>
            <a:r>
              <a:rPr lang="en-IN" altLang="en-US" sz="1800" b="1" dirty="0">
                <a:solidFill>
                  <a:srgbClr val="FF0066"/>
                </a:solidFill>
                <a:latin typeface="Calibri" pitchFamily="34" charset="0"/>
                <a:cs typeface="Calibri" pitchFamily="34" charset="0"/>
              </a:rPr>
              <a:t> </a:t>
            </a:r>
            <a:r>
              <a:rPr lang="en-IN" altLang="en-US" sz="1800" b="1" dirty="0" smtClean="0">
                <a:solidFill>
                  <a:srgbClr val="FF0066"/>
                </a:solidFill>
                <a:latin typeface="Calibri" pitchFamily="34" charset="0"/>
                <a:cs typeface="Calibri" pitchFamily="34" charset="0"/>
              </a:rPr>
              <a:t>          produce </a:t>
            </a:r>
            <a:r>
              <a:rPr lang="en-IN" altLang="en-US" sz="1800" b="1" dirty="0">
                <a:solidFill>
                  <a:srgbClr val="FF0066"/>
                </a:solidFill>
                <a:latin typeface="Calibri" pitchFamily="34" charset="0"/>
                <a:cs typeface="Calibri" pitchFamily="34" charset="0"/>
              </a:rPr>
              <a:t>Certificate of Oath before </a:t>
            </a:r>
            <a:r>
              <a:rPr lang="en-IN" altLang="en-US" sz="1800" b="1" dirty="0" smtClean="0">
                <a:solidFill>
                  <a:srgbClr val="FF0066"/>
                </a:solidFill>
                <a:latin typeface="Calibri" pitchFamily="34" charset="0"/>
                <a:cs typeface="Calibri" pitchFamily="34" charset="0"/>
              </a:rPr>
              <a:t>RO </a:t>
            </a:r>
            <a:endParaRPr lang="en-IN" altLang="en-US" sz="1800" b="1" dirty="0">
              <a:solidFill>
                <a:srgbClr val="FF0066"/>
              </a:solidFill>
              <a:latin typeface="Calibri" pitchFamily="34" charset="0"/>
              <a:cs typeface="Calibri" pitchFamily="34" charset="0"/>
            </a:endParaRPr>
          </a:p>
          <a:p>
            <a:pPr marL="0" indent="0" eaLnBrk="1" hangingPunct="1">
              <a:buFont typeface="Arial" charset="0"/>
              <a:buNone/>
              <a:defRPr/>
            </a:pPr>
            <a:endParaRPr lang="en-IN" altLang="en-US" sz="2000" dirty="0">
              <a:latin typeface="Calibri" pitchFamily="34" charset="0"/>
              <a:cs typeface="Calibri" pitchFamily="34" charset="0"/>
            </a:endParaRPr>
          </a:p>
          <a:p>
            <a:pPr marL="0" indent="0" eaLnBrk="1" hangingPunct="1">
              <a:buFont typeface="Arial" charset="0"/>
              <a:buNone/>
              <a:defRPr/>
            </a:pPr>
            <a:endParaRPr lang="en-US" altLang="en-US" sz="2000" dirty="0">
              <a:latin typeface="Calibri" pitchFamily="34" charset="0"/>
              <a:cs typeface="Calibri" pitchFamily="34" charset="0"/>
            </a:endParaRPr>
          </a:p>
        </p:txBody>
      </p:sp>
      <p:pic>
        <p:nvPicPr>
          <p:cNvPr id="12292" name="Picture 3" descr="E:\Mahima\logo\iiidem logo.jpg">
            <a:extLst>
              <a:ext uri="{FF2B5EF4-FFF2-40B4-BE49-F238E27FC236}">
                <a16:creationId xmlns:a16="http://schemas.microsoft.com/office/drawing/2014/main" id="{190B1BA3-5B7A-7D45-B77E-229EC00412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4" descr="E:\Mahima\logo\ECI - Copy.jpg">
            <a:extLst>
              <a:ext uri="{FF2B5EF4-FFF2-40B4-BE49-F238E27FC236}">
                <a16:creationId xmlns:a16="http://schemas.microsoft.com/office/drawing/2014/main" id="{F3CEE09A-729A-335B-8F22-2659D4E391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Slide Number Placeholder 1">
            <a:extLst>
              <a:ext uri="{FF2B5EF4-FFF2-40B4-BE49-F238E27FC236}">
                <a16:creationId xmlns:a16="http://schemas.microsoft.com/office/drawing/2014/main" id="{889DECF5-064B-BF56-062C-B311266ABE6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984B8FE-213A-4D5E-B78F-8D36351F0E16}" type="slidenum">
              <a:rPr lang="en-US" altLang="en-US">
                <a:solidFill>
                  <a:srgbClr val="FFFFFF"/>
                </a:solidFill>
              </a:rPr>
              <a:pPr eaLnBrk="1" hangingPunct="1"/>
              <a:t>7</a:t>
            </a:fld>
            <a:endParaRPr lang="en-US" altLang="en-US">
              <a:solidFill>
                <a:srgbClr val="FFFFFF"/>
              </a:solidFill>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B9E622-88A8-ADD4-30BD-14143FE33D63}"/>
              </a:ext>
            </a:extLst>
          </p:cNvPr>
          <p:cNvSpPr>
            <a:spLocks noGrp="1"/>
          </p:cNvSpPr>
          <p:nvPr>
            <p:ph type="title"/>
          </p:nvPr>
        </p:nvSpPr>
        <p:spPr/>
        <p:txBody>
          <a:bodyPr>
            <a:noAutofit/>
          </a:bodyPr>
          <a:lstStyle/>
          <a:p>
            <a:pPr algn="ctr" eaLnBrk="1" fontAlgn="auto" hangingPunct="1">
              <a:spcAft>
                <a:spcPts val="0"/>
              </a:spcAft>
              <a:defRPr/>
            </a:pPr>
            <a:r>
              <a:rPr lang="en-US" altLang="en-US" sz="3000" dirty="0">
                <a:solidFill>
                  <a:schemeClr val="tx1"/>
                </a:solidFill>
              </a:rPr>
              <a:t>Age qualification-</a:t>
            </a:r>
            <a:r>
              <a:rPr lang="en-US" altLang="en-US" sz="3000" dirty="0">
                <a:solidFill>
                  <a:srgbClr val="FF0000"/>
                </a:solidFill>
              </a:rPr>
              <a:t>[Articles 84(3) and 173(b)]</a:t>
            </a:r>
          </a:p>
        </p:txBody>
      </p:sp>
      <p:sp>
        <p:nvSpPr>
          <p:cNvPr id="3" name="Content Placeholder 2">
            <a:extLst>
              <a:ext uri="{FF2B5EF4-FFF2-40B4-BE49-F238E27FC236}">
                <a16:creationId xmlns:a16="http://schemas.microsoft.com/office/drawing/2014/main" id="{0FBEF890-1044-534D-DF1F-B15AF3980675}"/>
              </a:ext>
            </a:extLst>
          </p:cNvPr>
          <p:cNvSpPr>
            <a:spLocks noGrp="1"/>
          </p:cNvSpPr>
          <p:nvPr>
            <p:ph idx="1"/>
          </p:nvPr>
        </p:nvSpPr>
        <p:spPr>
          <a:xfrm>
            <a:off x="457200" y="1581150"/>
            <a:ext cx="8181975" cy="1752600"/>
          </a:xfrm>
        </p:spPr>
        <p:txBody>
          <a:bodyPr/>
          <a:lstStyle/>
          <a:p>
            <a:pPr eaLnBrk="1" hangingPunct="1">
              <a:buClr>
                <a:srgbClr val="1F6B1F"/>
              </a:buClr>
              <a:buFont typeface="Wingdings" panose="05000000000000000000" pitchFamily="2" charset="2"/>
              <a:buChar char="ü"/>
              <a:defRPr/>
            </a:pPr>
            <a:r>
              <a:rPr lang="en-IN" altLang="en-US" sz="2000" dirty="0">
                <a:latin typeface="Calibri" pitchFamily="34" charset="0"/>
                <a:cs typeface="Calibri" pitchFamily="34" charset="0"/>
              </a:rPr>
              <a:t>A person shall not be qualified to be chosen to fill a seat in the </a:t>
            </a:r>
            <a:r>
              <a:rPr lang="en-IN" altLang="en-US" sz="2000" dirty="0" err="1">
                <a:latin typeface="Calibri" pitchFamily="34" charset="0"/>
                <a:cs typeface="Calibri" pitchFamily="34" charset="0"/>
              </a:rPr>
              <a:t>Lok</a:t>
            </a:r>
            <a:r>
              <a:rPr lang="en-IN" altLang="en-US" sz="2000" dirty="0">
                <a:latin typeface="Calibri" pitchFamily="34" charset="0"/>
                <a:cs typeface="Calibri" pitchFamily="34" charset="0"/>
              </a:rPr>
              <a:t> Sabha/State Legislative Assembly, unless he is of 25 years of age.</a:t>
            </a:r>
          </a:p>
          <a:p>
            <a:pPr eaLnBrk="1" hangingPunct="1">
              <a:buClr>
                <a:srgbClr val="1F6B1F"/>
              </a:buClr>
              <a:buFont typeface="Wingdings" panose="05000000000000000000" pitchFamily="2" charset="2"/>
              <a:buChar char="ü"/>
              <a:defRPr/>
            </a:pPr>
            <a:endParaRPr lang="en-IN" altLang="en-US" sz="2000" dirty="0">
              <a:latin typeface="Calibri" pitchFamily="34" charset="0"/>
              <a:cs typeface="Calibri" pitchFamily="34" charset="0"/>
            </a:endParaRPr>
          </a:p>
          <a:p>
            <a:pPr marL="0" indent="0" eaLnBrk="1" hangingPunct="1">
              <a:buClr>
                <a:srgbClr val="1F6B1F"/>
              </a:buClr>
              <a:buNone/>
              <a:defRPr/>
            </a:pPr>
            <a:r>
              <a:rPr lang="en-IN" altLang="en-US" sz="2000" b="1" dirty="0" smtClean="0">
                <a:solidFill>
                  <a:srgbClr val="FF0066"/>
                </a:solidFill>
                <a:latin typeface="Calibri" pitchFamily="34" charset="0"/>
                <a:cs typeface="Calibri" pitchFamily="34" charset="0"/>
              </a:rPr>
              <a:t>NB</a:t>
            </a:r>
            <a:r>
              <a:rPr lang="en-IN" altLang="en-US" sz="2000" b="1" dirty="0">
                <a:solidFill>
                  <a:srgbClr val="FF0066"/>
                </a:solidFill>
                <a:latin typeface="Calibri" pitchFamily="34" charset="0"/>
                <a:cs typeface="Calibri" pitchFamily="34" charset="0"/>
              </a:rPr>
              <a:t>: </a:t>
            </a:r>
            <a:r>
              <a:rPr lang="en-IN" altLang="en-US" sz="2000" b="1" dirty="0" smtClean="0">
                <a:solidFill>
                  <a:srgbClr val="FF0066"/>
                </a:solidFill>
                <a:latin typeface="Calibri" pitchFamily="34" charset="0"/>
                <a:cs typeface="Calibri" pitchFamily="34" charset="0"/>
              </a:rPr>
              <a:t>Crucial date for determining whether </a:t>
            </a:r>
            <a:r>
              <a:rPr lang="en-IN" altLang="en-US" sz="2000" b="1" dirty="0">
                <a:solidFill>
                  <a:srgbClr val="FF0066"/>
                </a:solidFill>
                <a:latin typeface="Calibri" pitchFamily="34" charset="0"/>
                <a:cs typeface="Calibri" pitchFamily="34" charset="0"/>
              </a:rPr>
              <a:t>a </a:t>
            </a:r>
            <a:r>
              <a:rPr lang="en-IN" altLang="en-US" sz="2000" b="1" dirty="0" smtClean="0">
                <a:solidFill>
                  <a:srgbClr val="FF0066"/>
                </a:solidFill>
                <a:latin typeface="Calibri" pitchFamily="34" charset="0"/>
                <a:cs typeface="Calibri" pitchFamily="34" charset="0"/>
              </a:rPr>
              <a:t>candidate fulfils age qualification </a:t>
            </a:r>
            <a:r>
              <a:rPr lang="en-IN" altLang="en-US" sz="2000" b="1" dirty="0">
                <a:solidFill>
                  <a:srgbClr val="FF0066"/>
                </a:solidFill>
                <a:latin typeface="Calibri" pitchFamily="34" charset="0"/>
                <a:cs typeface="Calibri" pitchFamily="34" charset="0"/>
              </a:rPr>
              <a:t>is </a:t>
            </a:r>
            <a:r>
              <a:rPr lang="en-IN" altLang="en-US" sz="2000" b="1" u="sng" dirty="0">
                <a:solidFill>
                  <a:srgbClr val="FF0066"/>
                </a:solidFill>
                <a:latin typeface="Calibri" pitchFamily="34" charset="0"/>
                <a:cs typeface="Calibri" pitchFamily="34" charset="0"/>
              </a:rPr>
              <a:t>not</a:t>
            </a:r>
            <a:r>
              <a:rPr lang="en-IN" altLang="en-US" sz="2000" b="1" dirty="0">
                <a:solidFill>
                  <a:srgbClr val="FF0066"/>
                </a:solidFill>
                <a:latin typeface="Calibri" pitchFamily="34" charset="0"/>
                <a:cs typeface="Calibri" pitchFamily="34" charset="0"/>
              </a:rPr>
              <a:t> the date of filing nomination paper </a:t>
            </a:r>
            <a:r>
              <a:rPr lang="en-IN" altLang="en-US" sz="2000" b="1" u="sng" dirty="0" smtClean="0">
                <a:solidFill>
                  <a:srgbClr val="FF0066"/>
                </a:solidFill>
                <a:latin typeface="Calibri" pitchFamily="34" charset="0"/>
                <a:cs typeface="Calibri" pitchFamily="34" charset="0"/>
              </a:rPr>
              <a:t>but</a:t>
            </a:r>
            <a:r>
              <a:rPr lang="en-IN" altLang="en-US" sz="2000" b="1" dirty="0" smtClean="0">
                <a:solidFill>
                  <a:srgbClr val="FF0066"/>
                </a:solidFill>
                <a:latin typeface="Calibri" pitchFamily="34" charset="0"/>
                <a:cs typeface="Calibri" pitchFamily="34" charset="0"/>
              </a:rPr>
              <a:t> </a:t>
            </a:r>
            <a:r>
              <a:rPr lang="en-IN" altLang="en-US" sz="2000" b="1" dirty="0">
                <a:solidFill>
                  <a:srgbClr val="FF0066"/>
                </a:solidFill>
                <a:latin typeface="Calibri" pitchFamily="34" charset="0"/>
                <a:cs typeface="Calibri" pitchFamily="34" charset="0"/>
              </a:rPr>
              <a:t>the date fixed for the scrutiny of </a:t>
            </a:r>
            <a:r>
              <a:rPr lang="en-IN" altLang="en-US" sz="2000" b="1" dirty="0" smtClean="0">
                <a:solidFill>
                  <a:srgbClr val="FF0066"/>
                </a:solidFill>
                <a:latin typeface="Calibri" pitchFamily="34" charset="0"/>
                <a:cs typeface="Calibri" pitchFamily="34" charset="0"/>
              </a:rPr>
              <a:t>nominations</a:t>
            </a:r>
            <a:r>
              <a:rPr lang="en-IN" altLang="en-US" sz="2000" b="1" dirty="0">
                <a:solidFill>
                  <a:srgbClr val="FF0066"/>
                </a:solidFill>
                <a:latin typeface="Calibri" pitchFamily="34" charset="0"/>
                <a:cs typeface="Calibri" pitchFamily="34" charset="0"/>
              </a:rPr>
              <a:t> </a:t>
            </a:r>
            <a:r>
              <a:rPr lang="en-IN" altLang="en-US" sz="2000" b="1" dirty="0" smtClean="0">
                <a:solidFill>
                  <a:srgbClr val="FF0000"/>
                </a:solidFill>
                <a:latin typeface="Calibri" pitchFamily="34" charset="0"/>
                <a:cs typeface="Calibri" pitchFamily="34" charset="0"/>
              </a:rPr>
              <a:t>[S </a:t>
            </a:r>
            <a:r>
              <a:rPr lang="en-IN" altLang="en-US" sz="2000" b="1" dirty="0">
                <a:solidFill>
                  <a:srgbClr val="FF0000"/>
                </a:solidFill>
                <a:latin typeface="Calibri" pitchFamily="34" charset="0"/>
                <a:cs typeface="Calibri" pitchFamily="34" charset="0"/>
              </a:rPr>
              <a:t>36 (2) (a) </a:t>
            </a:r>
            <a:r>
              <a:rPr lang="en-IN" altLang="en-US" sz="2000" b="1" dirty="0" smtClean="0">
                <a:solidFill>
                  <a:srgbClr val="FF0000"/>
                </a:solidFill>
                <a:latin typeface="Calibri" pitchFamily="34" charset="0"/>
                <a:cs typeface="Calibri" pitchFamily="34" charset="0"/>
              </a:rPr>
              <a:t>RPA 1951]</a:t>
            </a:r>
            <a:endParaRPr lang="en-IN" altLang="en-US" sz="2000" b="1" dirty="0">
              <a:solidFill>
                <a:srgbClr val="FF0000"/>
              </a:solidFill>
              <a:latin typeface="Calibri" pitchFamily="34" charset="0"/>
              <a:cs typeface="Calibri" pitchFamily="34" charset="0"/>
            </a:endParaRPr>
          </a:p>
          <a:p>
            <a:pPr marL="0" indent="0" eaLnBrk="1" hangingPunct="1">
              <a:buFont typeface="Arial" charset="0"/>
              <a:buNone/>
              <a:defRPr/>
            </a:pPr>
            <a:endParaRPr lang="en-IN" altLang="en-US" sz="2000" dirty="0">
              <a:latin typeface="Calibri" pitchFamily="34" charset="0"/>
              <a:cs typeface="Calibri" pitchFamily="34" charset="0"/>
            </a:endParaRPr>
          </a:p>
          <a:p>
            <a:pPr marL="0" indent="0" eaLnBrk="1" hangingPunct="1">
              <a:buFont typeface="Arial" charset="0"/>
              <a:buNone/>
              <a:defRPr/>
            </a:pPr>
            <a:endParaRPr lang="en-US" altLang="en-US" sz="2000" dirty="0">
              <a:latin typeface="Calibri" pitchFamily="34" charset="0"/>
              <a:cs typeface="Calibri" pitchFamily="34" charset="0"/>
            </a:endParaRPr>
          </a:p>
        </p:txBody>
      </p:sp>
      <p:pic>
        <p:nvPicPr>
          <p:cNvPr id="13316" name="Picture 3" descr="E:\Mahima\logo\iiidem logo.jpg">
            <a:extLst>
              <a:ext uri="{FF2B5EF4-FFF2-40B4-BE49-F238E27FC236}">
                <a16:creationId xmlns:a16="http://schemas.microsoft.com/office/drawing/2014/main" id="{9F5BB53C-7B8D-425E-BF12-65F92A719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4" descr="E:\Mahima\logo\ECI - Copy.jpg">
            <a:extLst>
              <a:ext uri="{FF2B5EF4-FFF2-40B4-BE49-F238E27FC236}">
                <a16:creationId xmlns:a16="http://schemas.microsoft.com/office/drawing/2014/main" id="{BD673199-CE8A-575C-473F-E5239FA933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Slide Number Placeholder 1">
            <a:extLst>
              <a:ext uri="{FF2B5EF4-FFF2-40B4-BE49-F238E27FC236}">
                <a16:creationId xmlns:a16="http://schemas.microsoft.com/office/drawing/2014/main" id="{629AA6D8-B894-F831-0DEB-B15BFCB0008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EC0A16B-0620-41E2-9E8C-D6DD5E10ED48}" type="slidenum">
              <a:rPr lang="en-US" altLang="en-US">
                <a:solidFill>
                  <a:srgbClr val="FFFFFF"/>
                </a:solidFill>
              </a:rPr>
              <a:pPr eaLnBrk="1" hangingPunct="1"/>
              <a:t>8</a:t>
            </a:fld>
            <a:endParaRPr lang="en-US" altLang="en-US">
              <a:solidFill>
                <a:srgbClr val="FFFFFF"/>
              </a:solidFill>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00C00650-2825-58F7-35F3-4C43FF35978D}"/>
              </a:ext>
            </a:extLst>
          </p:cNvPr>
          <p:cNvSpPr>
            <a:spLocks noGrp="1"/>
          </p:cNvSpPr>
          <p:nvPr>
            <p:ph type="title"/>
          </p:nvPr>
        </p:nvSpPr>
        <p:spPr>
          <a:xfrm>
            <a:off x="457200" y="289719"/>
            <a:ext cx="8229600" cy="742950"/>
          </a:xfrm>
        </p:spPr>
        <p:txBody>
          <a:bodyPr>
            <a:noAutofit/>
          </a:bodyPr>
          <a:lstStyle/>
          <a:p>
            <a:pPr algn="ctr" eaLnBrk="1" fontAlgn="auto" hangingPunct="1">
              <a:spcAft>
                <a:spcPts val="0"/>
              </a:spcAft>
              <a:defRPr/>
            </a:pPr>
            <a:r>
              <a:rPr lang="en-US" altLang="en-US" sz="3000" dirty="0">
                <a:solidFill>
                  <a:schemeClr val="tx1"/>
                </a:solidFill>
              </a:rPr>
              <a:t>Statutory Qualification </a:t>
            </a:r>
            <a:r>
              <a:rPr lang="en-US" altLang="en-US" sz="2800" dirty="0">
                <a:solidFill>
                  <a:srgbClr val="FF0000"/>
                </a:solidFill>
              </a:rPr>
              <a:t>(</a:t>
            </a:r>
            <a:r>
              <a:rPr lang="en-US" altLang="en-US" sz="2800" dirty="0" smtClean="0">
                <a:solidFill>
                  <a:srgbClr val="FF0000"/>
                </a:solidFill>
              </a:rPr>
              <a:t>S 4, 5 RPA, 1951)</a:t>
            </a:r>
            <a:endParaRPr lang="en-US" altLang="en-US" sz="2800" dirty="0">
              <a:solidFill>
                <a:srgbClr val="FF0000"/>
              </a:solidFill>
            </a:endParaRPr>
          </a:p>
        </p:txBody>
      </p:sp>
      <p:sp>
        <p:nvSpPr>
          <p:cNvPr id="3" name="Content Placeholder 2">
            <a:extLst>
              <a:ext uri="{FF2B5EF4-FFF2-40B4-BE49-F238E27FC236}">
                <a16:creationId xmlns:a16="http://schemas.microsoft.com/office/drawing/2014/main" id="{F7312273-4B73-73E5-D899-50054E54089F}"/>
              </a:ext>
            </a:extLst>
          </p:cNvPr>
          <p:cNvSpPr>
            <a:spLocks noGrp="1"/>
          </p:cNvSpPr>
          <p:nvPr>
            <p:ph idx="1"/>
          </p:nvPr>
        </p:nvSpPr>
        <p:spPr>
          <a:xfrm>
            <a:off x="96837" y="1143148"/>
            <a:ext cx="8950326" cy="3867002"/>
          </a:xfrm>
        </p:spPr>
        <p:txBody>
          <a:bodyPr/>
          <a:lstStyle/>
          <a:p>
            <a:pPr marL="457200" indent="-457200" algn="just" eaLnBrk="1" hangingPunct="1">
              <a:lnSpc>
                <a:spcPct val="90000"/>
              </a:lnSpc>
              <a:buClr>
                <a:schemeClr val="tx1"/>
              </a:buClr>
              <a:buFont typeface="+mj-lt"/>
              <a:buAutoNum type="arabicPeriod"/>
              <a:defRPr/>
            </a:pPr>
            <a:r>
              <a:rPr lang="en-US" altLang="en-US" sz="1400" b="1" dirty="0">
                <a:latin typeface="Calibri" panose="020F0502020204030204" pitchFamily="34" charset="0"/>
                <a:cs typeface="Calibri" panose="020F0502020204030204" pitchFamily="34" charset="0"/>
              </a:rPr>
              <a:t>Qualifications for election </a:t>
            </a:r>
            <a:r>
              <a:rPr lang="en-US" altLang="en-US" sz="1400" b="1" dirty="0" smtClean="0">
                <a:latin typeface="Calibri" panose="020F0502020204030204" pitchFamily="34" charset="0"/>
                <a:cs typeface="Calibri" panose="020F0502020204030204" pitchFamily="34" charset="0"/>
              </a:rPr>
              <a:t>to LS </a:t>
            </a:r>
            <a:r>
              <a:rPr lang="en-US" altLang="en-US" sz="1400" b="1" dirty="0" smtClean="0">
                <a:solidFill>
                  <a:srgbClr val="FF0000"/>
                </a:solidFill>
                <a:latin typeface="Calibri" panose="020F0502020204030204" pitchFamily="34" charset="0"/>
                <a:cs typeface="Calibri" panose="020F0502020204030204" pitchFamily="34" charset="0"/>
              </a:rPr>
              <a:t>(S 4 RPA 1951) </a:t>
            </a:r>
            <a:r>
              <a:rPr lang="en-US" altLang="en-US" sz="1400" b="1" dirty="0">
                <a:latin typeface="Calibri" panose="020F0502020204030204" pitchFamily="34" charset="0"/>
                <a:cs typeface="Calibri" panose="020F0502020204030204" pitchFamily="34" charset="0"/>
              </a:rPr>
              <a:t>:</a:t>
            </a:r>
          </a:p>
          <a:p>
            <a:pPr marL="617538" lvl="1" indent="-342900" algn="just" eaLnBrk="1" hangingPunct="1">
              <a:lnSpc>
                <a:spcPct val="90000"/>
              </a:lnSpc>
              <a:buClr>
                <a:srgbClr val="1F6B1F"/>
              </a:buClr>
              <a:buFont typeface="+mj-lt"/>
              <a:buAutoNum type="alphaLcPeriod"/>
              <a:defRPr/>
            </a:pPr>
            <a:r>
              <a:rPr lang="en-US" altLang="en-US" sz="1400" dirty="0" smtClean="0">
                <a:latin typeface="Calibri" panose="020F0502020204030204" pitchFamily="34" charset="0"/>
                <a:cs typeface="Calibri" panose="020F0502020204030204" pitchFamily="34" charset="0"/>
              </a:rPr>
              <a:t>In </a:t>
            </a:r>
            <a:r>
              <a:rPr lang="en-US" altLang="en-US" sz="1400" dirty="0">
                <a:latin typeface="Calibri" panose="020F0502020204030204" pitchFamily="34" charset="0"/>
                <a:cs typeface="Calibri" panose="020F0502020204030204" pitchFamily="34" charset="0"/>
              </a:rPr>
              <a:t>the case of the constituencies reserved for SCs or STs, the candidate should be a member of any of those castes or tribes</a:t>
            </a:r>
            <a:r>
              <a:rPr lang="en-US" altLang="en-US" sz="1400" dirty="0" smtClean="0">
                <a:latin typeface="Calibri" panose="020F0502020204030204" pitchFamily="34" charset="0"/>
                <a:cs typeface="Calibri" panose="020F0502020204030204" pitchFamily="34" charset="0"/>
              </a:rPr>
              <a:t>, in any State </a:t>
            </a:r>
            <a:r>
              <a:rPr lang="en-US" altLang="en-US" sz="1400" dirty="0">
                <a:latin typeface="Calibri" panose="020F0502020204030204" pitchFamily="34" charset="0"/>
                <a:cs typeface="Calibri" panose="020F0502020204030204" pitchFamily="34" charset="0"/>
              </a:rPr>
              <a:t>and an elector for any </a:t>
            </a:r>
            <a:r>
              <a:rPr lang="en-US" altLang="en-US" sz="1400" dirty="0" smtClean="0">
                <a:latin typeface="Calibri" panose="020F0502020204030204" pitchFamily="34" charset="0"/>
                <a:cs typeface="Calibri" panose="020F0502020204030204" pitchFamily="34" charset="0"/>
              </a:rPr>
              <a:t>PC;</a:t>
            </a:r>
          </a:p>
          <a:p>
            <a:pPr marL="617538" lvl="1" indent="-342900" algn="just" eaLnBrk="1" hangingPunct="1">
              <a:lnSpc>
                <a:spcPct val="90000"/>
              </a:lnSpc>
              <a:buClr>
                <a:srgbClr val="1F6B1F"/>
              </a:buClr>
              <a:buFont typeface="+mj-lt"/>
              <a:buAutoNum type="alphaLcPeriod"/>
              <a:defRPr/>
            </a:pPr>
            <a:r>
              <a:rPr lang="en-US" altLang="en-US" sz="1400" dirty="0" smtClean="0">
                <a:latin typeface="Calibri" panose="020F0502020204030204" pitchFamily="34" charset="0"/>
                <a:cs typeface="Calibri" panose="020F0502020204030204" pitchFamily="34" charset="0"/>
              </a:rPr>
              <a:t>In the case of Lakshadweep </a:t>
            </a:r>
            <a:r>
              <a:rPr lang="en-US" altLang="en-US" sz="1400" dirty="0">
                <a:latin typeface="Calibri" panose="020F0502020204030204" pitchFamily="34" charset="0"/>
                <a:cs typeface="Calibri" panose="020F0502020204030204" pitchFamily="34" charset="0"/>
              </a:rPr>
              <a:t>(ST)</a:t>
            </a:r>
            <a:r>
              <a:rPr lang="en-US" altLang="en-US" sz="1400" dirty="0" smtClean="0">
                <a:latin typeface="Calibri" panose="020F0502020204030204" pitchFamily="34" charset="0"/>
                <a:cs typeface="Calibri" panose="020F0502020204030204" pitchFamily="34" charset="0"/>
              </a:rPr>
              <a:t> PC, Sikkim PC and seats reserved for STs in Autonomous Districts of Assam:   </a:t>
            </a:r>
          </a:p>
          <a:p>
            <a:pPr marL="947738" lvl="2" indent="-400050" algn="just" eaLnBrk="1" hangingPunct="1">
              <a:lnSpc>
                <a:spcPct val="90000"/>
              </a:lnSpc>
              <a:buClr>
                <a:srgbClr val="1F6B1F"/>
              </a:buClr>
              <a:buFont typeface="+mj-lt"/>
              <a:buAutoNum type="romanLcPeriod"/>
              <a:defRPr/>
            </a:pPr>
            <a:r>
              <a:rPr lang="en-US" altLang="en-US" sz="1400" dirty="0" smtClean="0">
                <a:latin typeface="Calibri" panose="020F0502020204030204" pitchFamily="34" charset="0"/>
                <a:cs typeface="Calibri" panose="020F0502020204030204" pitchFamily="34" charset="0"/>
              </a:rPr>
              <a:t>Lakshadweep </a:t>
            </a:r>
            <a:r>
              <a:rPr lang="en-US" altLang="en-US" sz="1400" dirty="0">
                <a:latin typeface="Calibri" panose="020F0502020204030204" pitchFamily="34" charset="0"/>
                <a:cs typeface="Calibri" panose="020F0502020204030204" pitchFamily="34" charset="0"/>
              </a:rPr>
              <a:t> </a:t>
            </a:r>
            <a:r>
              <a:rPr lang="en-US" altLang="en-US" sz="1400" dirty="0" smtClean="0">
                <a:latin typeface="Calibri" panose="020F0502020204030204" pitchFamily="34" charset="0"/>
                <a:cs typeface="Calibri" panose="020F0502020204030204" pitchFamily="34" charset="0"/>
              </a:rPr>
              <a:t>- candidate should be a member of any ST of Lakshadweep and an elector in </a:t>
            </a:r>
            <a:r>
              <a:rPr lang="en-US" altLang="en-US" sz="1400" dirty="0">
                <a:latin typeface="Calibri" panose="020F0502020204030204" pitchFamily="34" charset="0"/>
                <a:cs typeface="Calibri" panose="020F0502020204030204" pitchFamily="34" charset="0"/>
              </a:rPr>
              <a:t>Lakshadweep</a:t>
            </a:r>
            <a:r>
              <a:rPr lang="en-US" altLang="en-US" sz="1400" dirty="0" smtClean="0">
                <a:latin typeface="Calibri" panose="020F0502020204030204" pitchFamily="34" charset="0"/>
                <a:cs typeface="Calibri" panose="020F0502020204030204" pitchFamily="34" charset="0"/>
              </a:rPr>
              <a:t> </a:t>
            </a:r>
          </a:p>
          <a:p>
            <a:pPr marL="947738" lvl="2" indent="-400050" algn="just" eaLnBrk="1" hangingPunct="1">
              <a:lnSpc>
                <a:spcPct val="90000"/>
              </a:lnSpc>
              <a:buClr>
                <a:srgbClr val="1F6B1F"/>
              </a:buClr>
              <a:buFont typeface="+mj-lt"/>
              <a:buAutoNum type="romanLcPeriod"/>
              <a:defRPr/>
            </a:pPr>
            <a:r>
              <a:rPr lang="en-US" altLang="en-US" sz="1400" dirty="0" smtClean="0">
                <a:latin typeface="Calibri" panose="020F0502020204030204" pitchFamily="34" charset="0"/>
                <a:cs typeface="Calibri" panose="020F0502020204030204" pitchFamily="34" charset="0"/>
              </a:rPr>
              <a:t>Sikkim PC  - </a:t>
            </a:r>
            <a:r>
              <a:rPr lang="en-US" altLang="en-US" sz="1400" dirty="0">
                <a:latin typeface="Calibri" panose="020F0502020204030204" pitchFamily="34" charset="0"/>
                <a:cs typeface="Calibri" panose="020F0502020204030204" pitchFamily="34" charset="0"/>
              </a:rPr>
              <a:t>candidate should be </a:t>
            </a:r>
            <a:r>
              <a:rPr lang="en-US" altLang="en-US" sz="1400" dirty="0" smtClean="0">
                <a:latin typeface="Calibri" panose="020F0502020204030204" pitchFamily="34" charset="0"/>
                <a:cs typeface="Calibri" panose="020F0502020204030204" pitchFamily="34" charset="0"/>
              </a:rPr>
              <a:t>an elector of PC of  Sikkim</a:t>
            </a:r>
          </a:p>
          <a:p>
            <a:pPr marL="947738" lvl="2" indent="-400050" algn="just" eaLnBrk="1" hangingPunct="1">
              <a:lnSpc>
                <a:spcPct val="90000"/>
              </a:lnSpc>
              <a:buClr>
                <a:srgbClr val="1F6B1F"/>
              </a:buClr>
              <a:buFont typeface="+mj-lt"/>
              <a:buAutoNum type="romanLcPeriod"/>
              <a:defRPr/>
            </a:pPr>
            <a:r>
              <a:rPr lang="en-US" altLang="en-US" sz="1400" dirty="0">
                <a:latin typeface="Calibri" panose="020F0502020204030204" pitchFamily="34" charset="0"/>
                <a:cs typeface="Calibri" panose="020F0502020204030204" pitchFamily="34" charset="0"/>
              </a:rPr>
              <a:t>Autonomous </a:t>
            </a:r>
            <a:r>
              <a:rPr lang="en-US" altLang="en-US" sz="1400" dirty="0" smtClean="0">
                <a:latin typeface="Calibri" panose="020F0502020204030204" pitchFamily="34" charset="0"/>
                <a:cs typeface="Calibri" panose="020F0502020204030204" pitchFamily="34" charset="0"/>
              </a:rPr>
              <a:t>District </a:t>
            </a:r>
            <a:r>
              <a:rPr lang="en-US" altLang="en-US" sz="1400" dirty="0">
                <a:latin typeface="Calibri" panose="020F0502020204030204" pitchFamily="34" charset="0"/>
                <a:cs typeface="Calibri" panose="020F0502020204030204" pitchFamily="34" charset="0"/>
              </a:rPr>
              <a:t>of </a:t>
            </a:r>
            <a:r>
              <a:rPr lang="en-US" altLang="en-US" sz="1400" dirty="0" smtClean="0">
                <a:latin typeface="Calibri" panose="020F0502020204030204" pitchFamily="34" charset="0"/>
                <a:cs typeface="Calibri" panose="020F0502020204030204" pitchFamily="34" charset="0"/>
              </a:rPr>
              <a:t>Assam - </a:t>
            </a:r>
            <a:r>
              <a:rPr lang="en-US" altLang="en-US" sz="1400" dirty="0">
                <a:latin typeface="Calibri" panose="020F0502020204030204" pitchFamily="34" charset="0"/>
                <a:cs typeface="Calibri" panose="020F0502020204030204" pitchFamily="34" charset="0"/>
              </a:rPr>
              <a:t>candidate should be a member of </a:t>
            </a:r>
            <a:r>
              <a:rPr lang="en-US" altLang="en-US" sz="1400" dirty="0" smtClean="0">
                <a:latin typeface="Calibri" panose="020F0502020204030204" pitchFamily="34" charset="0"/>
                <a:cs typeface="Calibri" panose="020F0502020204030204" pitchFamily="34" charset="0"/>
              </a:rPr>
              <a:t>ST of any </a:t>
            </a:r>
            <a:r>
              <a:rPr lang="en-US" altLang="en-US" sz="1400" dirty="0">
                <a:latin typeface="Calibri" panose="020F0502020204030204" pitchFamily="34" charset="0"/>
                <a:cs typeface="Calibri" panose="020F0502020204030204" pitchFamily="34" charset="0"/>
              </a:rPr>
              <a:t>Autonomous </a:t>
            </a:r>
            <a:r>
              <a:rPr lang="en-US" altLang="en-US" sz="1400" dirty="0" smtClean="0">
                <a:latin typeface="Calibri" panose="020F0502020204030204" pitchFamily="34" charset="0"/>
                <a:cs typeface="Calibri" panose="020F0502020204030204" pitchFamily="34" charset="0"/>
              </a:rPr>
              <a:t>District and elector for PC comprising such </a:t>
            </a:r>
            <a:r>
              <a:rPr lang="en-US" altLang="en-US" sz="1400" dirty="0">
                <a:latin typeface="Calibri" panose="020F0502020204030204" pitchFamily="34" charset="0"/>
                <a:cs typeface="Calibri" panose="020F0502020204030204" pitchFamily="34" charset="0"/>
              </a:rPr>
              <a:t>Autonomous </a:t>
            </a:r>
            <a:r>
              <a:rPr lang="en-US" altLang="en-US" sz="1400" dirty="0" smtClean="0">
                <a:latin typeface="Calibri" panose="020F0502020204030204" pitchFamily="34" charset="0"/>
                <a:cs typeface="Calibri" panose="020F0502020204030204" pitchFamily="34" charset="0"/>
              </a:rPr>
              <a:t>District.  </a:t>
            </a:r>
            <a:endParaRPr lang="en-US" altLang="en-US" sz="1400" dirty="0">
              <a:latin typeface="Calibri" panose="020F0502020204030204" pitchFamily="34" charset="0"/>
              <a:cs typeface="Calibri" panose="020F0502020204030204" pitchFamily="34" charset="0"/>
            </a:endParaRPr>
          </a:p>
          <a:p>
            <a:pPr marL="617538" lvl="1" indent="-342900" algn="just" eaLnBrk="1" hangingPunct="1">
              <a:lnSpc>
                <a:spcPct val="90000"/>
              </a:lnSpc>
              <a:buClr>
                <a:srgbClr val="1F6B1F"/>
              </a:buClr>
              <a:buFont typeface="+mj-lt"/>
              <a:buAutoNum type="alphaLcPeriod"/>
              <a:defRPr/>
            </a:pPr>
            <a:r>
              <a:rPr lang="en-US" altLang="en-US" sz="1400" dirty="0" smtClean="0">
                <a:latin typeface="Calibri" panose="020F0502020204030204" pitchFamily="34" charset="0"/>
                <a:cs typeface="Calibri" panose="020F0502020204030204" pitchFamily="34" charset="0"/>
              </a:rPr>
              <a:t>In </a:t>
            </a:r>
            <a:r>
              <a:rPr lang="en-US" altLang="en-US" sz="1400" dirty="0">
                <a:latin typeface="Calibri" panose="020F0502020204030204" pitchFamily="34" charset="0"/>
                <a:cs typeface="Calibri" panose="020F0502020204030204" pitchFamily="34" charset="0"/>
              </a:rPr>
              <a:t>the case of any other constituency in any </a:t>
            </a:r>
            <a:r>
              <a:rPr lang="en-US" altLang="en-US" sz="1400" dirty="0" smtClean="0">
                <a:latin typeface="Calibri" panose="020F0502020204030204" pitchFamily="34" charset="0"/>
                <a:cs typeface="Calibri" panose="020F0502020204030204" pitchFamily="34" charset="0"/>
              </a:rPr>
              <a:t>State, the candidate </a:t>
            </a:r>
            <a:r>
              <a:rPr lang="en-US" altLang="en-US" sz="1400" dirty="0">
                <a:latin typeface="Calibri" panose="020F0502020204030204" pitchFamily="34" charset="0"/>
                <a:cs typeface="Calibri" panose="020F0502020204030204" pitchFamily="34" charset="0"/>
              </a:rPr>
              <a:t>should be an elector for </a:t>
            </a:r>
            <a:r>
              <a:rPr lang="en-US" altLang="en-US" sz="1400" dirty="0" smtClean="0">
                <a:latin typeface="Calibri" panose="020F0502020204030204" pitchFamily="34" charset="0"/>
                <a:cs typeface="Calibri" panose="020F0502020204030204" pitchFamily="34" charset="0"/>
              </a:rPr>
              <a:t>any PC</a:t>
            </a:r>
          </a:p>
          <a:p>
            <a:pPr marL="457200" indent="-457200" algn="just" eaLnBrk="1" hangingPunct="1">
              <a:lnSpc>
                <a:spcPct val="90000"/>
              </a:lnSpc>
              <a:buFont typeface="+mj-lt"/>
              <a:buAutoNum type="arabicPeriod"/>
              <a:defRPr/>
            </a:pPr>
            <a:r>
              <a:rPr lang="en-US" altLang="en-US" sz="1400" b="1" dirty="0">
                <a:latin typeface="Calibri" panose="020F0502020204030204" pitchFamily="34" charset="0"/>
                <a:cs typeface="Calibri" panose="020F0502020204030204" pitchFamily="34" charset="0"/>
              </a:rPr>
              <a:t>Qualifications for election to </a:t>
            </a:r>
            <a:r>
              <a:rPr lang="en-US" altLang="en-US" sz="1400" b="1" dirty="0" smtClean="0">
                <a:latin typeface="Calibri" panose="020F0502020204030204" pitchFamily="34" charset="0"/>
                <a:cs typeface="Calibri" panose="020F0502020204030204" pitchFamily="34" charset="0"/>
              </a:rPr>
              <a:t>LA </a:t>
            </a:r>
            <a:r>
              <a:rPr lang="en-US" altLang="en-US" sz="1400" b="1" dirty="0" smtClean="0">
                <a:solidFill>
                  <a:srgbClr val="FF0000"/>
                </a:solidFill>
                <a:latin typeface="Calibri" panose="020F0502020204030204" pitchFamily="34" charset="0"/>
                <a:cs typeface="Calibri" panose="020F0502020204030204" pitchFamily="34" charset="0"/>
              </a:rPr>
              <a:t>(S </a:t>
            </a:r>
            <a:r>
              <a:rPr lang="en-US" altLang="en-US" sz="1400" b="1" dirty="0">
                <a:solidFill>
                  <a:srgbClr val="FF0000"/>
                </a:solidFill>
                <a:latin typeface="Calibri" panose="020F0502020204030204" pitchFamily="34" charset="0"/>
                <a:cs typeface="Calibri" panose="020F0502020204030204" pitchFamily="34" charset="0"/>
              </a:rPr>
              <a:t>5</a:t>
            </a:r>
            <a:r>
              <a:rPr lang="en-US" altLang="en-US" sz="1400" b="1" dirty="0" smtClean="0">
                <a:solidFill>
                  <a:srgbClr val="FF0000"/>
                </a:solidFill>
                <a:latin typeface="Calibri" panose="020F0502020204030204" pitchFamily="34" charset="0"/>
                <a:cs typeface="Calibri" panose="020F0502020204030204" pitchFamily="34" charset="0"/>
              </a:rPr>
              <a:t> RPA </a:t>
            </a:r>
            <a:r>
              <a:rPr lang="en-US" altLang="en-US" sz="1400" b="1" dirty="0">
                <a:solidFill>
                  <a:srgbClr val="FF0000"/>
                </a:solidFill>
                <a:latin typeface="Calibri" panose="020F0502020204030204" pitchFamily="34" charset="0"/>
                <a:cs typeface="Calibri" panose="020F0502020204030204" pitchFamily="34" charset="0"/>
              </a:rPr>
              <a:t>1951) </a:t>
            </a:r>
            <a:r>
              <a:rPr lang="en-US" altLang="en-US" sz="1400" b="1" dirty="0">
                <a:latin typeface="Calibri" panose="020F0502020204030204" pitchFamily="34" charset="0"/>
                <a:cs typeface="Calibri" panose="020F0502020204030204" pitchFamily="34" charset="0"/>
              </a:rPr>
              <a:t>:</a:t>
            </a:r>
          </a:p>
          <a:p>
            <a:pPr marL="617538" lvl="1" indent="-342900" algn="just" eaLnBrk="1" hangingPunct="1">
              <a:lnSpc>
                <a:spcPct val="90000"/>
              </a:lnSpc>
              <a:buClr>
                <a:srgbClr val="1F6B1F"/>
              </a:buClr>
              <a:buFont typeface="+mj-lt"/>
              <a:buAutoNum type="alphaLcPeriod"/>
              <a:defRPr/>
            </a:pPr>
            <a:r>
              <a:rPr lang="en-US" altLang="en-US" sz="1400" dirty="0">
                <a:latin typeface="Calibri" panose="020F0502020204030204" pitchFamily="34" charset="0"/>
                <a:cs typeface="Calibri" panose="020F0502020204030204" pitchFamily="34" charset="0"/>
              </a:rPr>
              <a:t>In the case of the constituencies reserved for SCs or STs, the candidate should be a member of any of those castes or tribes, and an elector for any Assembly Constituency in the State</a:t>
            </a:r>
            <a:r>
              <a:rPr lang="en-US" altLang="en-US" sz="1400" dirty="0" smtClean="0">
                <a:latin typeface="Calibri" panose="020F0502020204030204" pitchFamily="34" charset="0"/>
                <a:cs typeface="Calibri" panose="020F0502020204030204" pitchFamily="34" charset="0"/>
              </a:rPr>
              <a:t>;</a:t>
            </a:r>
          </a:p>
          <a:p>
            <a:pPr marL="617538" lvl="1" indent="-342900" algn="just" eaLnBrk="1" hangingPunct="1">
              <a:lnSpc>
                <a:spcPct val="90000"/>
              </a:lnSpc>
              <a:buClr>
                <a:srgbClr val="1F6B1F"/>
              </a:buClr>
              <a:buFont typeface="+mj-lt"/>
              <a:buAutoNum type="alphaLcPeriod"/>
              <a:defRPr/>
            </a:pPr>
            <a:r>
              <a:rPr lang="en-US" altLang="en-US" sz="1400" dirty="0">
                <a:latin typeface="Calibri" panose="020F0502020204030204" pitchFamily="34" charset="0"/>
                <a:cs typeface="Calibri" panose="020F0502020204030204" pitchFamily="34" charset="0"/>
              </a:rPr>
              <a:t>In the case of any other </a:t>
            </a:r>
            <a:r>
              <a:rPr lang="en-US" altLang="en-US" sz="1400" dirty="0" smtClean="0">
                <a:latin typeface="Calibri" panose="020F0502020204030204" pitchFamily="34" charset="0"/>
                <a:cs typeface="Calibri" panose="020F0502020204030204" pitchFamily="34" charset="0"/>
              </a:rPr>
              <a:t>constituency, candidate </a:t>
            </a:r>
            <a:r>
              <a:rPr lang="en-US" altLang="en-US" sz="1400" dirty="0">
                <a:latin typeface="Calibri" panose="020F0502020204030204" pitchFamily="34" charset="0"/>
                <a:cs typeface="Calibri" panose="020F0502020204030204" pitchFamily="34" charset="0"/>
              </a:rPr>
              <a:t>should be an elector for any </a:t>
            </a:r>
            <a:r>
              <a:rPr lang="en-US" altLang="en-US" sz="1400" dirty="0" smtClean="0">
                <a:latin typeface="Calibri" panose="020F0502020204030204" pitchFamily="34" charset="0"/>
                <a:cs typeface="Calibri" panose="020F0502020204030204" pitchFamily="34" charset="0"/>
              </a:rPr>
              <a:t>AC </a:t>
            </a:r>
            <a:r>
              <a:rPr lang="en-US" altLang="en-US" sz="1400" dirty="0">
                <a:latin typeface="Calibri" panose="020F0502020204030204" pitchFamily="34" charset="0"/>
                <a:cs typeface="Calibri" panose="020F0502020204030204" pitchFamily="34" charset="0"/>
              </a:rPr>
              <a:t>in that </a:t>
            </a:r>
            <a:r>
              <a:rPr lang="en-US" altLang="en-US" sz="1400" dirty="0" smtClean="0">
                <a:latin typeface="Calibri" panose="020F0502020204030204" pitchFamily="34" charset="0"/>
                <a:cs typeface="Calibri" panose="020F0502020204030204" pitchFamily="34" charset="0"/>
              </a:rPr>
              <a:t>State</a:t>
            </a:r>
          </a:p>
          <a:p>
            <a:pPr marL="617538" lvl="1" indent="-342900" algn="just" eaLnBrk="1" hangingPunct="1">
              <a:lnSpc>
                <a:spcPct val="90000"/>
              </a:lnSpc>
              <a:buClr>
                <a:srgbClr val="1F6B1F"/>
              </a:buClr>
              <a:buFont typeface="+mj-lt"/>
              <a:buAutoNum type="alphaLcPeriod"/>
              <a:defRPr/>
            </a:pPr>
            <a:r>
              <a:rPr lang="en-GB" sz="1400" dirty="0">
                <a:latin typeface="Calibri" panose="020F0502020204030204" pitchFamily="34" charset="0"/>
                <a:cs typeface="Calibri" panose="020F0502020204030204" pitchFamily="34" charset="0"/>
              </a:rPr>
              <a:t>In the case of a seat reserved for an autonomous district of Assam, </a:t>
            </a:r>
            <a:r>
              <a:rPr lang="en-US" altLang="en-US" sz="1400" dirty="0">
                <a:latin typeface="Calibri" panose="020F0502020204030204" pitchFamily="34" charset="0"/>
                <a:cs typeface="Calibri" panose="020F0502020204030204" pitchFamily="34" charset="0"/>
              </a:rPr>
              <a:t>the candidate</a:t>
            </a:r>
            <a:r>
              <a:rPr lang="en-GB" sz="1400" dirty="0">
                <a:latin typeface="Calibri" panose="020F0502020204030204" pitchFamily="34" charset="0"/>
                <a:cs typeface="Calibri" panose="020F0502020204030204" pitchFamily="34" charset="0"/>
              </a:rPr>
              <a:t> should be a member of a [Scheduled Tribe of any autonomous district] and is an elector for the Assembly constituency in which such seat or any other seat is reserved for that district</a:t>
            </a:r>
            <a:endParaRPr lang="en-US" altLang="en-US" sz="1400" dirty="0">
              <a:latin typeface="Calibri" panose="020F0502020204030204" pitchFamily="34" charset="0"/>
              <a:cs typeface="Calibri" panose="020F0502020204030204" pitchFamily="34" charset="0"/>
            </a:endParaRPr>
          </a:p>
          <a:p>
            <a:pPr marL="0" indent="0" algn="just" eaLnBrk="1" hangingPunct="1">
              <a:lnSpc>
                <a:spcPct val="90000"/>
              </a:lnSpc>
              <a:buClr>
                <a:srgbClr val="1F6B1F"/>
              </a:buClr>
              <a:buNone/>
              <a:defRPr/>
            </a:pPr>
            <a:endParaRPr lang="en-US" altLang="en-US" sz="1400" dirty="0">
              <a:latin typeface="Calibri" panose="020F0502020204030204" pitchFamily="34" charset="0"/>
              <a:cs typeface="Calibri" panose="020F0502020204030204" pitchFamily="34" charset="0"/>
            </a:endParaRPr>
          </a:p>
        </p:txBody>
      </p:sp>
      <p:pic>
        <p:nvPicPr>
          <p:cNvPr id="14340" name="Picture 3" descr="E:\Mahima\logo\iiidem logo.jpg">
            <a:extLst>
              <a:ext uri="{FF2B5EF4-FFF2-40B4-BE49-F238E27FC236}">
                <a16:creationId xmlns:a16="http://schemas.microsoft.com/office/drawing/2014/main" id="{FA73EF96-6ADB-AFB5-7E58-9B680907D4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4" descr="E:\Mahima\logo\ECI - Copy.jpg">
            <a:extLst>
              <a:ext uri="{FF2B5EF4-FFF2-40B4-BE49-F238E27FC236}">
                <a16:creationId xmlns:a16="http://schemas.microsoft.com/office/drawing/2014/main" id="{E1DA15A6-AFFF-95C9-C2FF-A81708E534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Slide Number Placeholder 1">
            <a:extLst>
              <a:ext uri="{FF2B5EF4-FFF2-40B4-BE49-F238E27FC236}">
                <a16:creationId xmlns:a16="http://schemas.microsoft.com/office/drawing/2014/main" id="{418C6F4B-0C9E-9F76-69B3-774739B5D71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6B5684EE-4522-4954-8C14-4B19403EB562}" type="slidenum">
              <a:rPr lang="en-US" altLang="en-US">
                <a:solidFill>
                  <a:srgbClr val="FFFFFF"/>
                </a:solidFill>
              </a:rPr>
              <a:pPr eaLnBrk="1" hangingPunct="1"/>
              <a:t>9</a:t>
            </a:fld>
            <a:endParaRPr lang="en-US" altLang="en-US">
              <a:solidFill>
                <a:srgbClr val="FFFFFF"/>
              </a:solidFill>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fade">
                                      <p:cBhvr>
                                        <p:cTn id="54" dur="1000"/>
                                        <p:tgtEl>
                                          <p:spTgt spid="3">
                                            <p:txEl>
                                              <p:pRg st="9" end="9"/>
                                            </p:txEl>
                                          </p:spTgt>
                                        </p:tgtEl>
                                      </p:cBhvr>
                                    </p:animEffect>
                                    <p:anim calcmode="lin" valueType="num">
                                      <p:cBhvr>
                                        <p:cTn id="5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Effect transition="in" filter="fade">
                                      <p:cBhvr>
                                        <p:cTn id="59" dur="1000"/>
                                        <p:tgtEl>
                                          <p:spTgt spid="3">
                                            <p:txEl>
                                              <p:pRg st="10" end="10"/>
                                            </p:txEl>
                                          </p:spTgt>
                                        </p:tgtEl>
                                      </p:cBhvr>
                                    </p:animEffect>
                                    <p:anim calcmode="lin" valueType="num">
                                      <p:cBhvr>
                                        <p:cTn id="6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4517</TotalTime>
  <Words>2782</Words>
  <Application>Microsoft Office PowerPoint</Application>
  <PresentationFormat>On-screen Show (16:9)</PresentationFormat>
  <Paragraphs>227</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Cambria</vt:lpstr>
      <vt:lpstr>Times New Roman</vt:lpstr>
      <vt:lpstr>Wingdings</vt:lpstr>
      <vt:lpstr>Clarity</vt:lpstr>
      <vt:lpstr>Theme 1  - Qualification &amp; Disqualification</vt:lpstr>
      <vt:lpstr>Introduction</vt:lpstr>
      <vt:lpstr>Constitutional Qualifications  (Articles  84 and 173 of the Constitution) </vt:lpstr>
      <vt:lpstr>Oath or Affirmation</vt:lpstr>
      <vt:lpstr>Oath or Affirmation-Contd.</vt:lpstr>
      <vt:lpstr>Oath or Affirmation-Contd.</vt:lpstr>
      <vt:lpstr>Oath or Affirmation-Contd.</vt:lpstr>
      <vt:lpstr>Age qualification-[Articles 84(3) and 173(b)]</vt:lpstr>
      <vt:lpstr>Statutory Qualification (S 4, 5 RPA, 1951)</vt:lpstr>
      <vt:lpstr>Constitutional Disqualifications – Listing of grounds [Articles 102 (1) &amp; 191(1)]</vt:lpstr>
      <vt:lpstr>Office of profit under the Government  [Articles 102 (1a) and 191(1)(a)]</vt:lpstr>
      <vt:lpstr>Office of profit under the Government - Removal of Disqualification Acts – Central and State Statutes [Articles 102 (1a) and 191(1)(a)]</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eci</dc:creator>
  <cp:lastModifiedBy>Admin</cp:lastModifiedBy>
  <cp:revision>666</cp:revision>
  <cp:lastPrinted>2023-05-27T08:00:19Z</cp:lastPrinted>
  <dcterms:created xsi:type="dcterms:W3CDTF">2012-11-03T07:14:21Z</dcterms:created>
  <dcterms:modified xsi:type="dcterms:W3CDTF">2023-07-26T15:18:31Z</dcterms:modified>
</cp:coreProperties>
</file>