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notesMasterIdLst>
    <p:notesMasterId r:id="rId60"/>
  </p:notesMasterIdLst>
  <p:handoutMasterIdLst>
    <p:handoutMasterId r:id="rId61"/>
  </p:handoutMasterIdLst>
  <p:sldIdLst>
    <p:sldId id="459" r:id="rId2"/>
    <p:sldId id="257" r:id="rId3"/>
    <p:sldId id="451" r:id="rId4"/>
    <p:sldId id="435" r:id="rId5"/>
    <p:sldId id="436" r:id="rId6"/>
    <p:sldId id="399" r:id="rId7"/>
    <p:sldId id="438" r:id="rId8"/>
    <p:sldId id="400" r:id="rId9"/>
    <p:sldId id="439" r:id="rId10"/>
    <p:sldId id="404" r:id="rId11"/>
    <p:sldId id="450" r:id="rId12"/>
    <p:sldId id="452" r:id="rId13"/>
    <p:sldId id="260" r:id="rId14"/>
    <p:sldId id="292" r:id="rId15"/>
    <p:sldId id="262" r:id="rId16"/>
    <p:sldId id="295" r:id="rId17"/>
    <p:sldId id="263" r:id="rId18"/>
    <p:sldId id="264" r:id="rId19"/>
    <p:sldId id="268" r:id="rId20"/>
    <p:sldId id="437" r:id="rId21"/>
    <p:sldId id="402" r:id="rId22"/>
    <p:sldId id="406" r:id="rId23"/>
    <p:sldId id="441" r:id="rId24"/>
    <p:sldId id="455" r:id="rId25"/>
    <p:sldId id="409" r:id="rId26"/>
    <p:sldId id="410" r:id="rId27"/>
    <p:sldId id="411" r:id="rId28"/>
    <p:sldId id="412" r:id="rId29"/>
    <p:sldId id="424" r:id="rId30"/>
    <p:sldId id="425" r:id="rId31"/>
    <p:sldId id="426" r:id="rId32"/>
    <p:sldId id="440" r:id="rId33"/>
    <p:sldId id="413" r:id="rId34"/>
    <p:sldId id="422" r:id="rId35"/>
    <p:sldId id="324" r:id="rId36"/>
    <p:sldId id="326" r:id="rId37"/>
    <p:sldId id="397" r:id="rId38"/>
    <p:sldId id="328" r:id="rId39"/>
    <p:sldId id="331" r:id="rId40"/>
    <p:sldId id="333" r:id="rId41"/>
    <p:sldId id="423" r:id="rId42"/>
    <p:sldId id="296" r:id="rId43"/>
    <p:sldId id="293" r:id="rId44"/>
    <p:sldId id="277" r:id="rId45"/>
    <p:sldId id="446" r:id="rId46"/>
    <p:sldId id="447" r:id="rId47"/>
    <p:sldId id="449" r:id="rId48"/>
    <p:sldId id="448" r:id="rId49"/>
    <p:sldId id="427" r:id="rId50"/>
    <p:sldId id="430" r:id="rId51"/>
    <p:sldId id="431" r:id="rId52"/>
    <p:sldId id="432" r:id="rId53"/>
    <p:sldId id="433" r:id="rId54"/>
    <p:sldId id="434" r:id="rId55"/>
    <p:sldId id="417" r:id="rId56"/>
    <p:sldId id="419" r:id="rId57"/>
    <p:sldId id="420" r:id="rId58"/>
    <p:sldId id="458" r:id="rId59"/>
  </p:sldIdLst>
  <p:sldSz cx="9144000" cy="5143500" type="screen16x9"/>
  <p:notesSz cx="6797675" cy="9926638"/>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5613" indent="1588"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2813" indent="1588"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0013" indent="1588"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7213" indent="1588"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93"/>
    <a:srgbClr val="00CC00"/>
    <a:srgbClr val="FF0066"/>
    <a:srgbClr val="6600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06" autoAdjust="0"/>
    <p:restoredTop sz="94092"/>
  </p:normalViewPr>
  <p:slideViewPr>
    <p:cSldViewPr showGuides="1">
      <p:cViewPr varScale="1">
        <p:scale>
          <a:sx n="85" d="100"/>
          <a:sy n="85" d="100"/>
        </p:scale>
        <p:origin x="816" y="8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1AC603-A96B-F02F-6432-A15C21461627}"/>
              </a:ext>
            </a:extLst>
          </p:cNvPr>
          <p:cNvSpPr>
            <a:spLocks noGrp="1"/>
          </p:cNvSpPr>
          <p:nvPr>
            <p:ph type="hdr" sz="quarter"/>
          </p:nvPr>
        </p:nvSpPr>
        <p:spPr>
          <a:xfrm>
            <a:off x="1" y="0"/>
            <a:ext cx="2946400" cy="496808"/>
          </a:xfrm>
          <a:prstGeom prst="rect">
            <a:avLst/>
          </a:prstGeom>
        </p:spPr>
        <p:txBody>
          <a:bodyPr vert="horz" lIns="91440" tIns="45720" rIns="91440" bIns="45720" rtlCol="0"/>
          <a:lstStyle>
            <a:lvl1pPr algn="l">
              <a:defRPr sz="1200">
                <a:cs typeface="Arial" charset="0"/>
              </a:defRPr>
            </a:lvl1pPr>
          </a:lstStyle>
          <a:p>
            <a:pPr>
              <a:defRPr/>
            </a:pPr>
            <a:endParaRPr lang="en-US"/>
          </a:p>
        </p:txBody>
      </p:sp>
      <p:sp>
        <p:nvSpPr>
          <p:cNvPr id="3" name="Date Placeholder 2">
            <a:extLst>
              <a:ext uri="{FF2B5EF4-FFF2-40B4-BE49-F238E27FC236}">
                <a16:creationId xmlns:a16="http://schemas.microsoft.com/office/drawing/2014/main" id="{F534F002-C5EE-F461-E878-528E130EA0BE}"/>
              </a:ext>
            </a:extLst>
          </p:cNvPr>
          <p:cNvSpPr>
            <a:spLocks noGrp="1"/>
          </p:cNvSpPr>
          <p:nvPr>
            <p:ph type="dt" sz="quarter" idx="1"/>
          </p:nvPr>
        </p:nvSpPr>
        <p:spPr>
          <a:xfrm>
            <a:off x="3849689" y="0"/>
            <a:ext cx="2946400" cy="496808"/>
          </a:xfrm>
          <a:prstGeom prst="rect">
            <a:avLst/>
          </a:prstGeom>
        </p:spPr>
        <p:txBody>
          <a:bodyPr vert="horz" lIns="91440" tIns="45720" rIns="91440" bIns="45720" rtlCol="0"/>
          <a:lstStyle>
            <a:lvl1pPr algn="r">
              <a:defRPr sz="1200">
                <a:cs typeface="Arial" charset="0"/>
              </a:defRPr>
            </a:lvl1pPr>
          </a:lstStyle>
          <a:p>
            <a:pPr>
              <a:defRPr/>
            </a:pPr>
            <a:fld id="{A145C3E0-8D84-544A-A7B9-F06A425A2690}" type="datetimeFigureOut">
              <a:rPr lang="en-US"/>
              <a:pPr>
                <a:defRPr/>
              </a:pPr>
              <a:t>9/27/2023</a:t>
            </a:fld>
            <a:endParaRPr lang="en-US"/>
          </a:p>
        </p:txBody>
      </p:sp>
      <p:sp>
        <p:nvSpPr>
          <p:cNvPr id="4" name="Footer Placeholder 3">
            <a:extLst>
              <a:ext uri="{FF2B5EF4-FFF2-40B4-BE49-F238E27FC236}">
                <a16:creationId xmlns:a16="http://schemas.microsoft.com/office/drawing/2014/main" id="{14E3F007-AEC9-92D3-88E4-598B904AD26C}"/>
              </a:ext>
            </a:extLst>
          </p:cNvPr>
          <p:cNvSpPr>
            <a:spLocks noGrp="1"/>
          </p:cNvSpPr>
          <p:nvPr>
            <p:ph type="ftr" sz="quarter" idx="2"/>
          </p:nvPr>
        </p:nvSpPr>
        <p:spPr>
          <a:xfrm>
            <a:off x="1" y="9426658"/>
            <a:ext cx="2946400" cy="498396"/>
          </a:xfrm>
          <a:prstGeom prst="rect">
            <a:avLst/>
          </a:prstGeom>
        </p:spPr>
        <p:txBody>
          <a:bodyPr vert="horz" lIns="91440" tIns="45720" rIns="91440" bIns="45720" rtlCol="0" anchor="b"/>
          <a:lstStyle>
            <a:lvl1pPr algn="l">
              <a:defRPr sz="120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74504E0C-1CE2-84BA-048A-D15CC447E888}"/>
              </a:ext>
            </a:extLst>
          </p:cNvPr>
          <p:cNvSpPr>
            <a:spLocks noGrp="1"/>
          </p:cNvSpPr>
          <p:nvPr>
            <p:ph type="sldNum" sz="quarter" idx="3"/>
          </p:nvPr>
        </p:nvSpPr>
        <p:spPr>
          <a:xfrm>
            <a:off x="3849689" y="9426658"/>
            <a:ext cx="2946400" cy="498396"/>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CF99D93-4A4C-5046-A1FD-28D6E520AF31}"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3088B0-5645-FE20-CC77-D4B9377DA9F2}"/>
              </a:ext>
            </a:extLst>
          </p:cNvPr>
          <p:cNvSpPr>
            <a:spLocks noGrp="1"/>
          </p:cNvSpPr>
          <p:nvPr>
            <p:ph type="hdr" sz="quarter"/>
          </p:nvPr>
        </p:nvSpPr>
        <p:spPr>
          <a:xfrm>
            <a:off x="1" y="0"/>
            <a:ext cx="2946400" cy="496808"/>
          </a:xfrm>
          <a:prstGeom prst="rect">
            <a:avLst/>
          </a:prstGeom>
        </p:spPr>
        <p:txBody>
          <a:bodyPr vert="horz" lIns="91440" tIns="45720" rIns="91440" bIns="45720" rtlCol="0"/>
          <a:lstStyle>
            <a:lvl1pPr algn="l">
              <a:defRPr sz="1200">
                <a:cs typeface="Arial" charset="0"/>
              </a:defRPr>
            </a:lvl1pPr>
          </a:lstStyle>
          <a:p>
            <a:pPr>
              <a:defRPr/>
            </a:pPr>
            <a:endParaRPr lang="en-IN"/>
          </a:p>
        </p:txBody>
      </p:sp>
      <p:sp>
        <p:nvSpPr>
          <p:cNvPr id="3" name="Date Placeholder 2">
            <a:extLst>
              <a:ext uri="{FF2B5EF4-FFF2-40B4-BE49-F238E27FC236}">
                <a16:creationId xmlns:a16="http://schemas.microsoft.com/office/drawing/2014/main" id="{37ACE617-46B4-2712-618B-9FFE4266165C}"/>
              </a:ext>
            </a:extLst>
          </p:cNvPr>
          <p:cNvSpPr>
            <a:spLocks noGrp="1"/>
          </p:cNvSpPr>
          <p:nvPr>
            <p:ph type="dt" idx="1"/>
          </p:nvPr>
        </p:nvSpPr>
        <p:spPr>
          <a:xfrm>
            <a:off x="3849689" y="0"/>
            <a:ext cx="2946400" cy="496808"/>
          </a:xfrm>
          <a:prstGeom prst="rect">
            <a:avLst/>
          </a:prstGeom>
        </p:spPr>
        <p:txBody>
          <a:bodyPr vert="horz" lIns="91440" tIns="45720" rIns="91440" bIns="45720" rtlCol="0"/>
          <a:lstStyle>
            <a:lvl1pPr algn="r">
              <a:defRPr sz="1200">
                <a:cs typeface="Arial" charset="0"/>
              </a:defRPr>
            </a:lvl1pPr>
          </a:lstStyle>
          <a:p>
            <a:pPr>
              <a:defRPr/>
            </a:pPr>
            <a:fld id="{9AEDAEC5-4950-F64F-BF13-FDEF5B9115EA}" type="datetimeFigureOut">
              <a:rPr lang="en-IN"/>
              <a:pPr>
                <a:defRPr/>
              </a:pPr>
              <a:t>27-09-2023</a:t>
            </a:fld>
            <a:endParaRPr lang="en-IN"/>
          </a:p>
        </p:txBody>
      </p:sp>
      <p:sp>
        <p:nvSpPr>
          <p:cNvPr id="4" name="Slide Image Placeholder 3">
            <a:extLst>
              <a:ext uri="{FF2B5EF4-FFF2-40B4-BE49-F238E27FC236}">
                <a16:creationId xmlns:a16="http://schemas.microsoft.com/office/drawing/2014/main" id="{6E6BDEE1-AEA3-08B5-86EF-E82AF18BE2EA}"/>
              </a:ext>
            </a:extLst>
          </p:cNvPr>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a:extLst>
              <a:ext uri="{FF2B5EF4-FFF2-40B4-BE49-F238E27FC236}">
                <a16:creationId xmlns:a16="http://schemas.microsoft.com/office/drawing/2014/main" id="{687A2DE3-B94F-D97D-B14A-E06C55C73066}"/>
              </a:ext>
            </a:extLst>
          </p:cNvPr>
          <p:cNvSpPr>
            <a:spLocks noGrp="1"/>
          </p:cNvSpPr>
          <p:nvPr>
            <p:ph type="body" sz="quarter" idx="3"/>
          </p:nvPr>
        </p:nvSpPr>
        <p:spPr>
          <a:xfrm>
            <a:off x="679451" y="4714123"/>
            <a:ext cx="5438775" cy="4468099"/>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a:extLst>
              <a:ext uri="{FF2B5EF4-FFF2-40B4-BE49-F238E27FC236}">
                <a16:creationId xmlns:a16="http://schemas.microsoft.com/office/drawing/2014/main" id="{7B4C1B70-F64F-FBA0-CA77-7127D69CC543}"/>
              </a:ext>
            </a:extLst>
          </p:cNvPr>
          <p:cNvSpPr>
            <a:spLocks noGrp="1"/>
          </p:cNvSpPr>
          <p:nvPr>
            <p:ph type="ftr" sz="quarter" idx="4"/>
          </p:nvPr>
        </p:nvSpPr>
        <p:spPr>
          <a:xfrm>
            <a:off x="1" y="9426658"/>
            <a:ext cx="2946400" cy="498396"/>
          </a:xfrm>
          <a:prstGeom prst="rect">
            <a:avLst/>
          </a:prstGeom>
        </p:spPr>
        <p:txBody>
          <a:bodyPr vert="horz" lIns="91440" tIns="45720" rIns="91440" bIns="45720" rtlCol="0" anchor="b"/>
          <a:lstStyle>
            <a:lvl1pPr algn="l">
              <a:defRPr sz="1200">
                <a:cs typeface="Arial" charset="0"/>
              </a:defRPr>
            </a:lvl1pPr>
          </a:lstStyle>
          <a:p>
            <a:pPr>
              <a:defRPr/>
            </a:pPr>
            <a:endParaRPr lang="en-IN"/>
          </a:p>
        </p:txBody>
      </p:sp>
      <p:sp>
        <p:nvSpPr>
          <p:cNvPr id="7" name="Slide Number Placeholder 6">
            <a:extLst>
              <a:ext uri="{FF2B5EF4-FFF2-40B4-BE49-F238E27FC236}">
                <a16:creationId xmlns:a16="http://schemas.microsoft.com/office/drawing/2014/main" id="{0D0F76B0-622F-ED49-289F-BF5C13FC3B48}"/>
              </a:ext>
            </a:extLst>
          </p:cNvPr>
          <p:cNvSpPr>
            <a:spLocks noGrp="1"/>
          </p:cNvSpPr>
          <p:nvPr>
            <p:ph type="sldNum" sz="quarter" idx="5"/>
          </p:nvPr>
        </p:nvSpPr>
        <p:spPr>
          <a:xfrm>
            <a:off x="3849689" y="9426658"/>
            <a:ext cx="2946400" cy="498396"/>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4ED4754-A9B5-374D-9760-5804E6B3C687}" type="slidenum">
              <a:rPr lang="en-IN" altLang="en-US"/>
              <a:pPr/>
              <a:t>‹#›</a:t>
            </a:fld>
            <a:endParaRPr lang="en-I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5613" algn="l" rtl="0" eaLnBrk="0" fontAlgn="base" hangingPunct="0">
      <a:spcBef>
        <a:spcPct val="30000"/>
      </a:spcBef>
      <a:spcAft>
        <a:spcPct val="0"/>
      </a:spcAft>
      <a:defRPr sz="1200" kern="1200">
        <a:solidFill>
          <a:schemeClr val="tx1"/>
        </a:solidFill>
        <a:latin typeface="+mn-lt"/>
        <a:ea typeface="+mn-ea"/>
        <a:cs typeface="+mn-cs"/>
      </a:defRPr>
    </a:lvl2pPr>
    <a:lvl3pPr marL="912813" algn="l" rtl="0" eaLnBrk="0" fontAlgn="base" hangingPunct="0">
      <a:spcBef>
        <a:spcPct val="30000"/>
      </a:spcBef>
      <a:spcAft>
        <a:spcPct val="0"/>
      </a:spcAft>
      <a:defRPr sz="1200" kern="1200">
        <a:solidFill>
          <a:schemeClr val="tx1"/>
        </a:solidFill>
        <a:latin typeface="+mn-lt"/>
        <a:ea typeface="+mn-ea"/>
        <a:cs typeface="+mn-cs"/>
      </a:defRPr>
    </a:lvl3pPr>
    <a:lvl4pPr marL="1370013" algn="l" rtl="0" eaLnBrk="0" fontAlgn="base" hangingPunct="0">
      <a:spcBef>
        <a:spcPct val="30000"/>
      </a:spcBef>
      <a:spcAft>
        <a:spcPct val="0"/>
      </a:spcAft>
      <a:defRPr sz="1200" kern="1200">
        <a:solidFill>
          <a:schemeClr val="tx1"/>
        </a:solidFill>
        <a:latin typeface="+mn-lt"/>
        <a:ea typeface="+mn-ea"/>
        <a:cs typeface="+mn-cs"/>
      </a:defRPr>
    </a:lvl4pPr>
    <a:lvl5pPr marL="1827213" algn="l" rtl="0" eaLnBrk="0" fontAlgn="base" hangingPunct="0">
      <a:spcBef>
        <a:spcPct val="30000"/>
      </a:spcBef>
      <a:spcAft>
        <a:spcPct val="0"/>
      </a:spcAft>
      <a:defRPr sz="1200" kern="1200">
        <a:solidFill>
          <a:schemeClr val="tx1"/>
        </a:solidFill>
        <a:latin typeface="+mn-lt"/>
        <a:ea typeface="+mn-ea"/>
        <a:cs typeface="+mn-cs"/>
      </a:defRPr>
    </a:lvl5pPr>
    <a:lvl6pPr marL="2285985" algn="l" defTabSz="914393" rtl="0" eaLnBrk="1" latinLnBrk="0" hangingPunct="1">
      <a:defRPr sz="1200" kern="1200">
        <a:solidFill>
          <a:schemeClr val="tx1"/>
        </a:solidFill>
        <a:latin typeface="+mn-lt"/>
        <a:ea typeface="+mn-ea"/>
        <a:cs typeface="+mn-cs"/>
      </a:defRPr>
    </a:lvl6pPr>
    <a:lvl7pPr marL="2743182" algn="l" defTabSz="914393" rtl="0" eaLnBrk="1" latinLnBrk="0" hangingPunct="1">
      <a:defRPr sz="1200" kern="1200">
        <a:solidFill>
          <a:schemeClr val="tx1"/>
        </a:solidFill>
        <a:latin typeface="+mn-lt"/>
        <a:ea typeface="+mn-ea"/>
        <a:cs typeface="+mn-cs"/>
      </a:defRPr>
    </a:lvl7pPr>
    <a:lvl8pPr marL="3200379" algn="l" defTabSz="914393" rtl="0" eaLnBrk="1" latinLnBrk="0" hangingPunct="1">
      <a:defRPr sz="1200" kern="1200">
        <a:solidFill>
          <a:schemeClr val="tx1"/>
        </a:solidFill>
        <a:latin typeface="+mn-lt"/>
        <a:ea typeface="+mn-ea"/>
        <a:cs typeface="+mn-cs"/>
      </a:defRPr>
    </a:lvl8pPr>
    <a:lvl9pPr marL="3657577" algn="l" defTabSz="91439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8D6E2B01-5CE9-C135-DAAA-7E0CE00CBC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5245A67B-AD06-9DE4-9E1D-8B7B2683F9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altLang="en-US"/>
          </a:p>
        </p:txBody>
      </p:sp>
      <p:sp>
        <p:nvSpPr>
          <p:cNvPr id="67588" name="Slide Number Placeholder 3">
            <a:extLst>
              <a:ext uri="{FF2B5EF4-FFF2-40B4-BE49-F238E27FC236}">
                <a16:creationId xmlns:a16="http://schemas.microsoft.com/office/drawing/2014/main" id="{2687BEEF-72C6-B2C6-8CEF-4B5A38B11D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52FBEE9-8D14-1D4C-89BA-56B25AB7AFDB}" type="slidenum">
              <a:rPr lang="en-IN" altLang="en-US"/>
              <a:pPr eaLnBrk="1" hangingPunct="1"/>
              <a:t>53</a:t>
            </a:fld>
            <a:endParaRPr lang="en-I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C90D3B5-4459-E225-82E9-C5591360F0FB}"/>
              </a:ext>
            </a:extLst>
          </p:cNvPr>
          <p:cNvCxnSpPr/>
          <p:nvPr/>
        </p:nvCxnSpPr>
        <p:spPr>
          <a:xfrm>
            <a:off x="685800" y="2549525"/>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028704"/>
            <a:ext cx="7848600" cy="1445417"/>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2628900"/>
            <a:ext cx="6400800" cy="1314450"/>
          </a:xfrm>
          <a:prstGeom prst="rect">
            <a:avLst/>
          </a:prstGeom>
        </p:spPr>
        <p:txBody>
          <a:bodyPr/>
          <a:lstStyle>
            <a:lvl1pPr marL="0" indent="0" algn="l">
              <a:buNone/>
              <a:defRPr>
                <a:solidFill>
                  <a:schemeClr val="tx1">
                    <a:lumMod val="75000"/>
                    <a:lumOff val="25000"/>
                  </a:schemeClr>
                </a:solidFill>
              </a:defRPr>
            </a:lvl1pPr>
            <a:lvl2pPr marL="457197" indent="0" algn="ctr">
              <a:buNone/>
              <a:defRPr>
                <a:solidFill>
                  <a:schemeClr val="tx1">
                    <a:tint val="75000"/>
                  </a:schemeClr>
                </a:solidFill>
              </a:defRPr>
            </a:lvl2pPr>
            <a:lvl3pPr marL="914393"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5" indent="0" algn="ctr">
              <a:buNone/>
              <a:defRPr>
                <a:solidFill>
                  <a:schemeClr val="tx1">
                    <a:tint val="75000"/>
                  </a:schemeClr>
                </a:solidFill>
              </a:defRPr>
            </a:lvl6pPr>
            <a:lvl7pPr marL="2743182" indent="0" algn="ctr">
              <a:buNone/>
              <a:defRPr>
                <a:solidFill>
                  <a:schemeClr val="tx1">
                    <a:tint val="75000"/>
                  </a:schemeClr>
                </a:solidFill>
              </a:defRPr>
            </a:lvl7pPr>
            <a:lvl8pPr marL="3200379" indent="0" algn="ctr">
              <a:buNone/>
              <a:defRPr>
                <a:solidFill>
                  <a:schemeClr val="tx1">
                    <a:tint val="75000"/>
                  </a:schemeClr>
                </a:solidFill>
              </a:defRPr>
            </a:lvl8pPr>
            <a:lvl9pPr marL="3657577"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9BA61759-874F-C326-4927-297277DEFD0A}"/>
              </a:ext>
            </a:extLst>
          </p:cNvPr>
          <p:cNvSpPr>
            <a:spLocks noGrp="1"/>
          </p:cNvSpPr>
          <p:nvPr>
            <p:ph type="dt" sz="half" idx="10"/>
          </p:nvPr>
        </p:nvSpPr>
        <p:spPr>
          <a:xfrm>
            <a:off x="457200" y="276134"/>
            <a:ext cx="2895600" cy="246062"/>
          </a:xfrm>
        </p:spPr>
        <p:txBody>
          <a:bodyPr/>
          <a:lstStyle>
            <a:lvl1pPr>
              <a:defRPr/>
            </a:lvl1pPr>
          </a:lstStyle>
          <a:p>
            <a:pPr>
              <a:defRPr/>
            </a:pPr>
            <a:fld id="{0A50D4F3-0C41-EF4F-B266-273F26C294B4}" type="datetime1">
              <a:rPr lang="en-US"/>
              <a:pPr>
                <a:defRPr/>
              </a:pPr>
              <a:t>9/27/2023</a:t>
            </a:fld>
            <a:endParaRPr lang="en-US"/>
          </a:p>
        </p:txBody>
      </p:sp>
      <p:sp>
        <p:nvSpPr>
          <p:cNvPr id="6" name="Footer Placeholder 4">
            <a:extLst>
              <a:ext uri="{FF2B5EF4-FFF2-40B4-BE49-F238E27FC236}">
                <a16:creationId xmlns:a16="http://schemas.microsoft.com/office/drawing/2014/main" id="{080B54B1-1214-B1A5-F5EA-D4B8371266AA}"/>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E0A54357-6CDF-381C-189B-0B8240F41F8A}"/>
              </a:ext>
            </a:extLst>
          </p:cNvPr>
          <p:cNvSpPr>
            <a:spLocks noGrp="1"/>
          </p:cNvSpPr>
          <p:nvPr>
            <p:ph type="sldNum" sz="quarter" idx="12"/>
          </p:nvPr>
        </p:nvSpPr>
        <p:spPr/>
        <p:txBody>
          <a:bodyPr/>
          <a:lstStyle>
            <a:lvl1pPr>
              <a:defRPr/>
            </a:lvl1pPr>
          </a:lstStyle>
          <a:p>
            <a:fld id="{FA931245-1617-7242-93B1-F9AAE6E8033A}" type="slidenum">
              <a:rPr lang="en-US" altLang="en-US"/>
              <a:pPr/>
              <a:t>‹#›</a:t>
            </a:fld>
            <a:endParaRPr lang="en-US" altLang="en-US"/>
          </a:p>
        </p:txBody>
      </p:sp>
    </p:spTree>
    <p:extLst>
      <p:ext uri="{BB962C8B-B14F-4D97-AF65-F5344CB8AC3E}">
        <p14:creationId xmlns:p14="http://schemas.microsoft.com/office/powerpoint/2010/main" val="1910238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200150"/>
            <a:ext cx="8229600" cy="36576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8B3489-488A-614B-4756-DDEDDECBB287}"/>
              </a:ext>
            </a:extLst>
          </p:cNvPr>
          <p:cNvSpPr>
            <a:spLocks noGrp="1"/>
          </p:cNvSpPr>
          <p:nvPr>
            <p:ph type="dt" sz="half" idx="10"/>
          </p:nvPr>
        </p:nvSpPr>
        <p:spPr/>
        <p:txBody>
          <a:bodyPr/>
          <a:lstStyle>
            <a:lvl1pPr>
              <a:defRPr/>
            </a:lvl1pPr>
          </a:lstStyle>
          <a:p>
            <a:pPr>
              <a:defRPr/>
            </a:pPr>
            <a:fld id="{5A9C9367-484D-184C-8184-6A5A60298E82}" type="datetime1">
              <a:rPr lang="en-US"/>
              <a:pPr>
                <a:defRPr/>
              </a:pPr>
              <a:t>9/27/2023</a:t>
            </a:fld>
            <a:endParaRPr lang="en-US"/>
          </a:p>
        </p:txBody>
      </p:sp>
      <p:sp>
        <p:nvSpPr>
          <p:cNvPr id="5" name="Footer Placeholder 4">
            <a:extLst>
              <a:ext uri="{FF2B5EF4-FFF2-40B4-BE49-F238E27FC236}">
                <a16:creationId xmlns:a16="http://schemas.microsoft.com/office/drawing/2014/main" id="{3B89C8D1-E065-0B0C-A9D1-4D2387D4C5F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66E1CD3-9A9B-6C89-4826-8240C7C77C5C}"/>
              </a:ext>
            </a:extLst>
          </p:cNvPr>
          <p:cNvSpPr>
            <a:spLocks noGrp="1"/>
          </p:cNvSpPr>
          <p:nvPr>
            <p:ph type="sldNum" sz="quarter" idx="12"/>
          </p:nvPr>
        </p:nvSpPr>
        <p:spPr/>
        <p:txBody>
          <a:bodyPr/>
          <a:lstStyle>
            <a:lvl1pPr>
              <a:defRPr/>
            </a:lvl1pPr>
          </a:lstStyle>
          <a:p>
            <a:fld id="{38A2F8C3-901C-D242-9FDE-78FE8566E573}" type="slidenum">
              <a:rPr lang="en-US" altLang="en-US"/>
              <a:pPr/>
              <a:t>‹#›</a:t>
            </a:fld>
            <a:endParaRPr lang="en-US" altLang="en-US"/>
          </a:p>
        </p:txBody>
      </p:sp>
    </p:spTree>
    <p:extLst>
      <p:ext uri="{BB962C8B-B14F-4D97-AF65-F5344CB8AC3E}">
        <p14:creationId xmlns:p14="http://schemas.microsoft.com/office/powerpoint/2010/main" val="36349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440055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457200"/>
            <a:ext cx="6019800" cy="44005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500BF33-3182-BB77-C088-00AD1C7D1EEA}"/>
              </a:ext>
            </a:extLst>
          </p:cNvPr>
          <p:cNvSpPr>
            <a:spLocks noGrp="1"/>
          </p:cNvSpPr>
          <p:nvPr>
            <p:ph type="dt" sz="half" idx="10"/>
          </p:nvPr>
        </p:nvSpPr>
        <p:spPr/>
        <p:txBody>
          <a:bodyPr/>
          <a:lstStyle>
            <a:lvl1pPr>
              <a:defRPr/>
            </a:lvl1pPr>
          </a:lstStyle>
          <a:p>
            <a:pPr>
              <a:defRPr/>
            </a:pPr>
            <a:fld id="{52381ED1-14B4-474F-BF3B-94AC88C1EF94}" type="datetime1">
              <a:rPr lang="en-US"/>
              <a:pPr>
                <a:defRPr/>
              </a:pPr>
              <a:t>9/27/2023</a:t>
            </a:fld>
            <a:endParaRPr lang="en-US"/>
          </a:p>
        </p:txBody>
      </p:sp>
      <p:sp>
        <p:nvSpPr>
          <p:cNvPr id="5" name="Footer Placeholder 4">
            <a:extLst>
              <a:ext uri="{FF2B5EF4-FFF2-40B4-BE49-F238E27FC236}">
                <a16:creationId xmlns:a16="http://schemas.microsoft.com/office/drawing/2014/main" id="{25DBE9AA-C3A0-88A3-2AAA-70D5A7BBB48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152A3C4-D6B2-3B1D-BD55-1634E1C9FC99}"/>
              </a:ext>
            </a:extLst>
          </p:cNvPr>
          <p:cNvSpPr>
            <a:spLocks noGrp="1"/>
          </p:cNvSpPr>
          <p:nvPr>
            <p:ph type="sldNum" sz="quarter" idx="12"/>
          </p:nvPr>
        </p:nvSpPr>
        <p:spPr/>
        <p:txBody>
          <a:bodyPr/>
          <a:lstStyle>
            <a:lvl1pPr>
              <a:defRPr/>
            </a:lvl1pPr>
          </a:lstStyle>
          <a:p>
            <a:fld id="{47550557-DD1F-624D-A393-6B770EA2C349}" type="slidenum">
              <a:rPr lang="en-US" altLang="en-US"/>
              <a:pPr/>
              <a:t>‹#›</a:t>
            </a:fld>
            <a:endParaRPr lang="en-US" altLang="en-US"/>
          </a:p>
        </p:txBody>
      </p:sp>
    </p:spTree>
    <p:extLst>
      <p:ext uri="{BB962C8B-B14F-4D97-AF65-F5344CB8AC3E}">
        <p14:creationId xmlns:p14="http://schemas.microsoft.com/office/powerpoint/2010/main" val="313687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200150"/>
            <a:ext cx="8229600" cy="36576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9E5470-46B7-C1C0-C290-05AFD881252C}"/>
              </a:ext>
            </a:extLst>
          </p:cNvPr>
          <p:cNvSpPr>
            <a:spLocks noGrp="1"/>
          </p:cNvSpPr>
          <p:nvPr>
            <p:ph type="dt" sz="half" idx="10"/>
          </p:nvPr>
        </p:nvSpPr>
        <p:spPr/>
        <p:txBody>
          <a:bodyPr/>
          <a:lstStyle>
            <a:lvl1pPr>
              <a:defRPr/>
            </a:lvl1pPr>
          </a:lstStyle>
          <a:p>
            <a:pPr>
              <a:defRPr/>
            </a:pPr>
            <a:fld id="{51FC3275-E374-9B49-97D8-9E5E44C917A0}" type="datetime1">
              <a:rPr lang="en-US"/>
              <a:pPr>
                <a:defRPr/>
              </a:pPr>
              <a:t>9/27/2023</a:t>
            </a:fld>
            <a:endParaRPr lang="en-US"/>
          </a:p>
        </p:txBody>
      </p:sp>
      <p:sp>
        <p:nvSpPr>
          <p:cNvPr id="5" name="Footer Placeholder 4">
            <a:extLst>
              <a:ext uri="{FF2B5EF4-FFF2-40B4-BE49-F238E27FC236}">
                <a16:creationId xmlns:a16="http://schemas.microsoft.com/office/drawing/2014/main" id="{096993BC-B067-1F51-C875-84B2751BA7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B93A5C2-E3AC-CC8A-2E05-03D47878C982}"/>
              </a:ext>
            </a:extLst>
          </p:cNvPr>
          <p:cNvSpPr>
            <a:spLocks noGrp="1"/>
          </p:cNvSpPr>
          <p:nvPr>
            <p:ph type="sldNum" sz="quarter" idx="12"/>
          </p:nvPr>
        </p:nvSpPr>
        <p:spPr/>
        <p:txBody>
          <a:bodyPr/>
          <a:lstStyle>
            <a:lvl1pPr>
              <a:defRPr/>
            </a:lvl1pPr>
          </a:lstStyle>
          <a:p>
            <a:fld id="{9CFF9EC2-5932-DC4A-9C35-E7E3AB45FB1B}" type="slidenum">
              <a:rPr lang="en-US" altLang="en-US"/>
              <a:pPr/>
              <a:t>‹#›</a:t>
            </a:fld>
            <a:endParaRPr lang="en-US" altLang="en-US"/>
          </a:p>
        </p:txBody>
      </p:sp>
    </p:spTree>
    <p:extLst>
      <p:ext uri="{BB962C8B-B14F-4D97-AF65-F5344CB8AC3E}">
        <p14:creationId xmlns:p14="http://schemas.microsoft.com/office/powerpoint/2010/main" val="3832410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72DFD906-969D-5AA2-FA3E-9DC593E169D7}"/>
              </a:ext>
            </a:extLst>
          </p:cNvPr>
          <p:cNvCxnSpPr/>
          <p:nvPr/>
        </p:nvCxnSpPr>
        <p:spPr>
          <a:xfrm>
            <a:off x="731838" y="34496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1771651"/>
            <a:ext cx="7772400" cy="1650206"/>
          </a:xfrm>
        </p:spPr>
        <p:txBody>
          <a:bodyPr anchor="b"/>
          <a:lstStyle>
            <a:lvl1pPr algn="l">
              <a:defRPr sz="49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470150"/>
            <a:ext cx="7772400" cy="1125141"/>
          </a:xfrm>
          <a:prstGeom prst="rect">
            <a:avLst/>
          </a:prstGeom>
        </p:spPr>
        <p:txBody>
          <a:bodyPr>
            <a:normAutofit/>
          </a:bodyPr>
          <a:lstStyle>
            <a:lvl1pPr marL="0" indent="0">
              <a:buNone/>
              <a:defRPr sz="2400">
                <a:solidFill>
                  <a:schemeClr val="tx2"/>
                </a:solidFill>
              </a:defRPr>
            </a:lvl1pPr>
            <a:lvl2pPr marL="457197" indent="0">
              <a:buNone/>
              <a:defRPr sz="1700">
                <a:solidFill>
                  <a:schemeClr val="tx1">
                    <a:tint val="75000"/>
                  </a:schemeClr>
                </a:solidFill>
              </a:defRPr>
            </a:lvl2pPr>
            <a:lvl3pPr marL="914393"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5" indent="0">
              <a:buNone/>
              <a:defRPr sz="1400">
                <a:solidFill>
                  <a:schemeClr val="tx1">
                    <a:tint val="75000"/>
                  </a:schemeClr>
                </a:solidFill>
              </a:defRPr>
            </a:lvl6pPr>
            <a:lvl7pPr marL="2743182" indent="0">
              <a:buNone/>
              <a:defRPr sz="1400">
                <a:solidFill>
                  <a:schemeClr val="tx1">
                    <a:tint val="75000"/>
                  </a:schemeClr>
                </a:solidFill>
              </a:defRPr>
            </a:lvl7pPr>
            <a:lvl8pPr marL="3200379" indent="0">
              <a:buNone/>
              <a:defRPr sz="1400">
                <a:solidFill>
                  <a:schemeClr val="tx1">
                    <a:tint val="75000"/>
                  </a:schemeClr>
                </a:solidFill>
              </a:defRPr>
            </a:lvl8pPr>
            <a:lvl9pPr marL="3657577"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B889FEAF-F862-5E19-4987-8D5F16A51E07}"/>
              </a:ext>
            </a:extLst>
          </p:cNvPr>
          <p:cNvSpPr>
            <a:spLocks noGrp="1"/>
          </p:cNvSpPr>
          <p:nvPr>
            <p:ph type="dt" sz="half" idx="10"/>
          </p:nvPr>
        </p:nvSpPr>
        <p:spPr/>
        <p:txBody>
          <a:bodyPr/>
          <a:lstStyle>
            <a:lvl1pPr>
              <a:defRPr/>
            </a:lvl1pPr>
          </a:lstStyle>
          <a:p>
            <a:pPr>
              <a:defRPr/>
            </a:pPr>
            <a:fld id="{261DC336-D7E2-454F-92B2-775EC31A6706}" type="datetime1">
              <a:rPr lang="en-US"/>
              <a:pPr>
                <a:defRPr/>
              </a:pPr>
              <a:t>9/27/2023</a:t>
            </a:fld>
            <a:endParaRPr lang="en-US"/>
          </a:p>
        </p:txBody>
      </p:sp>
      <p:sp>
        <p:nvSpPr>
          <p:cNvPr id="6" name="Footer Placeholder 4">
            <a:extLst>
              <a:ext uri="{FF2B5EF4-FFF2-40B4-BE49-F238E27FC236}">
                <a16:creationId xmlns:a16="http://schemas.microsoft.com/office/drawing/2014/main" id="{88D7363F-F88F-FA60-9A34-5BEE57915CD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A21A9CB-6F21-F5EB-CB8F-F084BA850D99}"/>
              </a:ext>
            </a:extLst>
          </p:cNvPr>
          <p:cNvSpPr>
            <a:spLocks noGrp="1"/>
          </p:cNvSpPr>
          <p:nvPr>
            <p:ph type="sldNum" sz="quarter" idx="12"/>
          </p:nvPr>
        </p:nvSpPr>
        <p:spPr/>
        <p:txBody>
          <a:bodyPr/>
          <a:lstStyle>
            <a:lvl1pPr>
              <a:defRPr/>
            </a:lvl1pPr>
          </a:lstStyle>
          <a:p>
            <a:fld id="{FB237AD5-34D0-7442-8F6E-690FFAA92B2B}" type="slidenum">
              <a:rPr lang="en-US" altLang="en-US"/>
              <a:pPr/>
              <a:t>‹#›</a:t>
            </a:fld>
            <a:endParaRPr lang="en-US" altLang="en-US"/>
          </a:p>
        </p:txBody>
      </p:sp>
    </p:spTree>
    <p:extLst>
      <p:ext uri="{BB962C8B-B14F-4D97-AF65-F5344CB8AC3E}">
        <p14:creationId xmlns:p14="http://schemas.microsoft.com/office/powerpoint/2010/main" val="114358712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55020"/>
            <a:ext cx="4038600" cy="3538727"/>
          </a:xfrm>
          <a:prstGeom prst="rect">
            <a:avLst/>
          </a:prstGeom>
        </p:spPr>
        <p:txBody>
          <a:bodyPr/>
          <a:lstStyle>
            <a:lvl1pPr>
              <a:defRPr sz="28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55020"/>
            <a:ext cx="4038600" cy="3538727"/>
          </a:xfrm>
          <a:prstGeom prst="rect">
            <a:avLst/>
          </a:prstGeom>
        </p:spPr>
        <p:txBody>
          <a:bodyPr/>
          <a:lstStyle>
            <a:lvl1pPr>
              <a:defRPr sz="2800"/>
            </a:lvl1pPr>
            <a:lvl2pPr>
              <a:defRPr sz="2400"/>
            </a:lvl2pPr>
            <a:lvl3pPr>
              <a:defRPr sz="21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2010BCCF-2CCA-C46B-DBE4-C0C5D856CDDE}"/>
              </a:ext>
            </a:extLst>
          </p:cNvPr>
          <p:cNvSpPr>
            <a:spLocks noGrp="1"/>
          </p:cNvSpPr>
          <p:nvPr>
            <p:ph type="dt" sz="half" idx="10"/>
          </p:nvPr>
        </p:nvSpPr>
        <p:spPr/>
        <p:txBody>
          <a:bodyPr/>
          <a:lstStyle>
            <a:lvl1pPr>
              <a:defRPr/>
            </a:lvl1pPr>
          </a:lstStyle>
          <a:p>
            <a:pPr>
              <a:defRPr/>
            </a:pPr>
            <a:fld id="{9E747E28-2395-E74B-95AA-F841520C111B}" type="datetime1">
              <a:rPr lang="en-US"/>
              <a:pPr>
                <a:defRPr/>
              </a:pPr>
              <a:t>9/27/2023</a:t>
            </a:fld>
            <a:endParaRPr lang="en-US"/>
          </a:p>
        </p:txBody>
      </p:sp>
      <p:sp>
        <p:nvSpPr>
          <p:cNvPr id="6" name="Footer Placeholder 4">
            <a:extLst>
              <a:ext uri="{FF2B5EF4-FFF2-40B4-BE49-F238E27FC236}">
                <a16:creationId xmlns:a16="http://schemas.microsoft.com/office/drawing/2014/main" id="{A8A47DFD-1B6C-C7CF-CD62-48A5A81BDF9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7D96045-E18E-4A7F-CD80-63B6E4D8CC8F}"/>
              </a:ext>
            </a:extLst>
          </p:cNvPr>
          <p:cNvSpPr>
            <a:spLocks noGrp="1"/>
          </p:cNvSpPr>
          <p:nvPr>
            <p:ph type="sldNum" sz="quarter" idx="12"/>
          </p:nvPr>
        </p:nvSpPr>
        <p:spPr/>
        <p:txBody>
          <a:bodyPr/>
          <a:lstStyle>
            <a:lvl1pPr>
              <a:defRPr/>
            </a:lvl1pPr>
          </a:lstStyle>
          <a:p>
            <a:fld id="{1BD06C04-8204-C741-BB0A-72258B97997D}" type="slidenum">
              <a:rPr lang="en-US" altLang="en-US"/>
              <a:pPr/>
              <a:t>‹#›</a:t>
            </a:fld>
            <a:endParaRPr lang="en-US" altLang="en-US"/>
          </a:p>
        </p:txBody>
      </p:sp>
    </p:spTree>
    <p:extLst>
      <p:ext uri="{BB962C8B-B14F-4D97-AF65-F5344CB8AC3E}">
        <p14:creationId xmlns:p14="http://schemas.microsoft.com/office/powerpoint/2010/main" val="2289712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97398908-B4C6-C1F6-70FA-C64804BD6DEB}"/>
              </a:ext>
            </a:extLst>
          </p:cNvPr>
          <p:cNvCxnSpPr/>
          <p:nvPr/>
        </p:nvCxnSpPr>
        <p:spPr>
          <a:xfrm rot="5400000">
            <a:off x="2807494" y="3034506"/>
            <a:ext cx="3530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257300"/>
            <a:ext cx="3931920" cy="479824"/>
          </a:xfrm>
          <a:prstGeom prst="rect">
            <a:avLst/>
          </a:prstGeo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100" b="0">
                <a:solidFill>
                  <a:schemeClr val="tx2"/>
                </a:solidFill>
              </a:defRPr>
            </a:lvl1pPr>
            <a:lvl2pPr marL="457197" indent="0">
              <a:buNone/>
              <a:defRPr sz="2100" b="1"/>
            </a:lvl2pPr>
            <a:lvl3pPr marL="914393" indent="0">
              <a:buNone/>
              <a:defRPr sz="1700" b="1"/>
            </a:lvl3pPr>
            <a:lvl4pPr marL="1371592" indent="0">
              <a:buNone/>
              <a:defRPr sz="1600" b="1"/>
            </a:lvl4pPr>
            <a:lvl5pPr marL="1828789" indent="0">
              <a:buNone/>
              <a:defRPr sz="1600" b="1"/>
            </a:lvl5pPr>
            <a:lvl6pPr marL="2285985" indent="0">
              <a:buNone/>
              <a:defRPr sz="1600" b="1"/>
            </a:lvl6pPr>
            <a:lvl7pPr marL="2743182" indent="0">
              <a:buNone/>
              <a:defRPr sz="1600" b="1"/>
            </a:lvl7pPr>
            <a:lvl8pPr marL="3200379" indent="0">
              <a:buNone/>
              <a:defRPr sz="1600" b="1"/>
            </a:lvl8pPr>
            <a:lvl9pPr marL="3657577"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28800"/>
            <a:ext cx="3931920" cy="2963464"/>
          </a:xfrm>
          <a:prstGeom prst="rect">
            <a:avLst/>
          </a:prstGeo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257300"/>
            <a:ext cx="3931920" cy="479824"/>
          </a:xfrm>
          <a:prstGeom prst="rect">
            <a:avLst/>
          </a:prstGeo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100" b="0" kern="1200" dirty="0" smtClean="0">
                <a:solidFill>
                  <a:schemeClr val="tx2"/>
                </a:solidFill>
                <a:latin typeface="+mn-lt"/>
                <a:ea typeface="+mn-ea"/>
                <a:cs typeface="+mn-cs"/>
              </a:defRPr>
            </a:lvl1pPr>
            <a:lvl2pPr marL="457197" indent="0">
              <a:buNone/>
              <a:defRPr sz="2100" b="1"/>
            </a:lvl2pPr>
            <a:lvl3pPr marL="914393" indent="0">
              <a:buNone/>
              <a:defRPr sz="1700" b="1"/>
            </a:lvl3pPr>
            <a:lvl4pPr marL="1371592" indent="0">
              <a:buNone/>
              <a:defRPr sz="1600" b="1"/>
            </a:lvl4pPr>
            <a:lvl5pPr marL="1828789" indent="0">
              <a:buNone/>
              <a:defRPr sz="1600" b="1"/>
            </a:lvl5pPr>
            <a:lvl6pPr marL="2285985" indent="0">
              <a:buNone/>
              <a:defRPr sz="1600" b="1"/>
            </a:lvl6pPr>
            <a:lvl7pPr marL="2743182" indent="0">
              <a:buNone/>
              <a:defRPr sz="1600" b="1"/>
            </a:lvl7pPr>
            <a:lvl8pPr marL="3200379" indent="0">
              <a:buNone/>
              <a:defRPr sz="1600" b="1"/>
            </a:lvl8pPr>
            <a:lvl9pPr marL="365757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1828800"/>
            <a:ext cx="3931920" cy="2963464"/>
          </a:xfrm>
          <a:prstGeom prst="rect">
            <a:avLst/>
          </a:prstGeom>
        </p:spPr>
        <p:txBody>
          <a:bodyPr/>
          <a:lstStyle>
            <a:lvl1pPr>
              <a:defRPr sz="2400"/>
            </a:lvl1pPr>
            <a:lvl2pPr>
              <a:defRPr sz="21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156E9345-9988-CB76-2DFF-A12D8648023B}"/>
              </a:ext>
            </a:extLst>
          </p:cNvPr>
          <p:cNvSpPr>
            <a:spLocks noGrp="1"/>
          </p:cNvSpPr>
          <p:nvPr>
            <p:ph type="dt" sz="half" idx="10"/>
          </p:nvPr>
        </p:nvSpPr>
        <p:spPr/>
        <p:txBody>
          <a:bodyPr/>
          <a:lstStyle>
            <a:lvl1pPr>
              <a:defRPr/>
            </a:lvl1pPr>
          </a:lstStyle>
          <a:p>
            <a:pPr>
              <a:defRPr/>
            </a:pPr>
            <a:fld id="{55B42A23-2917-8742-86E8-C9DCC7E364C6}" type="datetime1">
              <a:rPr lang="en-US"/>
              <a:pPr>
                <a:defRPr/>
              </a:pPr>
              <a:t>9/27/2023</a:t>
            </a:fld>
            <a:endParaRPr lang="en-US"/>
          </a:p>
        </p:txBody>
      </p:sp>
      <p:sp>
        <p:nvSpPr>
          <p:cNvPr id="9" name="Footer Placeholder 7">
            <a:extLst>
              <a:ext uri="{FF2B5EF4-FFF2-40B4-BE49-F238E27FC236}">
                <a16:creationId xmlns:a16="http://schemas.microsoft.com/office/drawing/2014/main" id="{31B9F627-73AF-5C31-3303-876BABCD208B}"/>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8">
            <a:extLst>
              <a:ext uri="{FF2B5EF4-FFF2-40B4-BE49-F238E27FC236}">
                <a16:creationId xmlns:a16="http://schemas.microsoft.com/office/drawing/2014/main" id="{4762F5E0-2BE5-5499-03FC-BBC0A8C9E2CC}"/>
              </a:ext>
            </a:extLst>
          </p:cNvPr>
          <p:cNvSpPr>
            <a:spLocks noGrp="1"/>
          </p:cNvSpPr>
          <p:nvPr>
            <p:ph type="sldNum" sz="quarter" idx="12"/>
          </p:nvPr>
        </p:nvSpPr>
        <p:spPr/>
        <p:txBody>
          <a:bodyPr/>
          <a:lstStyle>
            <a:lvl1pPr>
              <a:defRPr/>
            </a:lvl1pPr>
          </a:lstStyle>
          <a:p>
            <a:fld id="{0A0EE390-F96F-D444-AA66-D4378A9710C1}" type="slidenum">
              <a:rPr lang="en-US" altLang="en-US"/>
              <a:pPr/>
              <a:t>‹#›</a:t>
            </a:fld>
            <a:endParaRPr lang="en-US" altLang="en-US"/>
          </a:p>
        </p:txBody>
      </p:sp>
    </p:spTree>
    <p:extLst>
      <p:ext uri="{BB962C8B-B14F-4D97-AF65-F5344CB8AC3E}">
        <p14:creationId xmlns:p14="http://schemas.microsoft.com/office/powerpoint/2010/main" val="2465366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989D29C-F57F-2F08-36F8-40FACCEB3DC5}"/>
              </a:ext>
            </a:extLst>
          </p:cNvPr>
          <p:cNvSpPr>
            <a:spLocks noGrp="1"/>
          </p:cNvSpPr>
          <p:nvPr>
            <p:ph type="dt" sz="half" idx="10"/>
          </p:nvPr>
        </p:nvSpPr>
        <p:spPr/>
        <p:txBody>
          <a:bodyPr/>
          <a:lstStyle>
            <a:lvl1pPr>
              <a:defRPr/>
            </a:lvl1pPr>
          </a:lstStyle>
          <a:p>
            <a:pPr>
              <a:defRPr/>
            </a:pPr>
            <a:fld id="{D995B70D-B11E-9E4A-A500-C11879C700A5}" type="datetime1">
              <a:rPr lang="en-US"/>
              <a:pPr>
                <a:defRPr/>
              </a:pPr>
              <a:t>9/27/2023</a:t>
            </a:fld>
            <a:endParaRPr lang="en-US"/>
          </a:p>
        </p:txBody>
      </p:sp>
      <p:sp>
        <p:nvSpPr>
          <p:cNvPr id="4" name="Footer Placeholder 4">
            <a:extLst>
              <a:ext uri="{FF2B5EF4-FFF2-40B4-BE49-F238E27FC236}">
                <a16:creationId xmlns:a16="http://schemas.microsoft.com/office/drawing/2014/main" id="{70208FB3-BE94-0BB9-992F-318C86C59B0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4102DEB-6F84-7106-9BF4-1942655E043F}"/>
              </a:ext>
            </a:extLst>
          </p:cNvPr>
          <p:cNvSpPr>
            <a:spLocks noGrp="1"/>
          </p:cNvSpPr>
          <p:nvPr>
            <p:ph type="sldNum" sz="quarter" idx="12"/>
          </p:nvPr>
        </p:nvSpPr>
        <p:spPr/>
        <p:txBody>
          <a:bodyPr/>
          <a:lstStyle>
            <a:lvl1pPr>
              <a:defRPr/>
            </a:lvl1pPr>
          </a:lstStyle>
          <a:p>
            <a:fld id="{A3929E24-9764-3941-9AF9-9416B275F441}" type="slidenum">
              <a:rPr lang="en-US" altLang="en-US"/>
              <a:pPr/>
              <a:t>‹#›</a:t>
            </a:fld>
            <a:endParaRPr lang="en-US" altLang="en-US"/>
          </a:p>
        </p:txBody>
      </p:sp>
    </p:spTree>
    <p:extLst>
      <p:ext uri="{BB962C8B-B14F-4D97-AF65-F5344CB8AC3E}">
        <p14:creationId xmlns:p14="http://schemas.microsoft.com/office/powerpoint/2010/main" val="2512993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3EBF45B-9AC5-D69E-C652-81FD1F61F87D}"/>
              </a:ext>
            </a:extLst>
          </p:cNvPr>
          <p:cNvSpPr>
            <a:spLocks noGrp="1"/>
          </p:cNvSpPr>
          <p:nvPr>
            <p:ph type="dt" sz="half" idx="10"/>
          </p:nvPr>
        </p:nvSpPr>
        <p:spPr/>
        <p:txBody>
          <a:bodyPr/>
          <a:lstStyle>
            <a:lvl1pPr>
              <a:defRPr/>
            </a:lvl1pPr>
          </a:lstStyle>
          <a:p>
            <a:pPr>
              <a:defRPr/>
            </a:pPr>
            <a:fld id="{1141D836-F5D3-F940-9A21-BECCB361D40B}" type="datetime1">
              <a:rPr lang="en-US"/>
              <a:pPr>
                <a:defRPr/>
              </a:pPr>
              <a:t>9/27/2023</a:t>
            </a:fld>
            <a:endParaRPr lang="en-US"/>
          </a:p>
        </p:txBody>
      </p:sp>
      <p:sp>
        <p:nvSpPr>
          <p:cNvPr id="3" name="Footer Placeholder 4">
            <a:extLst>
              <a:ext uri="{FF2B5EF4-FFF2-40B4-BE49-F238E27FC236}">
                <a16:creationId xmlns:a16="http://schemas.microsoft.com/office/drawing/2014/main" id="{1AD13606-5F87-FD5D-4442-B4ACFB439464}"/>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830D78C-6D83-4651-E069-A5108F1B2E13}"/>
              </a:ext>
            </a:extLst>
          </p:cNvPr>
          <p:cNvSpPr>
            <a:spLocks noGrp="1"/>
          </p:cNvSpPr>
          <p:nvPr>
            <p:ph type="sldNum" sz="quarter" idx="12"/>
          </p:nvPr>
        </p:nvSpPr>
        <p:spPr/>
        <p:txBody>
          <a:bodyPr/>
          <a:lstStyle>
            <a:lvl1pPr>
              <a:defRPr/>
            </a:lvl1pPr>
          </a:lstStyle>
          <a:p>
            <a:fld id="{C9D0749B-1C0C-B448-B37B-2B0C4E19C076}" type="slidenum">
              <a:rPr lang="en-US" altLang="en-US"/>
              <a:pPr/>
              <a:t>‹#›</a:t>
            </a:fld>
            <a:endParaRPr lang="en-US" altLang="en-US"/>
          </a:p>
        </p:txBody>
      </p:sp>
    </p:spTree>
    <p:extLst>
      <p:ext uri="{BB962C8B-B14F-4D97-AF65-F5344CB8AC3E}">
        <p14:creationId xmlns:p14="http://schemas.microsoft.com/office/powerpoint/2010/main" val="3225546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209B6589-0115-623B-ABBC-5EF451557E2F}"/>
              </a:ext>
            </a:extLst>
          </p:cNvPr>
          <p:cNvCxnSpPr/>
          <p:nvPr/>
        </p:nvCxnSpPr>
        <p:spPr>
          <a:xfrm rot="5400000">
            <a:off x="683419" y="2685256"/>
            <a:ext cx="418465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1" y="594057"/>
            <a:ext cx="2139696" cy="946406"/>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594062"/>
            <a:ext cx="5715000" cy="4183380"/>
          </a:xfrm>
          <a:prstGeom prst="rect">
            <a:avLst/>
          </a:prstGeom>
        </p:spPr>
        <p:txBody>
          <a:bodyPr/>
          <a:lstStyle>
            <a:lvl1pPr>
              <a:defRPr sz="31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2" y="1597919"/>
            <a:ext cx="2139696" cy="3182709"/>
          </a:xfrm>
          <a:prstGeom prst="rect">
            <a:avLst/>
          </a:prstGeom>
        </p:spPr>
        <p:txBody>
          <a:bodyPr/>
          <a:lstStyle>
            <a:lvl1pPr marL="0" indent="0">
              <a:buNone/>
              <a:defRPr sz="1400"/>
            </a:lvl1pPr>
            <a:lvl2pPr marL="457197" indent="0">
              <a:buNone/>
              <a:defRPr sz="1200"/>
            </a:lvl2pPr>
            <a:lvl3pPr marL="914393" indent="0">
              <a:buNone/>
              <a:defRPr sz="1000"/>
            </a:lvl3pPr>
            <a:lvl4pPr marL="1371592" indent="0">
              <a:buNone/>
              <a:defRPr sz="900"/>
            </a:lvl4pPr>
            <a:lvl5pPr marL="1828789" indent="0">
              <a:buNone/>
              <a:defRPr sz="900"/>
            </a:lvl5pPr>
            <a:lvl6pPr marL="2285985" indent="0">
              <a:buNone/>
              <a:defRPr sz="900"/>
            </a:lvl6pPr>
            <a:lvl7pPr marL="2743182" indent="0">
              <a:buNone/>
              <a:defRPr sz="900"/>
            </a:lvl7pPr>
            <a:lvl8pPr marL="3200379" indent="0">
              <a:buNone/>
              <a:defRPr sz="900"/>
            </a:lvl8pPr>
            <a:lvl9pPr marL="3657577"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82757CD3-2D30-757F-B3C5-4C110FFCE828}"/>
              </a:ext>
            </a:extLst>
          </p:cNvPr>
          <p:cNvSpPr>
            <a:spLocks noGrp="1"/>
          </p:cNvSpPr>
          <p:nvPr>
            <p:ph type="dt" sz="half" idx="10"/>
          </p:nvPr>
        </p:nvSpPr>
        <p:spPr/>
        <p:txBody>
          <a:bodyPr/>
          <a:lstStyle>
            <a:lvl1pPr>
              <a:defRPr/>
            </a:lvl1pPr>
          </a:lstStyle>
          <a:p>
            <a:pPr>
              <a:defRPr/>
            </a:pPr>
            <a:fld id="{14460AC3-364F-6745-A4FA-A031A6C707DA}" type="datetime1">
              <a:rPr lang="en-US"/>
              <a:pPr>
                <a:defRPr/>
              </a:pPr>
              <a:t>9/27/2023</a:t>
            </a:fld>
            <a:endParaRPr lang="en-US"/>
          </a:p>
        </p:txBody>
      </p:sp>
      <p:sp>
        <p:nvSpPr>
          <p:cNvPr id="7" name="Footer Placeholder 5">
            <a:extLst>
              <a:ext uri="{FF2B5EF4-FFF2-40B4-BE49-F238E27FC236}">
                <a16:creationId xmlns:a16="http://schemas.microsoft.com/office/drawing/2014/main" id="{F0157965-4EE4-14DB-D467-57D38E8A6BA8}"/>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A511772D-D47A-76AF-C4E4-4CA9910DD7B8}"/>
              </a:ext>
            </a:extLst>
          </p:cNvPr>
          <p:cNvSpPr>
            <a:spLocks noGrp="1"/>
          </p:cNvSpPr>
          <p:nvPr>
            <p:ph type="sldNum" sz="quarter" idx="12"/>
          </p:nvPr>
        </p:nvSpPr>
        <p:spPr/>
        <p:txBody>
          <a:bodyPr/>
          <a:lstStyle>
            <a:lvl1pPr>
              <a:defRPr/>
            </a:lvl1pPr>
          </a:lstStyle>
          <a:p>
            <a:fld id="{989B90C7-3B2F-0F43-A30E-0351A583BC0D}" type="slidenum">
              <a:rPr lang="en-US" altLang="en-US"/>
              <a:pPr/>
              <a:t>‹#›</a:t>
            </a:fld>
            <a:endParaRPr lang="en-US" altLang="en-US"/>
          </a:p>
        </p:txBody>
      </p:sp>
    </p:spTree>
    <p:extLst>
      <p:ext uri="{BB962C8B-B14F-4D97-AF65-F5344CB8AC3E}">
        <p14:creationId xmlns:p14="http://schemas.microsoft.com/office/powerpoint/2010/main" val="1280588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
            <a:ext cx="2142680" cy="948690"/>
          </a:xfrm>
        </p:spPr>
        <p:txBody>
          <a:bodyPr anchor="b"/>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628651"/>
            <a:ext cx="5904390" cy="4125341"/>
          </a:xfrm>
          <a:prstGeom prst="rect">
            <a:avLst/>
          </a:prstGeo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100"/>
            </a:lvl1pPr>
            <a:lvl2pPr marL="457197" indent="0">
              <a:buNone/>
              <a:defRPr sz="2800"/>
            </a:lvl2pPr>
            <a:lvl3pPr marL="914393" indent="0">
              <a:buNone/>
              <a:defRPr sz="2400"/>
            </a:lvl3pPr>
            <a:lvl4pPr marL="1371592" indent="0">
              <a:buNone/>
              <a:defRPr sz="2100"/>
            </a:lvl4pPr>
            <a:lvl5pPr marL="1828789" indent="0">
              <a:buNone/>
              <a:defRPr sz="2100"/>
            </a:lvl5pPr>
            <a:lvl6pPr marL="2285985" indent="0">
              <a:buNone/>
              <a:defRPr sz="2100"/>
            </a:lvl6pPr>
            <a:lvl7pPr marL="2743182" indent="0">
              <a:buNone/>
              <a:defRPr sz="2100"/>
            </a:lvl7pPr>
            <a:lvl8pPr marL="3200379" indent="0">
              <a:buNone/>
              <a:defRPr sz="2100"/>
            </a:lvl8pPr>
            <a:lvl9pPr marL="3657577" indent="0">
              <a:buNone/>
              <a:defRPr sz="21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1" y="1600204"/>
            <a:ext cx="2139696" cy="3182113"/>
          </a:xfrm>
          <a:prstGeom prst="rect">
            <a:avLst/>
          </a:prstGeom>
        </p:spPr>
        <p:txBody>
          <a:bodyPr/>
          <a:lstStyle>
            <a:lvl1pPr marL="0" indent="0">
              <a:buNone/>
              <a:defRPr sz="1400"/>
            </a:lvl1pPr>
            <a:lvl2pPr marL="457197" indent="0">
              <a:buNone/>
              <a:defRPr sz="1200"/>
            </a:lvl2pPr>
            <a:lvl3pPr marL="914393" indent="0">
              <a:buNone/>
              <a:defRPr sz="1000"/>
            </a:lvl3pPr>
            <a:lvl4pPr marL="1371592" indent="0">
              <a:buNone/>
              <a:defRPr sz="900"/>
            </a:lvl4pPr>
            <a:lvl5pPr marL="1828789" indent="0">
              <a:buNone/>
              <a:defRPr sz="900"/>
            </a:lvl5pPr>
            <a:lvl6pPr marL="2285985" indent="0">
              <a:buNone/>
              <a:defRPr sz="900"/>
            </a:lvl6pPr>
            <a:lvl7pPr marL="2743182" indent="0">
              <a:buNone/>
              <a:defRPr sz="900"/>
            </a:lvl7pPr>
            <a:lvl8pPr marL="3200379" indent="0">
              <a:buNone/>
              <a:defRPr sz="900"/>
            </a:lvl8pPr>
            <a:lvl9pPr marL="3657577"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2109D40-A951-7E6F-82B2-20EEBF4B61F0}"/>
              </a:ext>
            </a:extLst>
          </p:cNvPr>
          <p:cNvSpPr>
            <a:spLocks noGrp="1"/>
          </p:cNvSpPr>
          <p:nvPr>
            <p:ph type="dt" sz="half" idx="10"/>
          </p:nvPr>
        </p:nvSpPr>
        <p:spPr/>
        <p:txBody>
          <a:bodyPr/>
          <a:lstStyle>
            <a:lvl1pPr>
              <a:defRPr/>
            </a:lvl1pPr>
          </a:lstStyle>
          <a:p>
            <a:pPr>
              <a:defRPr/>
            </a:pPr>
            <a:fld id="{2978D232-8C8B-874C-9DF4-7815006ABAE7}" type="datetime1">
              <a:rPr lang="en-US"/>
              <a:pPr>
                <a:defRPr/>
              </a:pPr>
              <a:t>9/27/2023</a:t>
            </a:fld>
            <a:endParaRPr lang="en-US"/>
          </a:p>
        </p:txBody>
      </p:sp>
      <p:sp>
        <p:nvSpPr>
          <p:cNvPr id="6" name="Footer Placeholder 4">
            <a:extLst>
              <a:ext uri="{FF2B5EF4-FFF2-40B4-BE49-F238E27FC236}">
                <a16:creationId xmlns:a16="http://schemas.microsoft.com/office/drawing/2014/main" id="{8ED3D876-FD0D-E167-D5D5-AA69FD894E3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3944DBE-801B-9C4F-25E7-5E9EEEEAF7B2}"/>
              </a:ext>
            </a:extLst>
          </p:cNvPr>
          <p:cNvSpPr>
            <a:spLocks noGrp="1"/>
          </p:cNvSpPr>
          <p:nvPr>
            <p:ph type="sldNum" sz="quarter" idx="12"/>
          </p:nvPr>
        </p:nvSpPr>
        <p:spPr/>
        <p:txBody>
          <a:bodyPr/>
          <a:lstStyle>
            <a:lvl1pPr>
              <a:defRPr/>
            </a:lvl1pPr>
          </a:lstStyle>
          <a:p>
            <a:fld id="{BCE5C97D-A1D9-E249-91E0-68AABD43D257}" type="slidenum">
              <a:rPr lang="en-US" altLang="en-US"/>
              <a:pPr/>
              <a:t>‹#›</a:t>
            </a:fld>
            <a:endParaRPr lang="en-US" altLang="en-US"/>
          </a:p>
        </p:txBody>
      </p:sp>
    </p:spTree>
    <p:extLst>
      <p:ext uri="{BB962C8B-B14F-4D97-AF65-F5344CB8AC3E}">
        <p14:creationId xmlns:p14="http://schemas.microsoft.com/office/powerpoint/2010/main" val="231699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358904B-6FF3-CEBF-E7E2-DF35C6404EFC}"/>
              </a:ext>
            </a:extLst>
          </p:cNvPr>
          <p:cNvSpPr/>
          <p:nvPr/>
        </p:nvSpPr>
        <p:spPr>
          <a:xfrm>
            <a:off x="0" y="165100"/>
            <a:ext cx="9144000" cy="17145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91439" rIns="91439" anchor="ctr"/>
          <a:lstStyle/>
          <a:p>
            <a:pPr algn="ctr">
              <a:defRPr/>
            </a:pPr>
            <a:endParaRPr lang="en-US"/>
          </a:p>
        </p:txBody>
      </p:sp>
      <p:sp>
        <p:nvSpPr>
          <p:cNvPr id="2" name="Title Placeholder 1">
            <a:extLst>
              <a:ext uri="{FF2B5EF4-FFF2-40B4-BE49-F238E27FC236}">
                <a16:creationId xmlns:a16="http://schemas.microsoft.com/office/drawing/2014/main" id="{532FD79C-986D-D19F-3C6A-F451BFF64530}"/>
              </a:ext>
            </a:extLst>
          </p:cNvPr>
          <p:cNvSpPr>
            <a:spLocks noGrp="1"/>
          </p:cNvSpPr>
          <p:nvPr>
            <p:ph type="title"/>
          </p:nvPr>
        </p:nvSpPr>
        <p:spPr>
          <a:xfrm>
            <a:off x="457200" y="400050"/>
            <a:ext cx="8229600" cy="742950"/>
          </a:xfrm>
          <a:prstGeom prst="rect">
            <a:avLst/>
          </a:prstGeom>
        </p:spPr>
        <p:txBody>
          <a:bodyPr vert="horz" lIns="91439" tIns="45720" rIns="91439" bIns="45720" rtlCol="0" anchor="ctr">
            <a:normAutofit/>
          </a:bodyPr>
          <a:lstStyle/>
          <a:p>
            <a:r>
              <a:rPr lang="en-US" dirty="0"/>
              <a:t>Click to edit Master title style</a:t>
            </a:r>
          </a:p>
        </p:txBody>
      </p:sp>
      <p:sp>
        <p:nvSpPr>
          <p:cNvPr id="4" name="Date Placeholder 3">
            <a:extLst>
              <a:ext uri="{FF2B5EF4-FFF2-40B4-BE49-F238E27FC236}">
                <a16:creationId xmlns:a16="http://schemas.microsoft.com/office/drawing/2014/main" id="{59FAB5EB-D483-B6D9-2A20-9E214A091A6F}"/>
              </a:ext>
            </a:extLst>
          </p:cNvPr>
          <p:cNvSpPr>
            <a:spLocks noGrp="1"/>
          </p:cNvSpPr>
          <p:nvPr>
            <p:ph type="dt" sz="half" idx="2"/>
          </p:nvPr>
        </p:nvSpPr>
        <p:spPr>
          <a:xfrm>
            <a:off x="457200" y="14288"/>
            <a:ext cx="2895600" cy="246062"/>
          </a:xfrm>
          <a:prstGeom prst="rect">
            <a:avLst/>
          </a:prstGeom>
        </p:spPr>
        <p:txBody>
          <a:bodyPr vert="horz" lIns="91439" tIns="45720" rIns="91439" bIns="45720" rtlCol="0" anchor="ctr"/>
          <a:lstStyle>
            <a:lvl1pPr algn="l">
              <a:defRPr sz="1200">
                <a:solidFill>
                  <a:srgbClr val="FFFFFF"/>
                </a:solidFill>
                <a:cs typeface="Arial" charset="0"/>
              </a:defRPr>
            </a:lvl1pPr>
          </a:lstStyle>
          <a:p>
            <a:pPr>
              <a:defRPr/>
            </a:pPr>
            <a:fld id="{30EB6F99-91D4-504D-AD9A-3BA337350FAD}" type="datetime1">
              <a:rPr lang="en-US"/>
              <a:pPr>
                <a:defRPr/>
              </a:pPr>
              <a:t>9/27/2023</a:t>
            </a:fld>
            <a:endParaRPr lang="en-US" dirty="0"/>
          </a:p>
        </p:txBody>
      </p:sp>
      <p:sp>
        <p:nvSpPr>
          <p:cNvPr id="5" name="Footer Placeholder 4">
            <a:extLst>
              <a:ext uri="{FF2B5EF4-FFF2-40B4-BE49-F238E27FC236}">
                <a16:creationId xmlns:a16="http://schemas.microsoft.com/office/drawing/2014/main" id="{9615DD8F-ED3B-D235-3420-E7EA37123736}"/>
              </a:ext>
            </a:extLst>
          </p:cNvPr>
          <p:cNvSpPr>
            <a:spLocks noGrp="1"/>
          </p:cNvSpPr>
          <p:nvPr>
            <p:ph type="ftr" sz="quarter" idx="3"/>
          </p:nvPr>
        </p:nvSpPr>
        <p:spPr>
          <a:xfrm>
            <a:off x="3429000" y="14288"/>
            <a:ext cx="4114800" cy="246062"/>
          </a:xfrm>
          <a:prstGeom prst="rect">
            <a:avLst/>
          </a:prstGeom>
        </p:spPr>
        <p:txBody>
          <a:bodyPr vert="horz" lIns="91439" tIns="45720" rIns="91439" bIns="45720" rtlCol="0" anchor="ctr"/>
          <a:lstStyle>
            <a:lvl1pPr algn="ctr">
              <a:defRPr sz="1200">
                <a:solidFill>
                  <a:srgbClr val="FFFFFF"/>
                </a:solidFill>
                <a:cs typeface="Arial" charset="0"/>
              </a:defRPr>
            </a:lvl1pPr>
          </a:lstStyle>
          <a:p>
            <a:pPr>
              <a:defRPr/>
            </a:pPr>
            <a:endParaRPr lang="en-US"/>
          </a:p>
        </p:txBody>
      </p:sp>
      <p:sp>
        <p:nvSpPr>
          <p:cNvPr id="6" name="Slide Number Placeholder 5">
            <a:extLst>
              <a:ext uri="{FF2B5EF4-FFF2-40B4-BE49-F238E27FC236}">
                <a16:creationId xmlns:a16="http://schemas.microsoft.com/office/drawing/2014/main" id="{DCAE32BA-6CEC-B9BD-CF2D-861B12FCF872}"/>
              </a:ext>
            </a:extLst>
          </p:cNvPr>
          <p:cNvSpPr>
            <a:spLocks noGrp="1"/>
          </p:cNvSpPr>
          <p:nvPr>
            <p:ph type="sldNum" sz="quarter" idx="4"/>
          </p:nvPr>
        </p:nvSpPr>
        <p:spPr>
          <a:xfrm>
            <a:off x="7620000" y="14288"/>
            <a:ext cx="1066800" cy="246062"/>
          </a:xfrm>
          <a:prstGeom prst="rect">
            <a:avLst/>
          </a:prstGeom>
        </p:spPr>
        <p:txBody>
          <a:bodyPr vert="horz" wrap="square" lIns="91439" tIns="45720" rIns="91439" bIns="45720" numCol="1" anchor="ctr" anchorCtr="0" compatLnSpc="1">
            <a:prstTxWarp prst="textNoShape">
              <a:avLst/>
            </a:prstTxWarp>
          </a:bodyPr>
          <a:lstStyle>
            <a:lvl1pPr>
              <a:defRPr sz="1400" b="1">
                <a:solidFill>
                  <a:srgbClr val="FFFFFF"/>
                </a:solidFill>
              </a:defRPr>
            </a:lvl1pPr>
          </a:lstStyle>
          <a:p>
            <a:fld id="{5B29A06F-7F76-9F4D-A9D5-E8496751175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851" r:id="rId1"/>
    <p:sldLayoutId id="2147484844" r:id="rId2"/>
    <p:sldLayoutId id="2147484852" r:id="rId3"/>
    <p:sldLayoutId id="2147484845" r:id="rId4"/>
    <p:sldLayoutId id="2147484853" r:id="rId5"/>
    <p:sldLayoutId id="2147484846" r:id="rId6"/>
    <p:sldLayoutId id="2147484847" r:id="rId7"/>
    <p:sldLayoutId id="2147484854" r:id="rId8"/>
    <p:sldLayoutId id="2147484848" r:id="rId9"/>
    <p:sldLayoutId id="2147484849" r:id="rId10"/>
    <p:sldLayoutId id="2147484850" r:id="rId11"/>
  </p:sldLayoutIdLst>
  <p:hf hdr="0" ftr="0" dt="0"/>
  <p:txStyles>
    <p:title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p:titleStyle>
    <p:bodyStyle>
      <a:lvl1pPr marL="180975" indent="-180975" algn="l" rtl="0" eaLnBrk="0" fontAlgn="base" hangingPunct="0">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n-ea"/>
          <a:cs typeface="+mn-cs"/>
        </a:defRPr>
      </a:lvl1pPr>
      <a:lvl2pPr marL="455613" indent="-180975" algn="l" rtl="0" eaLnBrk="0" fontAlgn="base" hangingPunct="0">
        <a:spcBef>
          <a:spcPct val="20000"/>
        </a:spcBef>
        <a:spcAft>
          <a:spcPct val="0"/>
        </a:spcAft>
        <a:buClr>
          <a:schemeClr val="accent1"/>
        </a:buClr>
        <a:buSzPct val="85000"/>
        <a:buFont typeface="Arial" panose="020B0604020202020204" pitchFamily="34" charset="0"/>
        <a:buChar char="•"/>
        <a:defRPr sz="2100" kern="1200">
          <a:solidFill>
            <a:schemeClr val="tx1"/>
          </a:solidFill>
          <a:latin typeface="+mn-lt"/>
          <a:ea typeface="+mn-ea"/>
          <a:cs typeface="+mn-cs"/>
        </a:defRPr>
      </a:lvl2pPr>
      <a:lvl3pPr marL="728663" indent="-180975" algn="l" rtl="0" eaLnBrk="0" fontAlgn="base" hangingPunct="0">
        <a:spcBef>
          <a:spcPct val="20000"/>
        </a:spcBef>
        <a:spcAft>
          <a:spcPct val="0"/>
        </a:spcAft>
        <a:buClr>
          <a:schemeClr val="accent1"/>
        </a:buClr>
        <a:buSzPct val="90000"/>
        <a:buFont typeface="Arial" panose="020B0604020202020204" pitchFamily="34" charset="0"/>
        <a:buChar char="•"/>
        <a:defRPr sz="2400" kern="1200">
          <a:solidFill>
            <a:schemeClr val="tx1"/>
          </a:solidFill>
          <a:latin typeface="+mn-lt"/>
          <a:ea typeface="+mn-ea"/>
          <a:cs typeface="+mn-cs"/>
        </a:defRPr>
      </a:lvl3pPr>
      <a:lvl4pPr marL="1003300" indent="-180975" algn="l" rtl="0" eaLnBrk="0" fontAlgn="base" hangingPunct="0">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n-ea"/>
          <a:cs typeface="+mn-cs"/>
        </a:defRPr>
      </a:lvl4pPr>
      <a:lvl5pPr marL="1185863" indent="-134938" algn="l" rtl="0" eaLnBrk="0" fontAlgn="base" hangingPunct="0">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5pPr>
      <a:lvl6pPr marL="1371592" indent="-182879" algn="l" defTabSz="914393"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mn-cs"/>
        </a:defRPr>
      </a:lvl6pPr>
      <a:lvl7pPr marL="1554469" indent="-182879" algn="l" defTabSz="914393"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mn-cs"/>
        </a:defRPr>
      </a:lvl7pPr>
      <a:lvl8pPr marL="1737348" indent="-182879" algn="l" defTabSz="914393"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mn-cs"/>
        </a:defRPr>
      </a:lvl8pPr>
      <a:lvl9pPr marL="1920227" indent="-182879" algn="l" defTabSz="914393" rtl="0" eaLnBrk="1" latinLnBrk="0" hangingPunct="1">
        <a:spcBef>
          <a:spcPct val="20000"/>
        </a:spcBef>
        <a:buClr>
          <a:schemeClr val="accent1"/>
        </a:buClr>
        <a:buFont typeface="Arial" pitchFamily="34" charset="0"/>
        <a:buChar char="•"/>
        <a:defRPr sz="1200" kern="1200">
          <a:solidFill>
            <a:schemeClr val="tx1"/>
          </a:solidFill>
          <a:latin typeface="+mn-lt"/>
          <a:ea typeface="+mn-ea"/>
          <a:cs typeface="+mn-cs"/>
        </a:defRPr>
      </a:lvl9pPr>
    </p:bodyStyle>
    <p:otherStyle>
      <a:defPPr>
        <a:defRPr lang="en-US"/>
      </a:defPPr>
      <a:lvl1pPr marL="0" algn="l" defTabSz="914393" rtl="0" eaLnBrk="1" latinLnBrk="0" hangingPunct="1">
        <a:defRPr sz="1700" kern="1200">
          <a:solidFill>
            <a:schemeClr val="tx1"/>
          </a:solidFill>
          <a:latin typeface="+mn-lt"/>
          <a:ea typeface="+mn-ea"/>
          <a:cs typeface="+mn-cs"/>
        </a:defRPr>
      </a:lvl1pPr>
      <a:lvl2pPr marL="457197" algn="l" defTabSz="914393" rtl="0" eaLnBrk="1" latinLnBrk="0" hangingPunct="1">
        <a:defRPr sz="1700" kern="1200">
          <a:solidFill>
            <a:schemeClr val="tx1"/>
          </a:solidFill>
          <a:latin typeface="+mn-lt"/>
          <a:ea typeface="+mn-ea"/>
          <a:cs typeface="+mn-cs"/>
        </a:defRPr>
      </a:lvl2pPr>
      <a:lvl3pPr marL="914393" algn="l" defTabSz="914393" rtl="0" eaLnBrk="1" latinLnBrk="0" hangingPunct="1">
        <a:defRPr sz="1700" kern="1200">
          <a:solidFill>
            <a:schemeClr val="tx1"/>
          </a:solidFill>
          <a:latin typeface="+mn-lt"/>
          <a:ea typeface="+mn-ea"/>
          <a:cs typeface="+mn-cs"/>
        </a:defRPr>
      </a:lvl3pPr>
      <a:lvl4pPr marL="1371592" algn="l" defTabSz="914393" rtl="0" eaLnBrk="1" latinLnBrk="0" hangingPunct="1">
        <a:defRPr sz="1700" kern="1200">
          <a:solidFill>
            <a:schemeClr val="tx1"/>
          </a:solidFill>
          <a:latin typeface="+mn-lt"/>
          <a:ea typeface="+mn-ea"/>
          <a:cs typeface="+mn-cs"/>
        </a:defRPr>
      </a:lvl4pPr>
      <a:lvl5pPr marL="1828789" algn="l" defTabSz="914393" rtl="0" eaLnBrk="1" latinLnBrk="0" hangingPunct="1">
        <a:defRPr sz="1700" kern="1200">
          <a:solidFill>
            <a:schemeClr val="tx1"/>
          </a:solidFill>
          <a:latin typeface="+mn-lt"/>
          <a:ea typeface="+mn-ea"/>
          <a:cs typeface="+mn-cs"/>
        </a:defRPr>
      </a:lvl5pPr>
      <a:lvl6pPr marL="2285985" algn="l" defTabSz="914393" rtl="0" eaLnBrk="1" latinLnBrk="0" hangingPunct="1">
        <a:defRPr sz="1700" kern="1200">
          <a:solidFill>
            <a:schemeClr val="tx1"/>
          </a:solidFill>
          <a:latin typeface="+mn-lt"/>
          <a:ea typeface="+mn-ea"/>
          <a:cs typeface="+mn-cs"/>
        </a:defRPr>
      </a:lvl6pPr>
      <a:lvl7pPr marL="2743182" algn="l" defTabSz="914393" rtl="0" eaLnBrk="1" latinLnBrk="0" hangingPunct="1">
        <a:defRPr sz="1700" kern="1200">
          <a:solidFill>
            <a:schemeClr val="tx1"/>
          </a:solidFill>
          <a:latin typeface="+mn-lt"/>
          <a:ea typeface="+mn-ea"/>
          <a:cs typeface="+mn-cs"/>
        </a:defRPr>
      </a:lvl7pPr>
      <a:lvl8pPr marL="3200379" algn="l" defTabSz="914393" rtl="0" eaLnBrk="1" latinLnBrk="0" hangingPunct="1">
        <a:defRPr sz="1700" kern="1200">
          <a:solidFill>
            <a:schemeClr val="tx1"/>
          </a:solidFill>
          <a:latin typeface="+mn-lt"/>
          <a:ea typeface="+mn-ea"/>
          <a:cs typeface="+mn-cs"/>
        </a:defRPr>
      </a:lvl8pPr>
      <a:lvl9pPr marL="3657577" algn="l" defTabSz="914393"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Form%202-B%20(Slide%2013%20and%2016).pdf"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Form%202-B%20(Slide%2013%20and%2016).pdf" TargetMode="External"/><Relationship Id="rId2" Type="http://schemas.openxmlformats.org/officeDocument/2006/relationships/hyperlink" Target="Form%202-A%20and%20B%20(Slide%2016).pdf"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FORM%2026.pdf"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FORM%2026.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C-7%20SLIDE%2024.pdf" TargetMode="External"/><Relationship Id="rId3" Type="http://schemas.openxmlformats.org/officeDocument/2006/relationships/hyperlink" Target="C-2%20SLIDE%2024.pdf" TargetMode="External"/><Relationship Id="rId7" Type="http://schemas.openxmlformats.org/officeDocument/2006/relationships/hyperlink" Target="C-6%20SLIDE%2024.pdf" TargetMode="External"/><Relationship Id="rId12" Type="http://schemas.openxmlformats.org/officeDocument/2006/relationships/image" Target="../media/image2.jpeg"/><Relationship Id="rId2" Type="http://schemas.openxmlformats.org/officeDocument/2006/relationships/hyperlink" Target="Form%20C-1%20Slide%2024.pdf" TargetMode="External"/><Relationship Id="rId1" Type="http://schemas.openxmlformats.org/officeDocument/2006/relationships/slideLayout" Target="../slideLayouts/slideLayout2.xml"/><Relationship Id="rId6" Type="http://schemas.openxmlformats.org/officeDocument/2006/relationships/hyperlink" Target="C-5%20SLIDE%2024.pdf" TargetMode="External"/><Relationship Id="rId11" Type="http://schemas.openxmlformats.org/officeDocument/2006/relationships/image" Target="../media/image3.jpeg"/><Relationship Id="rId5" Type="http://schemas.openxmlformats.org/officeDocument/2006/relationships/hyperlink" Target="C-4%20SLIDE%2024.pdf" TargetMode="External"/><Relationship Id="rId10" Type="http://schemas.openxmlformats.org/officeDocument/2006/relationships/hyperlink" Target="C-A%20SLIDE%2024.pdf" TargetMode="External"/><Relationship Id="rId4" Type="http://schemas.openxmlformats.org/officeDocument/2006/relationships/hyperlink" Target="C-3%20SLIDE%2024.pdf" TargetMode="External"/><Relationship Id="rId9" Type="http://schemas.openxmlformats.org/officeDocument/2006/relationships/hyperlink" Target="C-8%20SLIDE%2024.pd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FORM%20B%20SLIDE%2027.pdf"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Nomination%20process%20ppt%20hyperlink%20forms/Oath.docx"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ci.nic.in/eci_main1/current/12.11.2017.all%20ceos.pdf"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FORM-A%20SLIDE%2027.pdf" TargetMode="External"/><Relationship Id="rId2" Type="http://schemas.openxmlformats.org/officeDocument/2006/relationships/hyperlink" Target="FORM%2026.pdf"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4.jpeg"/><Relationship Id="rId4" Type="http://schemas.openxmlformats.org/officeDocument/2006/relationships/hyperlink" Target="FORM%20B%20SLIDE%2027.pdf"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C-3%20SLIDE%2024.pdf" TargetMode="External"/><Relationship Id="rId2" Type="http://schemas.openxmlformats.org/officeDocument/2006/relationships/hyperlink" Target="Form%20C-1%20Slide%2024.pdf"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jpeg"/></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Form%2026%20(as%20Amended%20on%2026.02.2019).pdf"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8.xml.rels><?xml version="1.0" encoding="UTF-8" standalone="yes"?>
<Relationships xmlns="http://schemas.openxmlformats.org/package/2006/relationships"><Relationship Id="rId3" Type="http://schemas.openxmlformats.org/officeDocument/2006/relationships/hyperlink" Target="FORM-A%20SLIDE%2027.pdf" TargetMode="External"/><Relationship Id="rId2" Type="http://schemas.openxmlformats.org/officeDocument/2006/relationships/hyperlink" Target="FORM%2026.pdf"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4.jpeg"/><Relationship Id="rId4" Type="http://schemas.openxmlformats.org/officeDocument/2006/relationships/hyperlink" Target="FORM%20B%20SLIDE%2027.pdf"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CCC8190-6253-76CE-DB60-4BADCF98DACC}"/>
              </a:ext>
            </a:extLst>
          </p:cNvPr>
          <p:cNvSpPr>
            <a:spLocks noGrp="1"/>
          </p:cNvSpPr>
          <p:nvPr>
            <p:ph type="title"/>
          </p:nvPr>
        </p:nvSpPr>
        <p:spPr>
          <a:xfrm>
            <a:off x="228600" y="137319"/>
            <a:ext cx="8686800" cy="423862"/>
          </a:xfrm>
          <a:ln>
            <a:solidFill>
              <a:schemeClr val="tx1"/>
            </a:solidFill>
          </a:ln>
        </p:spPr>
        <p:txBody>
          <a:bodyPr>
            <a:normAutofit fontScale="90000"/>
          </a:bodyPr>
          <a:lstStyle/>
          <a:p>
            <a:pPr algn="ctr" eaLnBrk="1" fontAlgn="auto" hangingPunct="1">
              <a:spcAft>
                <a:spcPts val="0"/>
              </a:spcAft>
              <a:defRPr/>
            </a:pPr>
            <a:r>
              <a:rPr lang="en-US" sz="2400" b="1" dirty="0" smtClean="0">
                <a:solidFill>
                  <a:schemeClr val="tx1"/>
                </a:solidFill>
                <a:latin typeface="Calibri" panose="020F0502020204030204" pitchFamily="34" charset="0"/>
                <a:cs typeface="Calibri" panose="020F0502020204030204" pitchFamily="34" charset="0"/>
              </a:rPr>
              <a:t>Theme 2  - </a:t>
            </a:r>
            <a:r>
              <a:rPr lang="en-US" altLang="en-US" sz="2400" b="1" dirty="0" smtClean="0">
                <a:solidFill>
                  <a:schemeClr val="tx1"/>
                </a:solidFill>
                <a:latin typeface="Calibri" panose="020F0502020204030204" pitchFamily="34" charset="0"/>
                <a:cs typeface="Calibri" panose="020F0502020204030204" pitchFamily="34" charset="0"/>
              </a:rPr>
              <a:t>Nomination Process</a:t>
            </a:r>
            <a:endParaRPr lang="en-US" altLang="en-US" sz="2400" b="1" dirty="0">
              <a:solidFill>
                <a:schemeClr val="tx1"/>
              </a:solidFill>
              <a:latin typeface="Calibri" panose="020F0502020204030204" pitchFamily="34" charset="0"/>
              <a:cs typeface="Calibri" panose="020F0502020204030204" pitchFamily="34" charset="0"/>
            </a:endParaRPr>
          </a:p>
        </p:txBody>
      </p:sp>
      <p:sp>
        <p:nvSpPr>
          <p:cNvPr id="7171" name="Content Placeholder 2">
            <a:extLst>
              <a:ext uri="{FF2B5EF4-FFF2-40B4-BE49-F238E27FC236}">
                <a16:creationId xmlns:a16="http://schemas.microsoft.com/office/drawing/2014/main" id="{C718E363-C9D2-8409-DEFA-9551CC5EFD12}"/>
              </a:ext>
            </a:extLst>
          </p:cNvPr>
          <p:cNvSpPr>
            <a:spLocks noGrp="1"/>
          </p:cNvSpPr>
          <p:nvPr>
            <p:ph idx="1"/>
          </p:nvPr>
        </p:nvSpPr>
        <p:spPr>
          <a:xfrm>
            <a:off x="228600" y="670478"/>
            <a:ext cx="8686800" cy="3657600"/>
          </a:xfrm>
        </p:spPr>
        <p:txBody>
          <a:bodyPr/>
          <a:lstStyle/>
          <a:p>
            <a:pPr marL="0" lvl="0" indent="0" algn="ctr">
              <a:buClr>
                <a:schemeClr val="tx1"/>
              </a:buClr>
              <a:buSzPct val="100000"/>
              <a:buNone/>
            </a:pPr>
            <a:r>
              <a:rPr lang="en-GB" sz="1600" b="1" dirty="0" smtClean="0">
                <a:latin typeface="Calibri" panose="020F0502020204030204" pitchFamily="34" charset="0"/>
                <a:ea typeface="Calibri" panose="020F0502020204030204" pitchFamily="34" charset="0"/>
                <a:cs typeface="Calibri" panose="020F0502020204030204" pitchFamily="34" charset="0"/>
              </a:rPr>
              <a:t>Guidance Plan:</a:t>
            </a:r>
          </a:p>
          <a:p>
            <a:pPr marL="342900" lvl="0" indent="-342900">
              <a:buClr>
                <a:schemeClr val="tx1"/>
              </a:buClr>
              <a:buSzPct val="100000"/>
              <a:buFont typeface="+mj-lt"/>
              <a:buAutoNum type="arabicPeriod"/>
            </a:pPr>
            <a:r>
              <a:rPr lang="en-GB" sz="1400" dirty="0" smtClean="0">
                <a:latin typeface="Calibri" panose="020F0502020204030204" pitchFamily="34" charset="0"/>
                <a:ea typeface="Calibri" panose="020F0502020204030204" pitchFamily="34" charset="0"/>
                <a:cs typeface="Calibri" panose="020F0502020204030204" pitchFamily="34" charset="0"/>
              </a:rPr>
              <a:t>Nomination filing stage is the starting point of the election process and a very vital stage for the RO.</a:t>
            </a:r>
          </a:p>
          <a:p>
            <a:pPr marL="342900" lvl="0" indent="-342900">
              <a:buClr>
                <a:schemeClr val="tx1"/>
              </a:buClr>
              <a:buSzPct val="100000"/>
              <a:buFont typeface="+mj-lt"/>
              <a:buAutoNum type="arabicPeriod"/>
            </a:pPr>
            <a:r>
              <a:rPr lang="en-GB" sz="1400" dirty="0" smtClean="0">
                <a:latin typeface="Calibri" panose="020F0502020204030204" pitchFamily="34" charset="0"/>
                <a:ea typeface="Calibri" panose="020F0502020204030204" pitchFamily="34" charset="0"/>
                <a:cs typeface="Calibri" panose="020F0502020204030204" pitchFamily="34" charset="0"/>
              </a:rPr>
              <a:t>The </a:t>
            </a:r>
            <a:r>
              <a:rPr lang="en-GB" sz="1400" dirty="0">
                <a:latin typeface="Calibri" panose="020F0502020204030204" pitchFamily="34" charset="0"/>
                <a:ea typeface="Calibri" panose="020F0502020204030204" pitchFamily="34" charset="0"/>
                <a:cs typeface="Calibri" panose="020F0502020204030204" pitchFamily="34" charset="0"/>
              </a:rPr>
              <a:t>RO should note that the ECI announces the Election Schedule which will be available for reference in the form of a Press Note. The schedule will mention the various stages of the election process. </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RO should also note that the announcement of schedule by ECI via the Press Note is different from the notification calling the election, which will be a subsequent stage. Filing of nomination starts only from the date of election notification. </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The slides explain the various statutory and non-statutory ‘Forms’ and ‘Notices’ to be issued on the part of the RO, starting with the public notice of election. </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Instances of omission on the part of RO, during the nomination filing process, which resulted in vitiation of the process have been brought out in the slides, checklists, Dos &amp; Don’ts. </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RO should remember that certain defects in the nomination paper can be cured at the time of receiving the nomination paper and the RO has to do the necessary preliminary examination, at the time of receiving the nomination papers. </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The protocol to be observed in the last hour of nomination filing </a:t>
            </a:r>
            <a:r>
              <a:rPr lang="en-GB" sz="1400" dirty="0" smtClean="0">
                <a:latin typeface="Calibri" panose="020F0502020204030204" pitchFamily="34" charset="0"/>
                <a:ea typeface="Calibri" panose="020F0502020204030204" pitchFamily="34" charset="0"/>
                <a:cs typeface="Calibri" panose="020F0502020204030204" pitchFamily="34" charset="0"/>
              </a:rPr>
              <a:t>has been brought </a:t>
            </a:r>
            <a:r>
              <a:rPr lang="en-GB" sz="1400" dirty="0">
                <a:latin typeface="Calibri" panose="020F0502020204030204" pitchFamily="34" charset="0"/>
                <a:ea typeface="Calibri" panose="020F0502020204030204" pitchFamily="34" charset="0"/>
                <a:cs typeface="Calibri" panose="020F0502020204030204" pitchFamily="34" charset="0"/>
              </a:rPr>
              <a:t>out in the slides, Dos &amp; Don’ts and Risk Management part should be carefully studied.</a:t>
            </a:r>
            <a:endParaRPr lang="en-IN" sz="14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Font typeface="+mj-lt"/>
              <a:buAutoNum type="arabicPeriod"/>
            </a:pPr>
            <a:r>
              <a:rPr lang="en-GB" sz="1400" dirty="0">
                <a:latin typeface="Calibri" panose="020F0502020204030204" pitchFamily="34" charset="0"/>
                <a:ea typeface="Calibri" panose="020F0502020204030204" pitchFamily="34" charset="0"/>
                <a:cs typeface="Calibri" panose="020F0502020204030204" pitchFamily="34" charset="0"/>
              </a:rPr>
              <a:t>RO must correlate the IT tools and platforms of the ECI which run in parallel for this particular sub-thematic including the facility of </a:t>
            </a:r>
            <a:r>
              <a:rPr lang="en-GB" sz="1400" b="1" dirty="0">
                <a:latin typeface="Calibri" panose="020F0502020204030204" pitchFamily="34" charset="0"/>
                <a:ea typeface="Calibri" panose="020F0502020204030204" pitchFamily="34" charset="0"/>
                <a:cs typeface="Calibri" panose="020F0502020204030204" pitchFamily="34" charset="0"/>
              </a:rPr>
              <a:t>ONLINE FILING OF NOMINATIONS. </a:t>
            </a:r>
            <a:endParaRPr lang="en-IN" sz="1400" b="1" dirty="0">
              <a:latin typeface="Calibri" panose="020F0502020204030204" pitchFamily="34" charset="0"/>
              <a:ea typeface="Calibri" panose="020F0502020204030204" pitchFamily="34" charset="0"/>
              <a:cs typeface="Calibri" panose="020F0502020204030204" pitchFamily="34" charset="0"/>
            </a:endParaRPr>
          </a:p>
          <a:p>
            <a:pPr marL="342900" indent="-342900" eaLnBrk="1" hangingPunct="1">
              <a:buFont typeface="+mj-lt"/>
              <a:buAutoNum type="arabicPeriod"/>
              <a:defRPr/>
            </a:pPr>
            <a:endParaRPr lang="en-US" altLang="en-US" sz="1400" dirty="0">
              <a:latin typeface="Calibri" panose="020F0502020204030204" pitchFamily="34" charset="0"/>
              <a:ea typeface="Calibri" panose="020F0502020204030204" pitchFamily="34" charset="0"/>
              <a:cs typeface="Calibri" panose="020F0502020204030204" pitchFamily="34" charset="0"/>
            </a:endParaRPr>
          </a:p>
        </p:txBody>
      </p:sp>
      <p:sp>
        <p:nvSpPr>
          <p:cNvPr id="7174" name="Slide Number Placeholder 1">
            <a:extLst>
              <a:ext uri="{FF2B5EF4-FFF2-40B4-BE49-F238E27FC236}">
                <a16:creationId xmlns:a16="http://schemas.microsoft.com/office/drawing/2014/main" id="{AB15B0AA-EFF0-6C92-4BF4-C006A2355FD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228E23F-9CDD-45A9-8271-CB4EF952CE1A}" type="slidenum">
              <a:rPr lang="en-US" altLang="en-US">
                <a:solidFill>
                  <a:srgbClr val="FFFFFF"/>
                </a:solidFill>
              </a:rPr>
              <a:pPr eaLnBrk="1" hangingPunct="1"/>
              <a:t>1</a:t>
            </a:fld>
            <a:endParaRPr lang="en-US" altLang="en-US">
              <a:solidFill>
                <a:srgbClr val="FFFFFF"/>
              </a:solidFill>
            </a:endParaRPr>
          </a:p>
        </p:txBody>
      </p:sp>
    </p:spTree>
    <p:extLst>
      <p:ext uri="{BB962C8B-B14F-4D97-AF65-F5344CB8AC3E}">
        <p14:creationId xmlns:p14="http://schemas.microsoft.com/office/powerpoint/2010/main" val="40626053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0BCB3A7-8670-1BEC-22FD-F451C613452E}"/>
              </a:ext>
            </a:extLst>
          </p:cNvPr>
          <p:cNvSpPr>
            <a:spLocks noGrp="1"/>
          </p:cNvSpPr>
          <p:nvPr>
            <p:ph type="title"/>
          </p:nvPr>
        </p:nvSpPr>
        <p:spPr/>
        <p:txBody>
          <a:bodyPr>
            <a:noAutofit/>
          </a:bodyPr>
          <a:lstStyle/>
          <a:p>
            <a:pPr algn="ctr" eaLnBrk="1" fontAlgn="auto" hangingPunct="1">
              <a:spcAft>
                <a:spcPts val="0"/>
              </a:spcAft>
              <a:defRPr/>
            </a:pPr>
            <a:r>
              <a:rPr lang="en-IN" altLang="en-US" sz="2800" dirty="0">
                <a:latin typeface="Calibri" pitchFamily="34" charset="0"/>
                <a:cs typeface="Calibri" pitchFamily="34" charset="0"/>
              </a:rPr>
              <a:t>Filing of Nominations - Restriction on Number of vehicles and people at the </a:t>
            </a:r>
            <a:r>
              <a:rPr lang="en-IN" altLang="en-US" sz="2800" dirty="0" smtClean="0">
                <a:latin typeface="Calibri" pitchFamily="34" charset="0"/>
                <a:cs typeface="Calibri" pitchFamily="34" charset="0"/>
              </a:rPr>
              <a:t>time </a:t>
            </a:r>
            <a:r>
              <a:rPr lang="en-IN" altLang="en-US" sz="2800" dirty="0" smtClean="0">
                <a:solidFill>
                  <a:srgbClr val="FF0000"/>
                </a:solidFill>
                <a:latin typeface="Calibri" pitchFamily="34" charset="0"/>
                <a:cs typeface="Calibri" pitchFamily="34" charset="0"/>
              </a:rPr>
              <a:t>(ECI Instructions)</a:t>
            </a:r>
            <a:endParaRPr lang="en-US" altLang="en-US" sz="2800" dirty="0">
              <a:solidFill>
                <a:srgbClr val="FF0000"/>
              </a:solidFill>
              <a:latin typeface="Calibri" pitchFamily="34" charset="0"/>
              <a:cs typeface="Calibri" pitchFamily="34" charset="0"/>
            </a:endParaRPr>
          </a:p>
        </p:txBody>
      </p:sp>
      <p:sp>
        <p:nvSpPr>
          <p:cNvPr id="12291" name="Content Placeholder 2">
            <a:extLst>
              <a:ext uri="{FF2B5EF4-FFF2-40B4-BE49-F238E27FC236}">
                <a16:creationId xmlns:a16="http://schemas.microsoft.com/office/drawing/2014/main" id="{67864607-5708-BE01-C011-3FA54DA5075C}"/>
              </a:ext>
            </a:extLst>
          </p:cNvPr>
          <p:cNvSpPr>
            <a:spLocks noGrp="1"/>
          </p:cNvSpPr>
          <p:nvPr>
            <p:ph idx="1"/>
          </p:nvPr>
        </p:nvSpPr>
        <p:spPr>
          <a:xfrm>
            <a:off x="-1" y="1352550"/>
            <a:ext cx="9047163" cy="3657600"/>
          </a:xfrm>
        </p:spPr>
        <p:txBody>
          <a:bodyPr/>
          <a:lstStyle/>
          <a:p>
            <a:pPr algn="just" eaLnBrk="1" hangingPunct="1">
              <a:buClr>
                <a:srgbClr val="1F6B1F"/>
              </a:buClr>
            </a:pPr>
            <a:r>
              <a:rPr lang="en-IN" altLang="en-US" sz="2000" dirty="0">
                <a:latin typeface="Calibri" panose="020F0502020204030204" pitchFamily="34" charset="0"/>
                <a:cs typeface="Calibri" panose="020F0502020204030204" pitchFamily="34" charset="0"/>
              </a:rPr>
              <a:t>Maximum </a:t>
            </a:r>
            <a:r>
              <a:rPr lang="en-IN" altLang="en-US" sz="2000" b="1" u="sng" dirty="0">
                <a:latin typeface="Calibri" panose="020F0502020204030204" pitchFamily="34" charset="0"/>
                <a:cs typeface="Calibri" panose="020F0502020204030204" pitchFamily="34" charset="0"/>
              </a:rPr>
              <a:t>three vehicles</a:t>
            </a:r>
            <a:r>
              <a:rPr lang="en-IN" altLang="en-US" sz="2000" b="1" dirty="0">
                <a:latin typeface="Calibri" panose="020F0502020204030204" pitchFamily="34" charset="0"/>
                <a:cs typeface="Calibri" panose="020F0502020204030204" pitchFamily="34" charset="0"/>
              </a:rPr>
              <a:t> </a:t>
            </a:r>
            <a:r>
              <a:rPr lang="en-IN" altLang="en-US" sz="2000" dirty="0">
                <a:latin typeface="Calibri" panose="020F0502020204030204" pitchFamily="34" charset="0"/>
                <a:cs typeface="Calibri" panose="020F0502020204030204" pitchFamily="34" charset="0"/>
              </a:rPr>
              <a:t>in the convoy of a candidate or accompanying him to be allowed to come within a periphery of 100 meters of ROs/AROs Office </a:t>
            </a:r>
          </a:p>
          <a:p>
            <a:pPr algn="just" eaLnBrk="1" hangingPunct="1">
              <a:buClr>
                <a:srgbClr val="1F6B1F"/>
              </a:buClr>
            </a:pPr>
            <a:r>
              <a:rPr lang="en-IN" altLang="en-US" sz="2000" dirty="0">
                <a:latin typeface="Calibri" panose="020F0502020204030204" pitchFamily="34" charset="0"/>
                <a:cs typeface="Calibri" panose="020F0502020204030204" pitchFamily="34" charset="0"/>
              </a:rPr>
              <a:t>Maximum </a:t>
            </a:r>
            <a:r>
              <a:rPr lang="en-IN" altLang="en-US" sz="2000" b="1" u="sng" dirty="0">
                <a:latin typeface="Calibri" panose="020F0502020204030204" pitchFamily="34" charset="0"/>
                <a:cs typeface="Calibri" panose="020F0502020204030204" pitchFamily="34" charset="0"/>
              </a:rPr>
              <a:t>five persons</a:t>
            </a:r>
            <a:r>
              <a:rPr lang="en-IN" altLang="en-US" sz="2000" dirty="0">
                <a:latin typeface="Calibri" panose="020F0502020204030204" pitchFamily="34" charset="0"/>
                <a:cs typeface="Calibri" panose="020F0502020204030204" pitchFamily="34" charset="0"/>
              </a:rPr>
              <a:t> (including the candidate) can be allowed to enter the Office of ROs/AROs at the time of filing nomination.</a:t>
            </a:r>
          </a:p>
          <a:p>
            <a:pPr algn="just" eaLnBrk="1" hangingPunct="1">
              <a:buClr>
                <a:srgbClr val="1F6B1F"/>
              </a:buClr>
            </a:pPr>
            <a:r>
              <a:rPr lang="en-IN" altLang="en-US" sz="2000" b="1" i="1" u="sng" dirty="0">
                <a:latin typeface="Calibri" panose="020F0502020204030204" pitchFamily="34" charset="0"/>
                <a:cs typeface="Calibri" panose="020F0502020204030204" pitchFamily="34" charset="0"/>
              </a:rPr>
              <a:t>Any violation of this instruction at the time of filing nomination papers will be seriously viewed by the Commission and actions will be taken against DEO/RO </a:t>
            </a:r>
            <a:r>
              <a:rPr lang="en-IN" altLang="en-US" sz="2000" b="1" i="1" u="sng" dirty="0" smtClean="0">
                <a:latin typeface="Calibri" panose="020F0502020204030204" pitchFamily="34" charset="0"/>
                <a:cs typeface="Calibri" panose="020F0502020204030204" pitchFamily="34" charset="0"/>
              </a:rPr>
              <a:t>or </a:t>
            </a:r>
            <a:r>
              <a:rPr lang="en-IN" altLang="en-US" sz="2000" b="1" i="1" u="sng" dirty="0">
                <a:latin typeface="Calibri" panose="020F0502020204030204" pitchFamily="34" charset="0"/>
                <a:cs typeface="Calibri" panose="020F0502020204030204" pitchFamily="34" charset="0"/>
              </a:rPr>
              <a:t>such other person including candidate and or his party responsible for violation</a:t>
            </a:r>
            <a:r>
              <a:rPr lang="en-IN" altLang="en-US" sz="2000" b="1" i="1" u="sng" dirty="0" smtClean="0">
                <a:latin typeface="Calibri" panose="020F0502020204030204" pitchFamily="34" charset="0"/>
                <a:cs typeface="Calibri" panose="020F0502020204030204" pitchFamily="34" charset="0"/>
              </a:rPr>
              <a:t>.</a:t>
            </a:r>
          </a:p>
          <a:p>
            <a:pPr marL="0" indent="0" algn="just" eaLnBrk="1" hangingPunct="1">
              <a:buClr>
                <a:srgbClr val="1F6B1F"/>
              </a:buClr>
              <a:buNone/>
            </a:pPr>
            <a:r>
              <a:rPr lang="en-GB" altLang="en-US" sz="2000" b="1" i="1" u="sng" dirty="0" smtClean="0">
                <a:solidFill>
                  <a:srgbClr val="D60093"/>
                </a:solidFill>
                <a:latin typeface="Calibri" panose="020F0502020204030204" pitchFamily="34" charset="0"/>
                <a:cs typeface="Calibri" panose="020F0502020204030204" pitchFamily="34" charset="0"/>
              </a:rPr>
              <a:t>NB: for COVID circumstances, if relevant, check for revised instructions</a:t>
            </a:r>
            <a:endParaRPr lang="en-IN" altLang="en-US" sz="2000" b="1" i="1" u="sng" dirty="0">
              <a:solidFill>
                <a:srgbClr val="D60093"/>
              </a:solidFill>
              <a:latin typeface="Calibri" panose="020F0502020204030204" pitchFamily="34" charset="0"/>
              <a:cs typeface="Calibri" panose="020F0502020204030204" pitchFamily="34" charset="0"/>
            </a:endParaRPr>
          </a:p>
          <a:p>
            <a:pPr algn="just" eaLnBrk="1" hangingPunct="1">
              <a:buClr>
                <a:srgbClr val="1F6B1F"/>
              </a:buClr>
              <a:buFont typeface="Arial" panose="020B0604020202020204" pitchFamily="34" charset="0"/>
              <a:buNone/>
            </a:pPr>
            <a:r>
              <a:rPr lang="en-US" altLang="en-US" sz="2000" dirty="0">
                <a:latin typeface="Calibri" panose="020F0502020204030204" pitchFamily="34" charset="0"/>
                <a:cs typeface="Calibri" panose="020F0502020204030204" pitchFamily="34" charset="0"/>
              </a:rPr>
              <a:t> </a:t>
            </a:r>
          </a:p>
        </p:txBody>
      </p:sp>
      <p:pic>
        <p:nvPicPr>
          <p:cNvPr id="15364" name="Picture 3" descr="E:\Mahima\logo\iiidem logo.jpg">
            <a:extLst>
              <a:ext uri="{FF2B5EF4-FFF2-40B4-BE49-F238E27FC236}">
                <a16:creationId xmlns:a16="http://schemas.microsoft.com/office/drawing/2014/main" id="{9CDCD092-E7DE-C420-E4F6-646B7DB0A3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4" descr="E:\Mahima\logo\ECI - Copy.jpg">
            <a:extLst>
              <a:ext uri="{FF2B5EF4-FFF2-40B4-BE49-F238E27FC236}">
                <a16:creationId xmlns:a16="http://schemas.microsoft.com/office/drawing/2014/main" id="{6B57852C-3BBF-7AC1-D62C-B86E19D397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8" name="Slide Number Placeholder 1">
            <a:extLst>
              <a:ext uri="{FF2B5EF4-FFF2-40B4-BE49-F238E27FC236}">
                <a16:creationId xmlns:a16="http://schemas.microsoft.com/office/drawing/2014/main" id="{624799FC-CE98-A5A4-84B6-E613CB6F73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92223D2-2D53-CD44-AE4C-F6F6B1759563}" type="slidenum">
              <a:rPr lang="en-US" altLang="en-US">
                <a:solidFill>
                  <a:srgbClr val="FFFFFF"/>
                </a:solidFill>
              </a:rPr>
              <a:pPr eaLnBrk="1" hangingPunct="1"/>
              <a:t>10</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2291">
                                            <p:txEl>
                                              <p:pRg st="1" end="1"/>
                                            </p:txEl>
                                          </p:spTgt>
                                        </p:tgtEl>
                                        <p:attrNameLst>
                                          <p:attrName>style.visibility</p:attrName>
                                        </p:attrNameLst>
                                      </p:cBhvr>
                                      <p:to>
                                        <p:strVal val="visible"/>
                                      </p:to>
                                    </p:set>
                                    <p:animEffect transition="in" filter="fade">
                                      <p:cBhvr>
                                        <p:cTn id="14" dur="1000"/>
                                        <p:tgtEl>
                                          <p:spTgt spid="12291">
                                            <p:txEl>
                                              <p:pRg st="1" end="1"/>
                                            </p:txEl>
                                          </p:spTgt>
                                        </p:tgtEl>
                                      </p:cBhvr>
                                    </p:animEffect>
                                    <p:anim calcmode="lin" valueType="num">
                                      <p:cBhvr>
                                        <p:cTn id="15"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2291">
                                            <p:txEl>
                                              <p:pRg st="2" end="2"/>
                                            </p:txEl>
                                          </p:spTgt>
                                        </p:tgtEl>
                                        <p:attrNameLst>
                                          <p:attrName>style.visibility</p:attrName>
                                        </p:attrNameLst>
                                      </p:cBhvr>
                                      <p:to>
                                        <p:strVal val="visible"/>
                                      </p:to>
                                    </p:set>
                                    <p:animEffect transition="in" filter="fade">
                                      <p:cBhvr>
                                        <p:cTn id="21" dur="1000"/>
                                        <p:tgtEl>
                                          <p:spTgt spid="12291">
                                            <p:txEl>
                                              <p:pRg st="2" end="2"/>
                                            </p:txEl>
                                          </p:spTgt>
                                        </p:tgtEl>
                                      </p:cBhvr>
                                    </p:animEffect>
                                    <p:anim calcmode="lin" valueType="num">
                                      <p:cBhvr>
                                        <p:cTn id="22"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2291">
                                            <p:txEl>
                                              <p:pRg st="3" end="3"/>
                                            </p:txEl>
                                          </p:spTgt>
                                        </p:tgtEl>
                                        <p:attrNameLst>
                                          <p:attrName>style.visibility</p:attrName>
                                        </p:attrNameLst>
                                      </p:cBhvr>
                                      <p:to>
                                        <p:strVal val="visible"/>
                                      </p:to>
                                    </p:set>
                                    <p:animEffect transition="in" filter="fade">
                                      <p:cBhvr>
                                        <p:cTn id="28" dur="1000"/>
                                        <p:tgtEl>
                                          <p:spTgt spid="12291">
                                            <p:txEl>
                                              <p:pRg st="3" end="3"/>
                                            </p:txEl>
                                          </p:spTgt>
                                        </p:tgtEl>
                                      </p:cBhvr>
                                    </p:animEffect>
                                    <p:anim calcmode="lin" valueType="num">
                                      <p:cBhvr>
                                        <p:cTn id="29"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2291">
                                            <p:txEl>
                                              <p:pRg st="4" end="4"/>
                                            </p:txEl>
                                          </p:spTgt>
                                        </p:tgtEl>
                                        <p:attrNameLst>
                                          <p:attrName>style.visibility</p:attrName>
                                        </p:attrNameLst>
                                      </p:cBhvr>
                                      <p:to>
                                        <p:strVal val="visible"/>
                                      </p:to>
                                    </p:set>
                                    <p:animEffect transition="in" filter="fade">
                                      <p:cBhvr>
                                        <p:cTn id="35" dur="1000"/>
                                        <p:tgtEl>
                                          <p:spTgt spid="12291">
                                            <p:txEl>
                                              <p:pRg st="4" end="4"/>
                                            </p:txEl>
                                          </p:spTgt>
                                        </p:tgtEl>
                                      </p:cBhvr>
                                    </p:animEffect>
                                    <p:anim calcmode="lin" valueType="num">
                                      <p:cBhvr>
                                        <p:cTn id="36" dur="10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229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AD851-4717-86A0-16D0-7E792C0136C5}"/>
              </a:ext>
            </a:extLst>
          </p:cNvPr>
          <p:cNvSpPr>
            <a:spLocks noGrp="1"/>
          </p:cNvSpPr>
          <p:nvPr>
            <p:ph type="title"/>
          </p:nvPr>
        </p:nvSpPr>
        <p:spPr>
          <a:xfrm>
            <a:off x="838200" y="400050"/>
            <a:ext cx="7391400" cy="742950"/>
          </a:xfrm>
        </p:spPr>
        <p:txBody>
          <a:bodyPr>
            <a:normAutofit fontScale="90000"/>
          </a:bodyPr>
          <a:lstStyle/>
          <a:p>
            <a:pPr>
              <a:defRPr/>
            </a:pPr>
            <a:r>
              <a:rPr lang="en-US" altLang="en-US" sz="2800" dirty="0">
                <a:latin typeface="Calibri" pitchFamily="34" charset="0"/>
                <a:cs typeface="Calibri" pitchFamily="34" charset="0"/>
              </a:rPr>
              <a:t>Instructions</a:t>
            </a:r>
            <a:r>
              <a:rPr lang="en-US" altLang="en-US" sz="3600" dirty="0">
                <a:latin typeface="Calibri" pitchFamily="34" charset="0"/>
                <a:cs typeface="Calibri" pitchFamily="34" charset="0"/>
              </a:rPr>
              <a:t> </a:t>
            </a:r>
            <a:r>
              <a:rPr lang="en-US" altLang="en-US" sz="2800" dirty="0">
                <a:latin typeface="Calibri" pitchFamily="34" charset="0"/>
                <a:cs typeface="Calibri" pitchFamily="34" charset="0"/>
              </a:rPr>
              <a:t>on </a:t>
            </a:r>
            <a:r>
              <a:rPr lang="en-US" altLang="en-US" sz="2800" dirty="0" smtClean="0">
                <a:latin typeface="Calibri" pitchFamily="34" charset="0"/>
                <a:cs typeface="Calibri" pitchFamily="34" charset="0"/>
              </a:rPr>
              <a:t>Videography and safe custody of documents </a:t>
            </a:r>
            <a:r>
              <a:rPr lang="en-US" altLang="en-US" sz="2800" dirty="0" smtClean="0">
                <a:solidFill>
                  <a:srgbClr val="FF0000"/>
                </a:solidFill>
                <a:latin typeface="Calibri" pitchFamily="34" charset="0"/>
                <a:cs typeface="Calibri" pitchFamily="34" charset="0"/>
              </a:rPr>
              <a:t>(ECI Instructions)</a:t>
            </a:r>
            <a:endParaRPr lang="en-US" altLang="en-US" sz="2800" dirty="0">
              <a:solidFill>
                <a:srgbClr val="FF0000"/>
              </a:solidFill>
              <a:latin typeface="Calibri" pitchFamily="34" charset="0"/>
              <a:cs typeface="Calibri" pitchFamily="34" charset="0"/>
            </a:endParaRPr>
          </a:p>
        </p:txBody>
      </p:sp>
      <p:sp>
        <p:nvSpPr>
          <p:cNvPr id="16387" name="Content Placeholder 2">
            <a:extLst>
              <a:ext uri="{FF2B5EF4-FFF2-40B4-BE49-F238E27FC236}">
                <a16:creationId xmlns:a16="http://schemas.microsoft.com/office/drawing/2014/main" id="{FBC3A30B-8851-781F-DD32-D091B1854881}"/>
              </a:ext>
            </a:extLst>
          </p:cNvPr>
          <p:cNvSpPr>
            <a:spLocks noGrp="1"/>
          </p:cNvSpPr>
          <p:nvPr>
            <p:ph idx="1"/>
          </p:nvPr>
        </p:nvSpPr>
        <p:spPr>
          <a:xfrm>
            <a:off x="0" y="1200150"/>
            <a:ext cx="8839200" cy="3733800"/>
          </a:xfrm>
        </p:spPr>
        <p:txBody>
          <a:bodyPr/>
          <a:lstStyle/>
          <a:p>
            <a:pPr algn="just" eaLnBrk="1" hangingPunct="1">
              <a:lnSpc>
                <a:spcPct val="150000"/>
              </a:lnSpc>
            </a:pPr>
            <a:r>
              <a:rPr lang="en-US" altLang="en-US" sz="2000" dirty="0">
                <a:latin typeface="Calibri" panose="020F0502020204030204" pitchFamily="34" charset="0"/>
                <a:cs typeface="Calibri" panose="020F0502020204030204" pitchFamily="34" charset="0"/>
              </a:rPr>
              <a:t>Process of filing nomination to be </a:t>
            </a:r>
            <a:r>
              <a:rPr lang="en-US" altLang="en-US" sz="2000" dirty="0" err="1">
                <a:latin typeface="Calibri" panose="020F0502020204030204" pitchFamily="34" charset="0"/>
                <a:cs typeface="Calibri" panose="020F0502020204030204" pitchFamily="34" charset="0"/>
              </a:rPr>
              <a:t>videographed</a:t>
            </a:r>
            <a:r>
              <a:rPr lang="en-US" altLang="en-US" sz="2000" dirty="0">
                <a:latin typeface="Calibri" panose="020F0502020204030204" pitchFamily="34" charset="0"/>
                <a:cs typeface="Calibri" panose="020F0502020204030204" pitchFamily="34" charset="0"/>
              </a:rPr>
              <a:t>.</a:t>
            </a:r>
          </a:p>
          <a:p>
            <a:pPr algn="just" eaLnBrk="1" hangingPunct="1">
              <a:lnSpc>
                <a:spcPct val="150000"/>
              </a:lnSpc>
            </a:pPr>
            <a:r>
              <a:rPr lang="en-US" altLang="en-US" sz="2000" dirty="0">
                <a:latin typeface="Calibri" panose="020F0502020204030204" pitchFamily="34" charset="0"/>
                <a:cs typeface="Calibri" panose="020F0502020204030204" pitchFamily="34" charset="0"/>
              </a:rPr>
              <a:t>Continuous/unedited videography in the last hour of filing nomination (2 PM onwards on the last day </a:t>
            </a:r>
            <a:r>
              <a:rPr lang="en-US" altLang="en-US" sz="2000" dirty="0" smtClean="0">
                <a:latin typeface="Calibri" panose="020F0502020204030204" pitchFamily="34" charset="0"/>
                <a:cs typeface="Calibri" panose="020F0502020204030204" pitchFamily="34" charset="0"/>
              </a:rPr>
              <a:t>)</a:t>
            </a:r>
          </a:p>
          <a:p>
            <a:pPr algn="just">
              <a:lnSpc>
                <a:spcPct val="150000"/>
              </a:lnSpc>
            </a:pPr>
            <a:r>
              <a:rPr lang="en-US" altLang="en-US" sz="2000" dirty="0" smtClean="0">
                <a:latin typeface="Calibri" panose="020F0502020204030204" pitchFamily="34" charset="0"/>
                <a:cs typeface="Calibri" panose="020F0502020204030204" pitchFamily="34" charset="0"/>
              </a:rPr>
              <a:t>Keep </a:t>
            </a:r>
            <a:r>
              <a:rPr lang="en-US" altLang="en-US" sz="2000" dirty="0">
                <a:latin typeface="Calibri" panose="020F0502020204030204" pitchFamily="34" charset="0"/>
                <a:cs typeface="Calibri" panose="020F0502020204030204" pitchFamily="34" charset="0"/>
              </a:rPr>
              <a:t>all papers securely. Avoid misplacing.</a:t>
            </a:r>
          </a:p>
          <a:p>
            <a:pPr algn="just">
              <a:lnSpc>
                <a:spcPct val="150000"/>
              </a:lnSpc>
            </a:pPr>
            <a:r>
              <a:rPr lang="en-US" altLang="en-US" sz="2000" dirty="0">
                <a:latin typeface="Calibri" panose="020F0502020204030204" pitchFamily="34" charset="0"/>
                <a:cs typeface="Calibri" panose="020F0502020204030204" pitchFamily="34" charset="0"/>
              </a:rPr>
              <a:t>RO/Specified ARO to be available at the place of filing throughout the nomination filing period.</a:t>
            </a:r>
          </a:p>
          <a:p>
            <a:pPr>
              <a:lnSpc>
                <a:spcPct val="150000"/>
              </a:lnSpc>
              <a:buFont typeface="Arial" panose="020B0604020202020204" pitchFamily="34" charset="0"/>
              <a:buNone/>
            </a:pPr>
            <a:endParaRPr lang="en-IN" altLang="en-US" dirty="0"/>
          </a:p>
          <a:p>
            <a:pPr>
              <a:lnSpc>
                <a:spcPct val="150000"/>
              </a:lnSpc>
              <a:buFont typeface="Arial" panose="020B0604020202020204" pitchFamily="34" charset="0"/>
              <a:buNone/>
            </a:pPr>
            <a:endParaRPr lang="en-US" altLang="en-US" dirty="0"/>
          </a:p>
        </p:txBody>
      </p:sp>
      <p:sp>
        <p:nvSpPr>
          <p:cNvPr id="16388" name="Slide Number Placeholder 3">
            <a:extLst>
              <a:ext uri="{FF2B5EF4-FFF2-40B4-BE49-F238E27FC236}">
                <a16:creationId xmlns:a16="http://schemas.microsoft.com/office/drawing/2014/main" id="{CF320401-A1F0-54D3-2B00-3AD41E53AAF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EE61419-FDCD-D045-9112-2F3CD7F73F4C}" type="slidenum">
              <a:rPr lang="en-US" altLang="en-US">
                <a:solidFill>
                  <a:srgbClr val="FFFFFF"/>
                </a:solidFill>
              </a:rPr>
              <a:pPr eaLnBrk="1" hangingPunct="1"/>
              <a:t>11</a:t>
            </a:fld>
            <a:endParaRPr lang="en-US" altLang="en-US">
              <a:solidFill>
                <a:srgbClr val="FFFFFF"/>
              </a:solidFill>
            </a:endParaRPr>
          </a:p>
        </p:txBody>
      </p:sp>
      <p:pic>
        <p:nvPicPr>
          <p:cNvPr id="16390" name="Picture 3" descr="E:\Mahima\logo\iiidem logo.jpg">
            <a:extLst>
              <a:ext uri="{FF2B5EF4-FFF2-40B4-BE49-F238E27FC236}">
                <a16:creationId xmlns:a16="http://schemas.microsoft.com/office/drawing/2014/main" id="{B8605BB2-8950-F9A5-0A95-7A2C701C7F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4" descr="E:\Mahima\logo\ECI - Copy.jpg">
            <a:extLst>
              <a:ext uri="{FF2B5EF4-FFF2-40B4-BE49-F238E27FC236}">
                <a16:creationId xmlns:a16="http://schemas.microsoft.com/office/drawing/2014/main" id="{06440677-5F64-D256-4FDF-8CCC24D9B1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0822B-B994-D965-7718-E8C7DD7C4565}"/>
              </a:ext>
            </a:extLst>
          </p:cNvPr>
          <p:cNvSpPr>
            <a:spLocks noGrp="1"/>
          </p:cNvSpPr>
          <p:nvPr>
            <p:ph type="title"/>
          </p:nvPr>
        </p:nvSpPr>
        <p:spPr>
          <a:xfrm>
            <a:off x="714375" y="236538"/>
            <a:ext cx="7515225" cy="742950"/>
          </a:xfrm>
        </p:spPr>
        <p:txBody>
          <a:bodyPr>
            <a:noAutofit/>
          </a:bodyPr>
          <a:lstStyle/>
          <a:p>
            <a:pPr algn="ctr">
              <a:defRPr/>
            </a:pPr>
            <a:r>
              <a:rPr lang="en-US" altLang="en-US" sz="2400" dirty="0">
                <a:latin typeface="Calibri" pitchFamily="34" charset="0"/>
                <a:cs typeface="Calibri" pitchFamily="34" charset="0"/>
              </a:rPr>
              <a:t>Security </a:t>
            </a:r>
            <a:r>
              <a:rPr lang="en-US" altLang="en-US" sz="2400" dirty="0" smtClean="0">
                <a:latin typeface="Calibri" pitchFamily="34" charset="0"/>
                <a:cs typeface="Calibri" pitchFamily="34" charset="0"/>
              </a:rPr>
              <a:t>Deposit  </a:t>
            </a:r>
            <a:r>
              <a:rPr lang="en-US" altLang="en-US" sz="2400" dirty="0" smtClean="0">
                <a:solidFill>
                  <a:srgbClr val="FF0000"/>
                </a:solidFill>
                <a:latin typeface="Calibri" pitchFamily="34" charset="0"/>
                <a:cs typeface="Calibri" pitchFamily="34" charset="0"/>
              </a:rPr>
              <a:t>(RPA 1951 for requirement of Security Deposit &amp; COER 1961 </a:t>
            </a:r>
            <a:r>
              <a:rPr lang="en-GB" altLang="en-US" sz="2400" dirty="0">
                <a:solidFill>
                  <a:srgbClr val="FF0000"/>
                </a:solidFill>
                <a:latin typeface="Calibri" pitchFamily="34" charset="0"/>
                <a:cs typeface="Calibri" pitchFamily="34" charset="0"/>
              </a:rPr>
              <a:t>Security Deposit - </a:t>
            </a:r>
            <a:r>
              <a:rPr lang="en-GB" altLang="en-US" sz="2400" dirty="0">
                <a:latin typeface="Calibri" pitchFamily="34" charset="0"/>
                <a:cs typeface="Calibri" pitchFamily="34" charset="0"/>
              </a:rPr>
              <a:t>Prevailing amount for LS and </a:t>
            </a:r>
            <a:r>
              <a:rPr lang="en-GB" altLang="en-US" sz="2400" dirty="0" smtClean="0">
                <a:latin typeface="Calibri" pitchFamily="34" charset="0"/>
                <a:cs typeface="Calibri" pitchFamily="34" charset="0"/>
              </a:rPr>
              <a:t>LA</a:t>
            </a:r>
            <a:r>
              <a:rPr lang="en-US" altLang="en-US" sz="2400" dirty="0" smtClean="0">
                <a:latin typeface="Calibri" pitchFamily="34" charset="0"/>
                <a:cs typeface="Calibri" pitchFamily="34" charset="0"/>
              </a:rPr>
              <a:t> )</a:t>
            </a:r>
            <a:endParaRPr lang="en-US" sz="2400" dirty="0">
              <a:latin typeface="Calibri" pitchFamily="34" charset="0"/>
              <a:cs typeface="Calibri" pitchFamily="34" charset="0"/>
            </a:endParaRPr>
          </a:p>
        </p:txBody>
      </p:sp>
      <p:sp>
        <p:nvSpPr>
          <p:cNvPr id="17411" name="Content Placeholder 2">
            <a:extLst>
              <a:ext uri="{FF2B5EF4-FFF2-40B4-BE49-F238E27FC236}">
                <a16:creationId xmlns:a16="http://schemas.microsoft.com/office/drawing/2014/main" id="{05E2048A-44A4-AE3A-E66E-83A9BB50BE58}"/>
              </a:ext>
            </a:extLst>
          </p:cNvPr>
          <p:cNvSpPr>
            <a:spLocks noGrp="1"/>
          </p:cNvSpPr>
          <p:nvPr>
            <p:ph idx="1"/>
          </p:nvPr>
        </p:nvSpPr>
        <p:spPr>
          <a:xfrm>
            <a:off x="0" y="1200150"/>
            <a:ext cx="9144000" cy="3657600"/>
          </a:xfrm>
        </p:spPr>
        <p:txBody>
          <a:bodyPr/>
          <a:lstStyle/>
          <a:p>
            <a:pPr marL="182563" indent="-182563" eaLnBrk="1" hangingPunct="1"/>
            <a:r>
              <a:rPr lang="en-US" altLang="en-US" sz="2000" dirty="0">
                <a:latin typeface="Calibri" panose="020F0502020204030204" pitchFamily="34" charset="0"/>
                <a:cs typeface="Calibri" panose="020F0502020204030204" pitchFamily="34" charset="0"/>
              </a:rPr>
              <a:t>Rs.25,000 for Lok Sabha election. </a:t>
            </a:r>
          </a:p>
          <a:p>
            <a:pPr marL="182563" indent="-182563" eaLnBrk="1" hangingPunct="1"/>
            <a:endParaRPr lang="en-US" altLang="en-US" sz="2000" dirty="0">
              <a:latin typeface="Calibri" panose="020F0502020204030204" pitchFamily="34" charset="0"/>
              <a:cs typeface="Calibri" panose="020F0502020204030204" pitchFamily="34" charset="0"/>
            </a:endParaRPr>
          </a:p>
          <a:p>
            <a:pPr marL="182563" indent="-182563" eaLnBrk="1" hangingPunct="1"/>
            <a:r>
              <a:rPr lang="en-US" altLang="en-US" sz="2000" dirty="0">
                <a:latin typeface="Calibri" panose="020F0502020204030204" pitchFamily="34" charset="0"/>
                <a:cs typeface="Calibri" panose="020F0502020204030204" pitchFamily="34" charset="0"/>
              </a:rPr>
              <a:t>Rs. 10,000 for Assembly election. </a:t>
            </a:r>
          </a:p>
          <a:p>
            <a:pPr marL="182563" indent="-182563" eaLnBrk="1" hangingPunct="1"/>
            <a:endParaRPr lang="en-US" altLang="en-US" sz="2000" dirty="0">
              <a:latin typeface="Calibri" panose="020F0502020204030204" pitchFamily="34" charset="0"/>
              <a:cs typeface="Calibri" panose="020F0502020204030204" pitchFamily="34" charset="0"/>
            </a:endParaRPr>
          </a:p>
          <a:p>
            <a:pPr marL="182563" indent="-182563" eaLnBrk="1" hangingPunct="1"/>
            <a:r>
              <a:rPr lang="en-US" altLang="en-US" sz="2000" dirty="0">
                <a:latin typeface="Calibri" panose="020F0502020204030204" pitchFamily="34" charset="0"/>
                <a:cs typeface="Calibri" panose="020F0502020204030204" pitchFamily="34" charset="0"/>
              </a:rPr>
              <a:t>Half the amount for SC/ST candidates (even in general constituencies). </a:t>
            </a:r>
          </a:p>
          <a:p>
            <a:pPr marL="182563" indent="-182563" eaLnBrk="1" hangingPunct="1"/>
            <a:r>
              <a:rPr lang="en-US" altLang="en-US" sz="2000" dirty="0">
                <a:latin typeface="Calibri" panose="020F0502020204030204" pitchFamily="34" charset="0"/>
                <a:cs typeface="Calibri" panose="020F0502020204030204" pitchFamily="34" charset="0"/>
              </a:rPr>
              <a:t>To be made either in cash before the RO/ARO or in RBI/ </a:t>
            </a:r>
            <a:r>
              <a:rPr lang="en-US" altLang="en-US" sz="2000" dirty="0" smtClean="0">
                <a:latin typeface="Calibri" panose="020F0502020204030204" pitchFamily="34" charset="0"/>
                <a:cs typeface="Calibri" panose="020F0502020204030204" pitchFamily="34" charset="0"/>
              </a:rPr>
              <a:t>Treasury- </a:t>
            </a:r>
            <a:r>
              <a:rPr lang="en-US" altLang="en-US" sz="2000" b="1" i="1" u="sng" dirty="0" smtClean="0">
                <a:solidFill>
                  <a:srgbClr val="D60093"/>
                </a:solidFill>
                <a:latin typeface="Calibri" panose="020F0502020204030204" pitchFamily="34" charset="0"/>
                <a:cs typeface="Calibri" panose="020F0502020204030204" pitchFamily="34" charset="0"/>
              </a:rPr>
              <a:t>no deposit acceptable by </a:t>
            </a:r>
            <a:r>
              <a:rPr lang="en-US" altLang="en-US" sz="2000" b="1" i="1" u="sng" dirty="0" err="1" smtClean="0">
                <a:solidFill>
                  <a:srgbClr val="D60093"/>
                </a:solidFill>
                <a:latin typeface="Calibri" panose="020F0502020204030204" pitchFamily="34" charset="0"/>
                <a:cs typeface="Calibri" panose="020F0502020204030204" pitchFamily="34" charset="0"/>
              </a:rPr>
              <a:t>cheque</a:t>
            </a:r>
            <a:r>
              <a:rPr lang="en-US" altLang="en-US" sz="2000" b="1" i="1" u="sng" dirty="0" smtClean="0">
                <a:solidFill>
                  <a:srgbClr val="D60093"/>
                </a:solidFill>
                <a:latin typeface="Calibri" panose="020F0502020204030204" pitchFamily="34" charset="0"/>
                <a:cs typeface="Calibri" panose="020F0502020204030204" pitchFamily="34" charset="0"/>
              </a:rPr>
              <a:t> or Bank draft.</a:t>
            </a:r>
            <a:endParaRPr lang="en-US" altLang="en-US" sz="2000" u="sng" dirty="0">
              <a:solidFill>
                <a:srgbClr val="D60093"/>
              </a:solidFill>
              <a:latin typeface="Calibri" panose="020F0502020204030204" pitchFamily="34" charset="0"/>
              <a:cs typeface="Calibri" panose="020F0502020204030204" pitchFamily="34" charset="0"/>
            </a:endParaRPr>
          </a:p>
          <a:p>
            <a:pPr marL="182563" indent="-182563" eaLnBrk="1" hangingPunct="1"/>
            <a:r>
              <a:rPr lang="en-US" altLang="en-US" sz="2000" dirty="0">
                <a:latin typeface="Calibri" panose="020F0502020204030204" pitchFamily="34" charset="0"/>
                <a:cs typeface="Calibri" panose="020F0502020204030204" pitchFamily="34" charset="0"/>
              </a:rPr>
              <a:t>Deposit to be made when filing the first set of nomination or prior to it.</a:t>
            </a:r>
          </a:p>
          <a:p>
            <a:pPr marL="182563" indent="-182563" eaLnBrk="1" hangingPunct="1"/>
            <a:r>
              <a:rPr lang="en-IN" altLang="en-US" sz="2000" dirty="0">
                <a:latin typeface="Calibri" panose="020F0502020204030204" pitchFamily="34" charset="0"/>
                <a:cs typeface="Calibri" panose="020F0502020204030204" pitchFamily="34" charset="0"/>
              </a:rPr>
              <a:t>No question of submitting at the time of Scrutiny</a:t>
            </a:r>
            <a:r>
              <a:rPr lang="en-IN" altLang="en-US" sz="2000" dirty="0" smtClean="0">
                <a:latin typeface="Calibri" panose="020F0502020204030204" pitchFamily="34" charset="0"/>
                <a:cs typeface="Calibri" panose="020F0502020204030204" pitchFamily="34" charset="0"/>
              </a:rPr>
              <a:t>.</a:t>
            </a:r>
          </a:p>
          <a:p>
            <a:pPr marL="0" indent="0" eaLnBrk="1" hangingPunct="1">
              <a:buNone/>
            </a:pPr>
            <a:r>
              <a:rPr lang="en-GB" altLang="en-US" sz="2000" b="1" i="1" u="sng" dirty="0" smtClean="0">
                <a:solidFill>
                  <a:srgbClr val="D60093"/>
                </a:solidFill>
                <a:latin typeface="Calibri" panose="020F0502020204030204" pitchFamily="34" charset="0"/>
                <a:cs typeface="Calibri" panose="020F0502020204030204" pitchFamily="34" charset="0"/>
              </a:rPr>
              <a:t>NB 1: please reconfirm the prevailing Security amount as per the latest provisions of the </a:t>
            </a:r>
            <a:r>
              <a:rPr lang="en-GB" altLang="en-US" sz="2000" b="1" i="1" u="sng" dirty="0" smtClean="0">
                <a:solidFill>
                  <a:srgbClr val="FF0000"/>
                </a:solidFill>
                <a:latin typeface="Calibri" panose="020F0502020204030204" pitchFamily="34" charset="0"/>
                <a:cs typeface="Calibri" panose="020F0502020204030204" pitchFamily="34" charset="0"/>
              </a:rPr>
              <a:t>COER 61</a:t>
            </a:r>
            <a:endParaRPr lang="en-IN" altLang="en-US" sz="2000" b="1" i="1" u="sng" dirty="0">
              <a:solidFill>
                <a:srgbClr val="FF0000"/>
              </a:solidFill>
              <a:latin typeface="Calibri" panose="020F0502020204030204" pitchFamily="34" charset="0"/>
              <a:cs typeface="Calibri" panose="020F0502020204030204" pitchFamily="34" charset="0"/>
            </a:endParaRPr>
          </a:p>
        </p:txBody>
      </p:sp>
      <p:sp>
        <p:nvSpPr>
          <p:cNvPr id="17412" name="Slide Number Placeholder 3">
            <a:extLst>
              <a:ext uri="{FF2B5EF4-FFF2-40B4-BE49-F238E27FC236}">
                <a16:creationId xmlns:a16="http://schemas.microsoft.com/office/drawing/2014/main" id="{EC971F1A-7EAE-7A60-F033-D53CF628996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4568DB9-792A-9044-BFC6-B93FEC646D3A}" type="slidenum">
              <a:rPr lang="en-US" altLang="en-US">
                <a:solidFill>
                  <a:srgbClr val="FFFFFF"/>
                </a:solidFill>
              </a:rPr>
              <a:pPr eaLnBrk="1" hangingPunct="1"/>
              <a:t>12</a:t>
            </a:fld>
            <a:endParaRPr lang="en-US" altLang="en-US">
              <a:solidFill>
                <a:srgbClr val="FFFFFF"/>
              </a:solidFill>
            </a:endParaRPr>
          </a:p>
        </p:txBody>
      </p:sp>
      <p:pic>
        <p:nvPicPr>
          <p:cNvPr id="17414" name="Picture 3" descr="E:\Mahima\logo\iiidem logo.jpg">
            <a:extLst>
              <a:ext uri="{FF2B5EF4-FFF2-40B4-BE49-F238E27FC236}">
                <a16:creationId xmlns:a16="http://schemas.microsoft.com/office/drawing/2014/main" id="{36737A6B-3015-38B6-5E83-9D010DB879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4" descr="E:\Mahima\logo\ECI - Copy.jpg">
            <a:extLst>
              <a:ext uri="{FF2B5EF4-FFF2-40B4-BE49-F238E27FC236}">
                <a16:creationId xmlns:a16="http://schemas.microsoft.com/office/drawing/2014/main" id="{D9DC0192-B8C2-76E1-76B6-DE26DEFEF7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8DE67-950C-9078-3B88-06F21D7FF58F}"/>
              </a:ext>
            </a:extLst>
          </p:cNvPr>
          <p:cNvSpPr>
            <a:spLocks noGrp="1"/>
          </p:cNvSpPr>
          <p:nvPr>
            <p:ph type="title"/>
          </p:nvPr>
        </p:nvSpPr>
        <p:spPr>
          <a:xfrm>
            <a:off x="380428" y="236538"/>
            <a:ext cx="8229600" cy="742950"/>
          </a:xfrm>
        </p:spPr>
        <p:txBody>
          <a:bodyPr/>
          <a:lstStyle/>
          <a:p>
            <a:pPr algn="ctr" eaLnBrk="1" fontAlgn="auto" hangingPunct="1">
              <a:spcAft>
                <a:spcPts val="0"/>
              </a:spcAft>
              <a:defRPr/>
            </a:pPr>
            <a:r>
              <a:rPr lang="en-US" sz="2800" dirty="0">
                <a:latin typeface="Calibri" pitchFamily="34" charset="0"/>
                <a:cs typeface="Calibri" pitchFamily="34" charset="0"/>
              </a:rPr>
              <a:t>Requirements for valid nomination </a:t>
            </a:r>
            <a:r>
              <a:rPr lang="en-US" sz="2800" dirty="0">
                <a:solidFill>
                  <a:srgbClr val="FF0000"/>
                </a:solidFill>
                <a:latin typeface="Calibri" pitchFamily="34" charset="0"/>
                <a:cs typeface="Calibri" pitchFamily="34" charset="0"/>
              </a:rPr>
              <a:t>[</a:t>
            </a:r>
            <a:r>
              <a:rPr lang="en-US" sz="2800" dirty="0" smtClean="0">
                <a:solidFill>
                  <a:srgbClr val="FF0000"/>
                </a:solidFill>
                <a:latin typeface="Calibri" pitchFamily="34" charset="0"/>
                <a:cs typeface="Calibri" pitchFamily="34" charset="0"/>
              </a:rPr>
              <a:t>S </a:t>
            </a:r>
            <a:r>
              <a:rPr lang="en-US" sz="2800" dirty="0">
                <a:solidFill>
                  <a:srgbClr val="FF0000"/>
                </a:solidFill>
                <a:latin typeface="Calibri" pitchFamily="34" charset="0"/>
                <a:cs typeface="Calibri" pitchFamily="34" charset="0"/>
              </a:rPr>
              <a:t>33(1)RPA 1951]</a:t>
            </a:r>
          </a:p>
        </p:txBody>
      </p:sp>
      <p:sp>
        <p:nvSpPr>
          <p:cNvPr id="14339" name="Content Placeholder 2">
            <a:extLst>
              <a:ext uri="{FF2B5EF4-FFF2-40B4-BE49-F238E27FC236}">
                <a16:creationId xmlns:a16="http://schemas.microsoft.com/office/drawing/2014/main" id="{FA974962-1BDF-1C30-74C2-7A23CECA2736}"/>
              </a:ext>
            </a:extLst>
          </p:cNvPr>
          <p:cNvSpPr>
            <a:spLocks noGrp="1"/>
          </p:cNvSpPr>
          <p:nvPr>
            <p:ph idx="1"/>
          </p:nvPr>
        </p:nvSpPr>
        <p:spPr>
          <a:xfrm>
            <a:off x="0" y="1062038"/>
            <a:ext cx="9144000" cy="3657600"/>
          </a:xfrm>
        </p:spPr>
        <p:txBody>
          <a:bodyPr/>
          <a:lstStyle/>
          <a:p>
            <a:pPr eaLnBrk="1" hangingPunct="1">
              <a:lnSpc>
                <a:spcPct val="150000"/>
              </a:lnSpc>
            </a:pPr>
            <a:r>
              <a:rPr lang="en-US" altLang="en-US" sz="2000" dirty="0" smtClean="0">
                <a:latin typeface="Calibri" panose="020F0502020204030204" pitchFamily="34" charset="0"/>
                <a:cs typeface="Calibri" panose="020F0502020204030204" pitchFamily="34" charset="0"/>
                <a:hlinkClick r:id="rId2" action="ppaction://hlinkfile"/>
              </a:rPr>
              <a:t>Form 2A &amp; Form 2B (COER 1961) </a:t>
            </a:r>
            <a:r>
              <a:rPr lang="en-US" altLang="en-US" sz="2000" dirty="0" smtClean="0">
                <a:latin typeface="Calibri" panose="020F0502020204030204" pitchFamily="34" charset="0"/>
                <a:cs typeface="Calibri" panose="020F0502020204030204" pitchFamily="34" charset="0"/>
              </a:rPr>
              <a:t>for LS and LA respectively</a:t>
            </a:r>
            <a:endParaRPr lang="en-US" altLang="en-US" sz="2000" dirty="0">
              <a:latin typeface="Calibri" panose="020F0502020204030204" pitchFamily="34" charset="0"/>
              <a:cs typeface="Calibri" panose="020F0502020204030204" pitchFamily="34" charset="0"/>
            </a:endParaRPr>
          </a:p>
          <a:p>
            <a:pPr eaLnBrk="1" hangingPunct="1">
              <a:lnSpc>
                <a:spcPct val="150000"/>
              </a:lnSpc>
            </a:pPr>
            <a:r>
              <a:rPr lang="en-US" altLang="en-US" sz="2000" dirty="0" smtClean="0">
                <a:latin typeface="Calibri" panose="020F0502020204030204" pitchFamily="34" charset="0"/>
                <a:cs typeface="Calibri" panose="020F0502020204030204" pitchFamily="34" charset="0"/>
              </a:rPr>
              <a:t>To </a:t>
            </a:r>
            <a:r>
              <a:rPr lang="en-US" altLang="en-US" sz="2000" dirty="0">
                <a:latin typeface="Calibri" panose="020F0502020204030204" pitchFamily="34" charset="0"/>
                <a:cs typeface="Calibri" panose="020F0502020204030204" pitchFamily="34" charset="0"/>
              </a:rPr>
              <a:t>be presented before RO/ specified ARO </a:t>
            </a:r>
            <a:r>
              <a:rPr lang="en-US" altLang="en-US" sz="2000" dirty="0" smtClean="0">
                <a:latin typeface="Calibri" panose="020F0502020204030204" pitchFamily="34" charset="0"/>
                <a:cs typeface="Calibri" panose="020F0502020204030204" pitchFamily="34" charset="0"/>
              </a:rPr>
              <a:t>only</a:t>
            </a:r>
            <a:endParaRPr lang="en-US" altLang="en-US" sz="2000" dirty="0">
              <a:latin typeface="Calibri" panose="020F0502020204030204" pitchFamily="34" charset="0"/>
              <a:cs typeface="Calibri" panose="020F0502020204030204" pitchFamily="34" charset="0"/>
            </a:endParaRPr>
          </a:p>
          <a:p>
            <a:pPr eaLnBrk="1" hangingPunct="1">
              <a:lnSpc>
                <a:spcPct val="150000"/>
              </a:lnSpc>
            </a:pPr>
            <a:r>
              <a:rPr lang="en-US" altLang="en-US" sz="2000" dirty="0" smtClean="0">
                <a:latin typeface="Calibri" panose="020F0502020204030204" pitchFamily="34" charset="0"/>
                <a:cs typeface="Calibri" panose="020F0502020204030204" pitchFamily="34" charset="0"/>
              </a:rPr>
              <a:t>Can </a:t>
            </a:r>
            <a:r>
              <a:rPr lang="en-US" altLang="en-US" sz="2000" dirty="0">
                <a:latin typeface="Calibri" panose="020F0502020204030204" pitchFamily="34" charset="0"/>
                <a:cs typeface="Calibri" panose="020F0502020204030204" pitchFamily="34" charset="0"/>
              </a:rPr>
              <a:t>only be filed at the  place mentioned in the public notice.</a:t>
            </a:r>
          </a:p>
          <a:p>
            <a:pPr eaLnBrk="1" hangingPunct="1">
              <a:lnSpc>
                <a:spcPct val="150000"/>
              </a:lnSpc>
            </a:pPr>
            <a:r>
              <a:rPr lang="en-US" altLang="en-US" sz="2000" dirty="0" smtClean="0">
                <a:latin typeface="Calibri" panose="020F0502020204030204" pitchFamily="34" charset="0"/>
                <a:cs typeface="Calibri" panose="020F0502020204030204" pitchFamily="34" charset="0"/>
              </a:rPr>
              <a:t>Can </a:t>
            </a:r>
            <a:r>
              <a:rPr lang="en-US" altLang="en-US" sz="2000" dirty="0">
                <a:latin typeface="Calibri" panose="020F0502020204030204" pitchFamily="34" charset="0"/>
                <a:cs typeface="Calibri" panose="020F0502020204030204" pitchFamily="34" charset="0"/>
              </a:rPr>
              <a:t>be filed only between </a:t>
            </a:r>
            <a:r>
              <a:rPr lang="en-US" altLang="en-US" sz="2000" b="1" u="sng" dirty="0">
                <a:latin typeface="Calibri" panose="020F0502020204030204" pitchFamily="34" charset="0"/>
                <a:cs typeface="Calibri" panose="020F0502020204030204" pitchFamily="34" charset="0"/>
              </a:rPr>
              <a:t>11 AM and 3 PM </a:t>
            </a:r>
            <a:r>
              <a:rPr lang="en-US" altLang="en-US" sz="2000" dirty="0">
                <a:latin typeface="Calibri" panose="020F0502020204030204" pitchFamily="34" charset="0"/>
                <a:cs typeface="Calibri" panose="020F0502020204030204" pitchFamily="34" charset="0"/>
              </a:rPr>
              <a:t>during the period for filing as per schedule notified by ECI </a:t>
            </a:r>
            <a:r>
              <a:rPr lang="en-US" altLang="en-US" sz="2000" dirty="0" smtClean="0">
                <a:latin typeface="Calibri" panose="020F0502020204030204" pitchFamily="34" charset="0"/>
                <a:cs typeface="Calibri" panose="020F0502020204030204" pitchFamily="34" charset="0"/>
              </a:rPr>
              <a:t>under </a:t>
            </a:r>
            <a:r>
              <a:rPr lang="en-US" altLang="en-US" sz="2000" b="1" dirty="0" smtClean="0">
                <a:solidFill>
                  <a:srgbClr val="FF0000"/>
                </a:solidFill>
                <a:latin typeface="Calibri" panose="020F0502020204030204" pitchFamily="34" charset="0"/>
                <a:cs typeface="Calibri" panose="020F0502020204030204" pitchFamily="34" charset="0"/>
              </a:rPr>
              <a:t>S 30 RPA 1951</a:t>
            </a:r>
            <a:r>
              <a:rPr lang="en-US" altLang="en-US" sz="2000" dirty="0" smtClean="0">
                <a:solidFill>
                  <a:srgbClr val="FF0000"/>
                </a:solidFill>
                <a:latin typeface="Calibri" panose="020F0502020204030204" pitchFamily="34" charset="0"/>
                <a:cs typeface="Calibri" panose="020F0502020204030204" pitchFamily="34" charset="0"/>
              </a:rPr>
              <a:t>.</a:t>
            </a:r>
          </a:p>
          <a:p>
            <a:pPr marL="0" indent="0" eaLnBrk="1" hangingPunct="1">
              <a:buNone/>
            </a:pPr>
            <a:r>
              <a:rPr lang="en-US" altLang="en-US" sz="2000" b="1" dirty="0" smtClean="0">
                <a:solidFill>
                  <a:srgbClr val="D60093"/>
                </a:solidFill>
                <a:latin typeface="Calibri" panose="020F0502020204030204" pitchFamily="34" charset="0"/>
                <a:cs typeface="Calibri" panose="020F0502020204030204" pitchFamily="34" charset="0"/>
              </a:rPr>
              <a:t>NB 1: ensure that Nomination Papers are not received outside the stipulated hours</a:t>
            </a:r>
          </a:p>
          <a:p>
            <a:pPr marL="0" indent="0" eaLnBrk="1" hangingPunct="1">
              <a:buNone/>
            </a:pPr>
            <a:r>
              <a:rPr lang="en-US" altLang="en-US" sz="2000" b="1" dirty="0" smtClean="0">
                <a:solidFill>
                  <a:srgbClr val="D60093"/>
                </a:solidFill>
                <a:latin typeface="Calibri" panose="020F0502020204030204" pitchFamily="34" charset="0"/>
                <a:cs typeface="Calibri" panose="020F0502020204030204" pitchFamily="34" charset="0"/>
              </a:rPr>
              <a:t>NB 2: omission/default on any of the above may have vitiating effect – see slide nos. 49-57 for risks; Do’s &amp; Don’ts</a:t>
            </a:r>
            <a:endParaRPr lang="en-US" altLang="en-US" sz="2000" dirty="0">
              <a:latin typeface="Calibri" panose="020F0502020204030204" pitchFamily="34" charset="0"/>
              <a:cs typeface="Calibri" panose="020F0502020204030204" pitchFamily="34" charset="0"/>
            </a:endParaRPr>
          </a:p>
          <a:p>
            <a:pPr eaLnBrk="1" hangingPunct="1">
              <a:lnSpc>
                <a:spcPct val="150000"/>
              </a:lnSpc>
            </a:pPr>
            <a:endParaRPr lang="en-US" altLang="en-US" dirty="0"/>
          </a:p>
          <a:p>
            <a:pPr eaLnBrk="1" hangingPunct="1">
              <a:lnSpc>
                <a:spcPct val="150000"/>
              </a:lnSpc>
            </a:pPr>
            <a:endParaRPr lang="en-US" altLang="en-US" dirty="0"/>
          </a:p>
        </p:txBody>
      </p:sp>
      <p:pic>
        <p:nvPicPr>
          <p:cNvPr id="18436" name="Picture 3" descr="E:\Mahima\logo\iiidem logo.jpg">
            <a:extLst>
              <a:ext uri="{FF2B5EF4-FFF2-40B4-BE49-F238E27FC236}">
                <a16:creationId xmlns:a16="http://schemas.microsoft.com/office/drawing/2014/main" id="{9C8AFA9A-FE6B-CD03-FEB2-2D8609D6F7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7" name="Picture 4" descr="E:\Mahima\logo\ECI - Copy.jpg">
            <a:extLst>
              <a:ext uri="{FF2B5EF4-FFF2-40B4-BE49-F238E27FC236}">
                <a16:creationId xmlns:a16="http://schemas.microsoft.com/office/drawing/2014/main" id="{B120ADA7-8610-018A-50E7-437F1C1BC79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8" name="Slide Number Placeholder 2">
            <a:extLst>
              <a:ext uri="{FF2B5EF4-FFF2-40B4-BE49-F238E27FC236}">
                <a16:creationId xmlns:a16="http://schemas.microsoft.com/office/drawing/2014/main" id="{A4F49268-E53D-FEFC-B0BD-F070FE4094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FF52446-9ADD-474B-ABF3-7241BCF60DC7}" type="slidenum">
              <a:rPr lang="en-US" altLang="en-US">
                <a:solidFill>
                  <a:srgbClr val="FFFFFF"/>
                </a:solidFill>
              </a:rPr>
              <a:pPr eaLnBrk="1" hangingPunct="1"/>
              <a:t>13</a:t>
            </a:fld>
            <a:endParaRPr lang="en-US" altLang="en-US">
              <a:solidFill>
                <a:srgbClr val="FFFFFF"/>
              </a:solidFill>
            </a:endParaRPr>
          </a:p>
        </p:txBody>
      </p:sp>
      <p:sp>
        <p:nvSpPr>
          <p:cNvPr id="7" name="Rectangle 6"/>
          <p:cNvSpPr/>
          <p:nvPr/>
        </p:nvSpPr>
        <p:spPr>
          <a:xfrm>
            <a:off x="8314165" y="479286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339">
                                            <p:txEl>
                                              <p:pRg st="1" end="1"/>
                                            </p:txEl>
                                          </p:spTgt>
                                        </p:tgtEl>
                                        <p:attrNameLst>
                                          <p:attrName>style.visibility</p:attrName>
                                        </p:attrNameLst>
                                      </p:cBhvr>
                                      <p:to>
                                        <p:strVal val="visible"/>
                                      </p:to>
                                    </p:set>
                                    <p:animEffect transition="in" filter="fade">
                                      <p:cBhvr>
                                        <p:cTn id="14" dur="1000"/>
                                        <p:tgtEl>
                                          <p:spTgt spid="14339">
                                            <p:txEl>
                                              <p:pRg st="1" end="1"/>
                                            </p:txEl>
                                          </p:spTgt>
                                        </p:tgtEl>
                                      </p:cBhvr>
                                    </p:animEffect>
                                    <p:anim calcmode="lin" valueType="num">
                                      <p:cBhvr>
                                        <p:cTn id="15"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3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339">
                                            <p:txEl>
                                              <p:pRg st="2" end="2"/>
                                            </p:txEl>
                                          </p:spTgt>
                                        </p:tgtEl>
                                        <p:attrNameLst>
                                          <p:attrName>style.visibility</p:attrName>
                                        </p:attrNameLst>
                                      </p:cBhvr>
                                      <p:to>
                                        <p:strVal val="visible"/>
                                      </p:to>
                                    </p:set>
                                    <p:animEffect transition="in" filter="fade">
                                      <p:cBhvr>
                                        <p:cTn id="21" dur="1000"/>
                                        <p:tgtEl>
                                          <p:spTgt spid="14339">
                                            <p:txEl>
                                              <p:pRg st="2" end="2"/>
                                            </p:txEl>
                                          </p:spTgt>
                                        </p:tgtEl>
                                      </p:cBhvr>
                                    </p:animEffect>
                                    <p:anim calcmode="lin" valueType="num">
                                      <p:cBhvr>
                                        <p:cTn id="22"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3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339">
                                            <p:txEl>
                                              <p:pRg st="3" end="3"/>
                                            </p:txEl>
                                          </p:spTgt>
                                        </p:tgtEl>
                                        <p:attrNameLst>
                                          <p:attrName>style.visibility</p:attrName>
                                        </p:attrNameLst>
                                      </p:cBhvr>
                                      <p:to>
                                        <p:strVal val="visible"/>
                                      </p:to>
                                    </p:set>
                                    <p:animEffect transition="in" filter="fade">
                                      <p:cBhvr>
                                        <p:cTn id="28" dur="1000"/>
                                        <p:tgtEl>
                                          <p:spTgt spid="14339">
                                            <p:txEl>
                                              <p:pRg st="3" end="3"/>
                                            </p:txEl>
                                          </p:spTgt>
                                        </p:tgtEl>
                                      </p:cBhvr>
                                    </p:animEffect>
                                    <p:anim calcmode="lin" valueType="num">
                                      <p:cBhvr>
                                        <p:cTn id="29"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433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339">
                                            <p:txEl>
                                              <p:pRg st="4" end="4"/>
                                            </p:txEl>
                                          </p:spTgt>
                                        </p:tgtEl>
                                        <p:attrNameLst>
                                          <p:attrName>style.visibility</p:attrName>
                                        </p:attrNameLst>
                                      </p:cBhvr>
                                      <p:to>
                                        <p:strVal val="visible"/>
                                      </p:to>
                                    </p:set>
                                    <p:animEffect transition="in" filter="fade">
                                      <p:cBhvr>
                                        <p:cTn id="35" dur="1000"/>
                                        <p:tgtEl>
                                          <p:spTgt spid="14339">
                                            <p:txEl>
                                              <p:pRg st="4" end="4"/>
                                            </p:txEl>
                                          </p:spTgt>
                                        </p:tgtEl>
                                      </p:cBhvr>
                                    </p:animEffect>
                                    <p:anim calcmode="lin" valueType="num">
                                      <p:cBhvr>
                                        <p:cTn id="36" dur="1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433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339">
                                            <p:txEl>
                                              <p:pRg st="5" end="5"/>
                                            </p:txEl>
                                          </p:spTgt>
                                        </p:tgtEl>
                                        <p:attrNameLst>
                                          <p:attrName>style.visibility</p:attrName>
                                        </p:attrNameLst>
                                      </p:cBhvr>
                                      <p:to>
                                        <p:strVal val="visible"/>
                                      </p:to>
                                    </p:set>
                                    <p:animEffect transition="in" filter="fade">
                                      <p:cBhvr>
                                        <p:cTn id="42" dur="1000"/>
                                        <p:tgtEl>
                                          <p:spTgt spid="14339">
                                            <p:txEl>
                                              <p:pRg st="5" end="5"/>
                                            </p:txEl>
                                          </p:spTgt>
                                        </p:tgtEl>
                                      </p:cBhvr>
                                    </p:animEffect>
                                    <p:anim calcmode="lin" valueType="num">
                                      <p:cBhvr>
                                        <p:cTn id="43" dur="10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433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4F52408A-E7E1-0632-00CB-4441F938616F}"/>
              </a:ext>
            </a:extLst>
          </p:cNvPr>
          <p:cNvSpPr>
            <a:spLocks noGrp="1"/>
          </p:cNvSpPr>
          <p:nvPr>
            <p:ph type="title"/>
          </p:nvPr>
        </p:nvSpPr>
        <p:spPr>
          <a:xfrm>
            <a:off x="457200" y="0"/>
            <a:ext cx="8229600" cy="767013"/>
          </a:xfrm>
        </p:spPr>
        <p:txBody>
          <a:bodyPr/>
          <a:lstStyle/>
          <a:p>
            <a:pPr algn="ctr" eaLnBrk="1" fontAlgn="auto" hangingPunct="1">
              <a:spcAft>
                <a:spcPts val="0"/>
              </a:spcAft>
              <a:defRPr/>
            </a:pPr>
            <a:r>
              <a:rPr lang="en-US" altLang="en-US" sz="2800" dirty="0">
                <a:latin typeface="Calibri" pitchFamily="34" charset="0"/>
                <a:cs typeface="Calibri" pitchFamily="34" charset="0"/>
              </a:rPr>
              <a:t>Requirements for valid nomination </a:t>
            </a:r>
            <a:r>
              <a:rPr lang="en-US" altLang="en-US" sz="2800" dirty="0" smtClean="0">
                <a:latin typeface="Calibri" pitchFamily="34" charset="0"/>
                <a:cs typeface="Calibri" pitchFamily="34" charset="0"/>
              </a:rPr>
              <a:t>- contd</a:t>
            </a:r>
            <a:r>
              <a:rPr lang="en-US" altLang="en-US" sz="2800" dirty="0">
                <a:latin typeface="Calibri" pitchFamily="34" charset="0"/>
                <a:cs typeface="Calibri" pitchFamily="34" charset="0"/>
              </a:rPr>
              <a:t>.</a:t>
            </a:r>
          </a:p>
        </p:txBody>
      </p:sp>
      <p:sp>
        <p:nvSpPr>
          <p:cNvPr id="10243" name="Content Placeholder 2">
            <a:extLst>
              <a:ext uri="{FF2B5EF4-FFF2-40B4-BE49-F238E27FC236}">
                <a16:creationId xmlns:a16="http://schemas.microsoft.com/office/drawing/2014/main" id="{4241DA3F-9F2F-E79C-3FFF-E745022D7208}"/>
              </a:ext>
            </a:extLst>
          </p:cNvPr>
          <p:cNvSpPr>
            <a:spLocks noGrp="1"/>
          </p:cNvSpPr>
          <p:nvPr>
            <p:ph idx="1"/>
          </p:nvPr>
        </p:nvSpPr>
        <p:spPr>
          <a:xfrm>
            <a:off x="0" y="795838"/>
            <a:ext cx="9144000" cy="4347662"/>
          </a:xfrm>
        </p:spPr>
        <p:txBody>
          <a:bodyPr/>
          <a:lstStyle/>
          <a:p>
            <a:pPr marL="182563" indent="-182563" eaLnBrk="1" hangingPunct="1"/>
            <a:r>
              <a:rPr lang="en-US" altLang="en-US" sz="2100" dirty="0">
                <a:latin typeface="Calibri" panose="020F0502020204030204" pitchFamily="34" charset="0"/>
                <a:cs typeface="Calibri" panose="020F0502020204030204" pitchFamily="34" charset="0"/>
              </a:rPr>
              <a:t>Nomination can be filed only by candidate or any of the </a:t>
            </a:r>
            <a:r>
              <a:rPr lang="en-US" altLang="en-US" sz="2100" dirty="0" smtClean="0">
                <a:latin typeface="Calibri" panose="020F0502020204030204" pitchFamily="34" charset="0"/>
                <a:cs typeface="Calibri" panose="020F0502020204030204" pitchFamily="34" charset="0"/>
              </a:rPr>
              <a:t>proposers, in person </a:t>
            </a:r>
            <a:endParaRPr lang="en-US" altLang="en-US" sz="2100" dirty="0">
              <a:latin typeface="Calibri" panose="020F0502020204030204" pitchFamily="34" charset="0"/>
              <a:cs typeface="Calibri" panose="020F0502020204030204" pitchFamily="34" charset="0"/>
            </a:endParaRPr>
          </a:p>
          <a:p>
            <a:pPr marL="182563" indent="-182563" eaLnBrk="1" hangingPunct="1"/>
            <a:r>
              <a:rPr lang="en-US" altLang="en-US" sz="2100" dirty="0">
                <a:latin typeface="Calibri" panose="020F0502020204030204" pitchFamily="34" charset="0"/>
                <a:cs typeface="Calibri" panose="020F0502020204030204" pitchFamily="34" charset="0"/>
              </a:rPr>
              <a:t>Cannot be sent by post or filed through any other person.</a:t>
            </a:r>
          </a:p>
          <a:p>
            <a:pPr marL="182563" indent="-182563" eaLnBrk="1" hangingPunct="1"/>
            <a:r>
              <a:rPr lang="en-US" altLang="en-US" sz="2100" dirty="0" smtClean="0">
                <a:latin typeface="Calibri" panose="020F0502020204030204" pitchFamily="34" charset="0"/>
                <a:cs typeface="Calibri" panose="020F0502020204030204" pitchFamily="34" charset="0"/>
              </a:rPr>
              <a:t>To </a:t>
            </a:r>
            <a:r>
              <a:rPr lang="en-US" altLang="en-US" sz="2100" dirty="0">
                <a:latin typeface="Calibri" panose="020F0502020204030204" pitchFamily="34" charset="0"/>
                <a:cs typeface="Calibri" panose="020F0502020204030204" pitchFamily="34" charset="0"/>
              </a:rPr>
              <a:t>be filed only at the prescribed place(s).</a:t>
            </a:r>
          </a:p>
          <a:p>
            <a:pPr marL="182563" indent="-182563" eaLnBrk="1" hangingPunct="1"/>
            <a:r>
              <a:rPr lang="en-US" altLang="en-US" sz="2100" dirty="0" smtClean="0">
                <a:latin typeface="Calibri" panose="020F0502020204030204" pitchFamily="34" charset="0"/>
                <a:cs typeface="Calibri" panose="020F0502020204030204" pitchFamily="34" charset="0"/>
              </a:rPr>
              <a:t>Nomination </a:t>
            </a:r>
            <a:r>
              <a:rPr lang="en-US" altLang="en-US" sz="2100" dirty="0">
                <a:latin typeface="Calibri" panose="020F0502020204030204" pitchFamily="34" charset="0"/>
                <a:cs typeface="Calibri" panose="020F0502020204030204" pitchFamily="34" charset="0"/>
              </a:rPr>
              <a:t>to be signed by the candidate and the prescribed number of proposers.</a:t>
            </a:r>
          </a:p>
          <a:p>
            <a:pPr marL="182563" indent="-182563" eaLnBrk="1" hangingPunct="1"/>
            <a:r>
              <a:rPr lang="en-US" altLang="en-US" sz="2100" dirty="0">
                <a:latin typeface="Calibri" panose="020F0502020204030204" pitchFamily="34" charset="0"/>
                <a:cs typeface="Calibri" panose="020F0502020204030204" pitchFamily="34" charset="0"/>
              </a:rPr>
              <a:t>Cannot be filed on a public holiday.</a:t>
            </a:r>
          </a:p>
          <a:p>
            <a:pPr marL="182563" indent="-182563" eaLnBrk="1" hangingPunct="1">
              <a:buFont typeface="Arial" panose="020B0604020202020204" pitchFamily="34" charset="0"/>
              <a:buNone/>
            </a:pPr>
            <a:r>
              <a:rPr lang="en-US" altLang="en-US" sz="2100" dirty="0">
                <a:solidFill>
                  <a:srgbClr val="FF0066"/>
                </a:solidFill>
                <a:latin typeface="Calibri" panose="020F0502020204030204" pitchFamily="34" charset="0"/>
                <a:cs typeface="Calibri" panose="020F0502020204030204" pitchFamily="34" charset="0"/>
              </a:rPr>
              <a:t> </a:t>
            </a:r>
            <a:r>
              <a:rPr lang="en-US" altLang="en-US" sz="2100" dirty="0" smtClean="0">
                <a:solidFill>
                  <a:srgbClr val="FF0066"/>
                </a:solidFill>
                <a:latin typeface="Calibri" panose="020F0502020204030204" pitchFamily="34" charset="0"/>
                <a:cs typeface="Calibri" panose="020F0502020204030204" pitchFamily="34" charset="0"/>
              </a:rPr>
              <a:t>NB: Online nomination is not a complete filing process. It simply provides an option to the candidate to fill the forms  through the IT tools. Thereafter, the print has to be taken, signed by proposers/candidate and submitted in </a:t>
            </a:r>
            <a:r>
              <a:rPr lang="en-US" altLang="en-US" sz="2100" dirty="0">
                <a:solidFill>
                  <a:srgbClr val="FF0066"/>
                </a:solidFill>
                <a:latin typeface="Calibri" panose="020F0502020204030204" pitchFamily="34" charset="0"/>
                <a:cs typeface="Calibri" panose="020F0502020204030204" pitchFamily="34" charset="0"/>
              </a:rPr>
              <a:t>P</a:t>
            </a:r>
            <a:r>
              <a:rPr lang="en-US" altLang="en-US" sz="2100" dirty="0" smtClean="0">
                <a:solidFill>
                  <a:srgbClr val="FF0066"/>
                </a:solidFill>
                <a:latin typeface="Calibri" panose="020F0502020204030204" pitchFamily="34" charset="0"/>
                <a:cs typeface="Calibri" panose="020F0502020204030204" pitchFamily="34" charset="0"/>
              </a:rPr>
              <a:t>hysical form to the RO. (Guidelines </a:t>
            </a:r>
            <a:r>
              <a:rPr lang="en-US" altLang="en-US" sz="2100" dirty="0">
                <a:solidFill>
                  <a:srgbClr val="FF0066"/>
                </a:solidFill>
                <a:latin typeface="Calibri" panose="020F0502020204030204" pitchFamily="34" charset="0"/>
                <a:cs typeface="Calibri" panose="020F0502020204030204" pitchFamily="34" charset="0"/>
              </a:rPr>
              <a:t>for </a:t>
            </a:r>
            <a:r>
              <a:rPr lang="en-US" altLang="en-US" sz="2100" dirty="0" smtClean="0">
                <a:solidFill>
                  <a:srgbClr val="FF0066"/>
                </a:solidFill>
                <a:latin typeface="Calibri" panose="020F0502020204030204" pitchFamily="34" charset="0"/>
                <a:cs typeface="Calibri" panose="020F0502020204030204" pitchFamily="34" charset="0"/>
              </a:rPr>
              <a:t>optional facility for candidates for online data entry of personal </a:t>
            </a:r>
            <a:r>
              <a:rPr lang="en-US" altLang="en-US" sz="2100" dirty="0">
                <a:solidFill>
                  <a:srgbClr val="FF0066"/>
                </a:solidFill>
                <a:latin typeface="Calibri" panose="020F0502020204030204" pitchFamily="34" charset="0"/>
                <a:cs typeface="Calibri" panose="020F0502020204030204" pitchFamily="34" charset="0"/>
              </a:rPr>
              <a:t>details in Nomination </a:t>
            </a:r>
            <a:r>
              <a:rPr lang="en-US" altLang="en-US" sz="2100" dirty="0" smtClean="0">
                <a:solidFill>
                  <a:srgbClr val="FF0066"/>
                </a:solidFill>
                <a:latin typeface="Calibri" panose="020F0502020204030204" pitchFamily="34" charset="0"/>
                <a:cs typeface="Calibri" panose="020F0502020204030204" pitchFamily="34" charset="0"/>
              </a:rPr>
              <a:t>Form may be referred to along with the </a:t>
            </a:r>
            <a:r>
              <a:rPr lang="en-US" altLang="en-US" sz="2100" dirty="0" err="1" smtClean="0">
                <a:solidFill>
                  <a:srgbClr val="FF0066"/>
                </a:solidFill>
                <a:latin typeface="Calibri" panose="020F0502020204030204" pitchFamily="34" charset="0"/>
                <a:cs typeface="Calibri" panose="020F0502020204030204" pitchFamily="34" charset="0"/>
              </a:rPr>
              <a:t>Suvidha</a:t>
            </a:r>
            <a:r>
              <a:rPr lang="en-US" altLang="en-US" sz="2100" dirty="0" smtClean="0">
                <a:solidFill>
                  <a:srgbClr val="FF0066"/>
                </a:solidFill>
                <a:latin typeface="Calibri" panose="020F0502020204030204" pitchFamily="34" charset="0"/>
                <a:cs typeface="Calibri" panose="020F0502020204030204" pitchFamily="34" charset="0"/>
              </a:rPr>
              <a:t> APP.)</a:t>
            </a:r>
            <a:endParaRPr lang="en-US" altLang="en-US" sz="2100" dirty="0">
              <a:solidFill>
                <a:srgbClr val="FF0066"/>
              </a:solidFill>
              <a:latin typeface="Calibri" panose="020F0502020204030204" pitchFamily="34" charset="0"/>
              <a:cs typeface="Calibri" panose="020F0502020204030204" pitchFamily="34" charset="0"/>
            </a:endParaRPr>
          </a:p>
          <a:p>
            <a:pPr marL="182563" indent="-182563" eaLnBrk="1" hangingPunct="1"/>
            <a:endParaRPr lang="en-US" altLang="en-US" sz="2100" dirty="0"/>
          </a:p>
        </p:txBody>
      </p:sp>
      <p:pic>
        <p:nvPicPr>
          <p:cNvPr id="19460" name="Picture 3" descr="E:\Mahima\logo\iiidem logo.jpg">
            <a:extLst>
              <a:ext uri="{FF2B5EF4-FFF2-40B4-BE49-F238E27FC236}">
                <a16:creationId xmlns:a16="http://schemas.microsoft.com/office/drawing/2014/main" id="{A56A5B11-CC87-2D7A-D503-2598ABEE28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212" y="46622"/>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Picture 4" descr="E:\Mahima\logo\ECI - Copy.jpg">
            <a:extLst>
              <a:ext uri="{FF2B5EF4-FFF2-40B4-BE49-F238E27FC236}">
                <a16:creationId xmlns:a16="http://schemas.microsoft.com/office/drawing/2014/main" id="{90DFA1EE-FA37-322E-C940-D17F963D5E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9005" y="83259"/>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Slide Number Placeholder 1">
            <a:extLst>
              <a:ext uri="{FF2B5EF4-FFF2-40B4-BE49-F238E27FC236}">
                <a16:creationId xmlns:a16="http://schemas.microsoft.com/office/drawing/2014/main" id="{FEFEB0D4-EE91-E9D6-B687-D95143F0264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AD75D36-616B-7C4E-BEE4-31208E247B9C}" type="slidenum">
              <a:rPr lang="en-US" altLang="en-US">
                <a:solidFill>
                  <a:srgbClr val="FFFFFF"/>
                </a:solidFill>
              </a:rPr>
              <a:pPr eaLnBrk="1" hangingPunct="1"/>
              <a:t>14</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fade">
                                      <p:cBhvr>
                                        <p:cTn id="7" dur="1000"/>
                                        <p:tgtEl>
                                          <p:spTgt spid="10243">
                                            <p:txEl>
                                              <p:pRg st="0" end="0"/>
                                            </p:txEl>
                                          </p:spTgt>
                                        </p:tgtEl>
                                      </p:cBhvr>
                                    </p:animEffect>
                                    <p:anim calcmode="lin" valueType="num">
                                      <p:cBhvr>
                                        <p:cTn id="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243">
                                            <p:txEl>
                                              <p:pRg st="1" end="1"/>
                                            </p:txEl>
                                          </p:spTgt>
                                        </p:tgtEl>
                                        <p:attrNameLst>
                                          <p:attrName>style.visibility</p:attrName>
                                        </p:attrNameLst>
                                      </p:cBhvr>
                                      <p:to>
                                        <p:strVal val="visible"/>
                                      </p:to>
                                    </p:set>
                                    <p:animEffect transition="in" filter="fade">
                                      <p:cBhvr>
                                        <p:cTn id="14" dur="1000"/>
                                        <p:tgtEl>
                                          <p:spTgt spid="10243">
                                            <p:txEl>
                                              <p:pRg st="1" end="1"/>
                                            </p:txEl>
                                          </p:spTgt>
                                        </p:tgtEl>
                                      </p:cBhvr>
                                    </p:animEffect>
                                    <p:anim calcmode="lin" valueType="num">
                                      <p:cBhvr>
                                        <p:cTn id="15"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02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243">
                                            <p:txEl>
                                              <p:pRg st="2" end="2"/>
                                            </p:txEl>
                                          </p:spTgt>
                                        </p:tgtEl>
                                        <p:attrNameLst>
                                          <p:attrName>style.visibility</p:attrName>
                                        </p:attrNameLst>
                                      </p:cBhvr>
                                      <p:to>
                                        <p:strVal val="visible"/>
                                      </p:to>
                                    </p:set>
                                    <p:animEffect transition="in" filter="fade">
                                      <p:cBhvr>
                                        <p:cTn id="21" dur="1000"/>
                                        <p:tgtEl>
                                          <p:spTgt spid="10243">
                                            <p:txEl>
                                              <p:pRg st="2" end="2"/>
                                            </p:txEl>
                                          </p:spTgt>
                                        </p:tgtEl>
                                      </p:cBhvr>
                                    </p:animEffect>
                                    <p:anim calcmode="lin" valueType="num">
                                      <p:cBhvr>
                                        <p:cTn id="22"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02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243">
                                            <p:txEl>
                                              <p:pRg st="3" end="3"/>
                                            </p:txEl>
                                          </p:spTgt>
                                        </p:tgtEl>
                                        <p:attrNameLst>
                                          <p:attrName>style.visibility</p:attrName>
                                        </p:attrNameLst>
                                      </p:cBhvr>
                                      <p:to>
                                        <p:strVal val="visible"/>
                                      </p:to>
                                    </p:set>
                                    <p:animEffect transition="in" filter="fade">
                                      <p:cBhvr>
                                        <p:cTn id="28" dur="1000"/>
                                        <p:tgtEl>
                                          <p:spTgt spid="10243">
                                            <p:txEl>
                                              <p:pRg st="3" end="3"/>
                                            </p:txEl>
                                          </p:spTgt>
                                        </p:tgtEl>
                                      </p:cBhvr>
                                    </p:animEffect>
                                    <p:anim calcmode="lin" valueType="num">
                                      <p:cBhvr>
                                        <p:cTn id="29" dur="10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02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243">
                                            <p:txEl>
                                              <p:pRg st="4" end="4"/>
                                            </p:txEl>
                                          </p:spTgt>
                                        </p:tgtEl>
                                        <p:attrNameLst>
                                          <p:attrName>style.visibility</p:attrName>
                                        </p:attrNameLst>
                                      </p:cBhvr>
                                      <p:to>
                                        <p:strVal val="visible"/>
                                      </p:to>
                                    </p:set>
                                    <p:animEffect transition="in" filter="fade">
                                      <p:cBhvr>
                                        <p:cTn id="35" dur="1000"/>
                                        <p:tgtEl>
                                          <p:spTgt spid="10243">
                                            <p:txEl>
                                              <p:pRg st="4" end="4"/>
                                            </p:txEl>
                                          </p:spTgt>
                                        </p:tgtEl>
                                      </p:cBhvr>
                                    </p:animEffect>
                                    <p:anim calcmode="lin" valueType="num">
                                      <p:cBhvr>
                                        <p:cTn id="36" dur="10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02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243">
                                            <p:txEl>
                                              <p:pRg st="5" end="5"/>
                                            </p:txEl>
                                          </p:spTgt>
                                        </p:tgtEl>
                                        <p:attrNameLst>
                                          <p:attrName>style.visibility</p:attrName>
                                        </p:attrNameLst>
                                      </p:cBhvr>
                                      <p:to>
                                        <p:strVal val="visible"/>
                                      </p:to>
                                    </p:set>
                                    <p:animEffect transition="in" filter="fade">
                                      <p:cBhvr>
                                        <p:cTn id="42" dur="1000"/>
                                        <p:tgtEl>
                                          <p:spTgt spid="10243">
                                            <p:txEl>
                                              <p:pRg st="5" end="5"/>
                                            </p:txEl>
                                          </p:spTgt>
                                        </p:tgtEl>
                                      </p:cBhvr>
                                    </p:animEffect>
                                    <p:anim calcmode="lin" valueType="num">
                                      <p:cBhvr>
                                        <p:cTn id="43" dur="10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024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0A11C544-7895-1F6D-632B-A3CC239ED87D}"/>
              </a:ext>
            </a:extLst>
          </p:cNvPr>
          <p:cNvSpPr>
            <a:spLocks noGrp="1"/>
          </p:cNvSpPr>
          <p:nvPr>
            <p:ph type="title"/>
          </p:nvPr>
        </p:nvSpPr>
        <p:spPr>
          <a:xfrm>
            <a:off x="457200" y="217931"/>
            <a:ext cx="8229600" cy="742950"/>
          </a:xfrm>
        </p:spPr>
        <p:txBody>
          <a:bodyPr>
            <a:normAutofit/>
          </a:bodyPr>
          <a:lstStyle/>
          <a:p>
            <a:pPr algn="ctr" eaLnBrk="1" fontAlgn="auto" hangingPunct="1">
              <a:spcAft>
                <a:spcPts val="0"/>
              </a:spcAft>
              <a:defRPr/>
            </a:pPr>
            <a:r>
              <a:rPr lang="en-US" altLang="en-US" sz="2400" dirty="0" smtClean="0"/>
              <a:t>Proposers - Prescribed numbers </a:t>
            </a:r>
            <a:r>
              <a:rPr lang="en-US" altLang="en-US" sz="2400" dirty="0">
                <a:solidFill>
                  <a:srgbClr val="FF0000"/>
                </a:solidFill>
              </a:rPr>
              <a:t>[S33(1</a:t>
            </a:r>
            <a:r>
              <a:rPr lang="en-US" altLang="en-US" sz="2400" dirty="0" smtClean="0">
                <a:solidFill>
                  <a:srgbClr val="FF0000"/>
                </a:solidFill>
              </a:rPr>
              <a:t>) RPA </a:t>
            </a:r>
            <a:r>
              <a:rPr lang="en-US" altLang="en-US" sz="2400" dirty="0">
                <a:solidFill>
                  <a:srgbClr val="FF0000"/>
                </a:solidFill>
              </a:rPr>
              <a:t>1951]</a:t>
            </a:r>
          </a:p>
        </p:txBody>
      </p:sp>
      <p:pic>
        <p:nvPicPr>
          <p:cNvPr id="20483" name="Picture 3" descr="E:\Mahima\logo\iiidem logo.jpg">
            <a:extLst>
              <a:ext uri="{FF2B5EF4-FFF2-40B4-BE49-F238E27FC236}">
                <a16:creationId xmlns:a16="http://schemas.microsoft.com/office/drawing/2014/main" id="{C537527A-10ED-251E-0A00-AC5AF37A51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4" name="Picture 4" descr="E:\Mahima\logo\ECI - Copy.jpg">
            <a:extLst>
              <a:ext uri="{FF2B5EF4-FFF2-40B4-BE49-F238E27FC236}">
                <a16:creationId xmlns:a16="http://schemas.microsoft.com/office/drawing/2014/main" id="{2B831C9E-E0E2-A99D-1C4A-9BA8709ED8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12">
            <a:extLst>
              <a:ext uri="{FF2B5EF4-FFF2-40B4-BE49-F238E27FC236}">
                <a16:creationId xmlns:a16="http://schemas.microsoft.com/office/drawing/2014/main" id="{7A8E22C7-34A7-3D24-A1C1-0C4935260EE9}"/>
              </a:ext>
            </a:extLst>
          </p:cNvPr>
          <p:cNvSpPr txBox="1"/>
          <p:nvPr/>
        </p:nvSpPr>
        <p:spPr>
          <a:xfrm>
            <a:off x="0" y="2057400"/>
            <a:ext cx="9144000" cy="3086100"/>
          </a:xfrm>
          <a:prstGeom prst="rect">
            <a:avLst/>
          </a:prstGeom>
          <a:solidFill>
            <a:schemeClr val="bg1"/>
          </a:solidFill>
          <a:ln w="6350">
            <a:noFill/>
            <a:prstDash val="dash"/>
          </a:ln>
          <a:effectLst/>
        </p:spPr>
        <p:style>
          <a:lnRef idx="0">
            <a:schemeClr val="accent1"/>
          </a:lnRef>
          <a:fillRef idx="0">
            <a:schemeClr val="accent1"/>
          </a:fillRef>
          <a:effectRef idx="0">
            <a:schemeClr val="accent1"/>
          </a:effectRef>
          <a:fontRef idx="minor">
            <a:schemeClr val="dk1"/>
          </a:fontRef>
        </p:style>
        <p:txBody>
          <a:bodyPr lIns="91439" rIns="91439"/>
          <a:lstStyle/>
          <a:p>
            <a:pPr>
              <a:lnSpc>
                <a:spcPct val="150000"/>
              </a:lnSpc>
              <a:spcBef>
                <a:spcPts val="0"/>
              </a:spcBef>
              <a:spcAft>
                <a:spcPts val="0"/>
              </a:spcAft>
              <a:buClr>
                <a:schemeClr val="bg2">
                  <a:lumMod val="50000"/>
                </a:schemeClr>
              </a:buClr>
              <a:defRPr/>
            </a:pPr>
            <a:r>
              <a:rPr lang="en-US" dirty="0" smtClean="0">
                <a:latin typeface="Calibri" panose="020F0502020204030204" pitchFamily="34" charset="0"/>
                <a:ea typeface="Arial"/>
                <a:cs typeface="Calibri" panose="020F0502020204030204" pitchFamily="34" charset="0"/>
              </a:rPr>
              <a:t>*</a:t>
            </a:r>
            <a:r>
              <a:rPr lang="en-US" b="1" dirty="0">
                <a:latin typeface="Calibri" panose="020F0502020204030204" pitchFamily="34" charset="0"/>
                <a:ea typeface="Arial"/>
                <a:cs typeface="Calibri" panose="020F0502020204030204" pitchFamily="34" charset="0"/>
              </a:rPr>
              <a:t>Recognized Party</a:t>
            </a:r>
            <a:r>
              <a:rPr lang="en-US" dirty="0">
                <a:latin typeface="Calibri" panose="020F0502020204030204" pitchFamily="34" charset="0"/>
                <a:ea typeface="Arial"/>
                <a:cs typeface="Calibri" panose="020F0502020204030204" pitchFamily="34" charset="0"/>
              </a:rPr>
              <a:t>-Recognized National Parties or </a:t>
            </a:r>
            <a:r>
              <a:rPr lang="en-US" dirty="0" smtClean="0">
                <a:latin typeface="Calibri" panose="020F0502020204030204" pitchFamily="34" charset="0"/>
                <a:ea typeface="Arial"/>
                <a:cs typeface="Calibri" panose="020F0502020204030204" pitchFamily="34" charset="0"/>
              </a:rPr>
              <a:t>recognized </a:t>
            </a:r>
            <a:r>
              <a:rPr lang="en-US" dirty="0">
                <a:latin typeface="Calibri" panose="020F0502020204030204" pitchFamily="34" charset="0"/>
                <a:ea typeface="Arial"/>
                <a:cs typeface="Calibri" panose="020F0502020204030204" pitchFamily="34" charset="0"/>
              </a:rPr>
              <a:t>State </a:t>
            </a:r>
            <a:r>
              <a:rPr lang="en-US" dirty="0" smtClean="0">
                <a:latin typeface="Calibri" panose="020F0502020204030204" pitchFamily="34" charset="0"/>
                <a:ea typeface="Arial"/>
                <a:cs typeface="Calibri" panose="020F0502020204030204" pitchFamily="34" charset="0"/>
              </a:rPr>
              <a:t>Parties </a:t>
            </a:r>
            <a:r>
              <a:rPr lang="en-US" dirty="0">
                <a:latin typeface="Calibri" panose="020F0502020204030204" pitchFamily="34" charset="0"/>
                <a:ea typeface="Arial"/>
                <a:cs typeface="Calibri" panose="020F0502020204030204" pitchFamily="34" charset="0"/>
              </a:rPr>
              <a:t>of the State concerned. </a:t>
            </a:r>
            <a:endParaRPr lang="en-US" dirty="0" smtClean="0">
              <a:latin typeface="Calibri" panose="020F0502020204030204" pitchFamily="34" charset="0"/>
              <a:ea typeface="Arial"/>
              <a:cs typeface="Calibri" panose="020F0502020204030204" pitchFamily="34" charset="0"/>
            </a:endParaRPr>
          </a:p>
          <a:p>
            <a:pPr>
              <a:lnSpc>
                <a:spcPct val="150000"/>
              </a:lnSpc>
              <a:spcBef>
                <a:spcPts val="0"/>
              </a:spcBef>
              <a:spcAft>
                <a:spcPts val="0"/>
              </a:spcAft>
              <a:buClr>
                <a:schemeClr val="bg2">
                  <a:lumMod val="50000"/>
                </a:schemeClr>
              </a:buClr>
              <a:defRPr/>
            </a:pPr>
            <a:r>
              <a:rPr lang="en-US" dirty="0" smtClean="0">
                <a:latin typeface="Calibri" panose="020F0502020204030204" pitchFamily="34" charset="0"/>
                <a:ea typeface="Arial"/>
                <a:cs typeface="Calibri" panose="020F0502020204030204" pitchFamily="34" charset="0"/>
              </a:rPr>
              <a:t>**</a:t>
            </a:r>
            <a:r>
              <a:rPr lang="en-US" dirty="0">
                <a:latin typeface="Calibri" panose="020F0502020204030204" pitchFamily="34" charset="0"/>
                <a:ea typeface="Arial"/>
                <a:cs typeface="Calibri" panose="020F0502020204030204" pitchFamily="34" charset="0"/>
              </a:rPr>
              <a:t>Proposers should be </a:t>
            </a:r>
            <a:r>
              <a:rPr lang="en-US" b="1" dirty="0">
                <a:latin typeface="Calibri" panose="020F0502020204030204" pitchFamily="34" charset="0"/>
                <a:ea typeface="Arial"/>
                <a:cs typeface="Calibri" panose="020F0502020204030204" pitchFamily="34" charset="0"/>
              </a:rPr>
              <a:t>electors of the constituency concerned.</a:t>
            </a:r>
            <a:endParaRPr lang="en-IN" dirty="0">
              <a:latin typeface="Calibri" panose="020F0502020204030204" pitchFamily="34" charset="0"/>
              <a:ea typeface="Arial"/>
              <a:cs typeface="Calibri" panose="020F0502020204030204" pitchFamily="34" charset="0"/>
            </a:endParaRPr>
          </a:p>
          <a:p>
            <a:pPr>
              <a:lnSpc>
                <a:spcPct val="150000"/>
              </a:lnSpc>
              <a:spcBef>
                <a:spcPts val="0"/>
              </a:spcBef>
              <a:spcAft>
                <a:spcPts val="0"/>
              </a:spcAft>
              <a:buClr>
                <a:schemeClr val="bg2">
                  <a:lumMod val="50000"/>
                </a:schemeClr>
              </a:buClr>
              <a:defRPr/>
            </a:pPr>
            <a:r>
              <a:rPr lang="en-GB" b="1" dirty="0">
                <a:solidFill>
                  <a:srgbClr val="D60093"/>
                </a:solidFill>
                <a:latin typeface="Calibri" panose="020F0502020204030204" pitchFamily="34" charset="0"/>
                <a:ea typeface="Arial"/>
                <a:cs typeface="Calibri" panose="020F0502020204030204" pitchFamily="34" charset="0"/>
              </a:rPr>
              <a:t>NB1: </a:t>
            </a:r>
            <a:r>
              <a:rPr lang="en-GB" b="1" dirty="0" smtClean="0">
                <a:solidFill>
                  <a:srgbClr val="D60093"/>
                </a:solidFill>
                <a:latin typeface="Calibri" panose="020F0502020204030204" pitchFamily="34" charset="0"/>
                <a:ea typeface="Arial"/>
                <a:cs typeface="Calibri" panose="020F0502020204030204" pitchFamily="34" charset="0"/>
              </a:rPr>
              <a:t>Candidates of </a:t>
            </a:r>
            <a:r>
              <a:rPr lang="en-US" b="1" dirty="0" smtClean="0">
                <a:solidFill>
                  <a:srgbClr val="D60093"/>
                </a:solidFill>
                <a:latin typeface="Calibri" panose="020F0502020204030204" pitchFamily="34" charset="0"/>
                <a:ea typeface="Arial"/>
                <a:cs typeface="Calibri" panose="020F0502020204030204" pitchFamily="34" charset="0"/>
              </a:rPr>
              <a:t>recognized State party </a:t>
            </a:r>
            <a:r>
              <a:rPr lang="en-US" b="1" dirty="0">
                <a:solidFill>
                  <a:srgbClr val="D60093"/>
                </a:solidFill>
                <a:latin typeface="Calibri" panose="020F0502020204030204" pitchFamily="34" charset="0"/>
                <a:ea typeface="Arial"/>
                <a:cs typeface="Calibri" panose="020F0502020204030204" pitchFamily="34" charset="0"/>
              </a:rPr>
              <a:t>of </a:t>
            </a:r>
            <a:r>
              <a:rPr lang="en-US" b="1" dirty="0" smtClean="0">
                <a:solidFill>
                  <a:srgbClr val="D60093"/>
                </a:solidFill>
                <a:latin typeface="Calibri" panose="020F0502020204030204" pitchFamily="34" charset="0"/>
                <a:ea typeface="Arial"/>
                <a:cs typeface="Calibri" panose="020F0502020204030204" pitchFamily="34" charset="0"/>
              </a:rPr>
              <a:t>another State will require 10 proposers for their nomination</a:t>
            </a:r>
            <a:endParaRPr lang="en-US" b="1" dirty="0">
              <a:solidFill>
                <a:srgbClr val="D60093"/>
              </a:solidFill>
              <a:latin typeface="Calibri" panose="020F0502020204030204" pitchFamily="34" charset="0"/>
              <a:ea typeface="Arial"/>
              <a:cs typeface="Calibri" panose="020F0502020204030204" pitchFamily="34" charset="0"/>
            </a:endParaRPr>
          </a:p>
          <a:p>
            <a:pPr>
              <a:lnSpc>
                <a:spcPct val="150000"/>
              </a:lnSpc>
              <a:spcBef>
                <a:spcPts val="0"/>
              </a:spcBef>
              <a:spcAft>
                <a:spcPts val="0"/>
              </a:spcAft>
              <a:buClr>
                <a:schemeClr val="bg2">
                  <a:lumMod val="50000"/>
                </a:schemeClr>
              </a:buClr>
              <a:defRPr/>
            </a:pPr>
            <a:r>
              <a:rPr lang="en-GB" b="1" dirty="0" smtClean="0">
                <a:solidFill>
                  <a:srgbClr val="D60093"/>
                </a:solidFill>
                <a:latin typeface="Calibri" panose="020F0502020204030204" pitchFamily="34" charset="0"/>
                <a:ea typeface="Arial"/>
                <a:cs typeface="Calibri" panose="020F0502020204030204" pitchFamily="34" charset="0"/>
              </a:rPr>
              <a:t>NB 1: refer to the updated list of National and State Parties issued by ECI</a:t>
            </a:r>
            <a:endParaRPr lang="en-IN" sz="2000" dirty="0">
              <a:ea typeface="Arial"/>
              <a:cs typeface="Times New Roman"/>
            </a:endParaRPr>
          </a:p>
        </p:txBody>
      </p:sp>
      <p:graphicFrame>
        <p:nvGraphicFramePr>
          <p:cNvPr id="8" name="Table 7">
            <a:extLst>
              <a:ext uri="{FF2B5EF4-FFF2-40B4-BE49-F238E27FC236}">
                <a16:creationId xmlns:a16="http://schemas.microsoft.com/office/drawing/2014/main" id="{8A65E436-63EB-2999-F0AF-DD1C2AE31385}"/>
              </a:ext>
            </a:extLst>
          </p:cNvPr>
          <p:cNvGraphicFramePr>
            <a:graphicFrameLocks noGrp="1"/>
          </p:cNvGraphicFramePr>
          <p:nvPr>
            <p:extLst>
              <p:ext uri="{D42A27DB-BD31-4B8C-83A1-F6EECF244321}">
                <p14:modId xmlns:p14="http://schemas.microsoft.com/office/powerpoint/2010/main" val="1583142050"/>
              </p:ext>
            </p:extLst>
          </p:nvPr>
        </p:nvGraphicFramePr>
        <p:xfrm>
          <a:off x="714375" y="1034423"/>
          <a:ext cx="7924800" cy="1009650"/>
        </p:xfrm>
        <a:graphic>
          <a:graphicData uri="http://schemas.openxmlformats.org/drawingml/2006/table">
            <a:tbl>
              <a:tblPr/>
              <a:tblGrid>
                <a:gridCol w="3963194">
                  <a:extLst>
                    <a:ext uri="{9D8B030D-6E8A-4147-A177-3AD203B41FA5}">
                      <a16:colId xmlns:a16="http://schemas.microsoft.com/office/drawing/2014/main" val="20000"/>
                    </a:ext>
                  </a:extLst>
                </a:gridCol>
                <a:gridCol w="3961606">
                  <a:extLst>
                    <a:ext uri="{9D8B030D-6E8A-4147-A177-3AD203B41FA5}">
                      <a16:colId xmlns:a16="http://schemas.microsoft.com/office/drawing/2014/main" val="20001"/>
                    </a:ext>
                  </a:extLst>
                </a:gridCol>
              </a:tblGrid>
              <a:tr h="569803">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ctr" defTabSz="912813" rtl="0" eaLnBrk="1" fontAlgn="base" latinLnBrk="0" hangingPunct="1">
                        <a:lnSpc>
                          <a:spcPct val="115000"/>
                        </a:lnSpc>
                        <a:spcBef>
                          <a:spcPct val="0"/>
                        </a:spcBef>
                        <a:spcAft>
                          <a:spcPts val="1000"/>
                        </a:spcAft>
                        <a:buClrTx/>
                        <a:buSzTx/>
                        <a:buFontTx/>
                        <a:buNone/>
                        <a:tabLst/>
                      </a:pPr>
                      <a:r>
                        <a:rPr kumimoji="0" lang="en-US" altLang="en-US" sz="1800" b="1" i="0" u="none" strike="noStrike" cap="none" normalizeH="0" baseline="0" dirty="0">
                          <a:ln>
                            <a:noFill/>
                          </a:ln>
                          <a:solidFill>
                            <a:srgbClr val="FFFFFF"/>
                          </a:solidFill>
                          <a:effectLst/>
                          <a:latin typeface="Calibri" pitchFamily="34" charset="0"/>
                          <a:ea typeface="Arial" charset="0"/>
                          <a:cs typeface="Times New Roman" pitchFamily="18" charset="0"/>
                        </a:rPr>
                        <a:t>Recognized </a:t>
                      </a:r>
                      <a:r>
                        <a:rPr kumimoji="0" lang="en-US" altLang="en-US" sz="1800" b="1" i="0" u="none" strike="noStrike" cap="none" normalizeH="0" baseline="0" dirty="0" smtClean="0">
                          <a:ln>
                            <a:noFill/>
                          </a:ln>
                          <a:solidFill>
                            <a:srgbClr val="FFFFFF"/>
                          </a:solidFill>
                          <a:effectLst/>
                          <a:latin typeface="Calibri" pitchFamily="34" charset="0"/>
                          <a:ea typeface="Arial" charset="0"/>
                          <a:cs typeface="Times New Roman" pitchFamily="18" charset="0"/>
                        </a:rPr>
                        <a:t>Party*</a:t>
                      </a:r>
                      <a:endParaRPr kumimoji="0" lang="en-IN" altLang="en-US" sz="1800" b="1" i="0" u="none" strike="noStrike" cap="none" normalizeH="0" baseline="0" dirty="0">
                        <a:ln>
                          <a:noFill/>
                        </a:ln>
                        <a:solidFill>
                          <a:srgbClr val="FFFFFF"/>
                        </a:solidFill>
                        <a:effectLst/>
                        <a:latin typeface="Arial" charset="0"/>
                        <a:ea typeface="Arial" charset="0"/>
                        <a:cs typeface="Times New Roman" pitchFamily="18" charset="0"/>
                      </a:endParaRPr>
                    </a:p>
                  </a:txBody>
                  <a:tcPr marL="91431" marR="91431" marT="34307" marB="34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ct val="20000"/>
                        </a:spcBef>
                        <a:buClr>
                          <a:schemeClr val="accent1"/>
                        </a:buClr>
                        <a:buSzPct val="85000"/>
                        <a:buFont typeface="Arial" charset="0"/>
                        <a:defRPr sz="2000">
                          <a:solidFill>
                            <a:schemeClr val="tx1"/>
                          </a:solidFill>
                          <a:latin typeface="Arial" charset="0"/>
                        </a:defRPr>
                      </a:lvl1pPr>
                      <a:lvl2pPr marL="742950" indent="-285750" eaLnBrk="0" hangingPunct="0">
                        <a:spcBef>
                          <a:spcPct val="20000"/>
                        </a:spcBef>
                        <a:buClr>
                          <a:schemeClr val="accent1"/>
                        </a:buClr>
                        <a:buSzPct val="85000"/>
                        <a:buFont typeface="Arial" charset="0"/>
                        <a:defRPr sz="1900">
                          <a:solidFill>
                            <a:schemeClr val="tx1"/>
                          </a:solidFill>
                          <a:latin typeface="Arial" charset="0"/>
                        </a:defRPr>
                      </a:lvl2pPr>
                      <a:lvl3pPr marL="1143000" indent="-228600" eaLnBrk="0" hangingPunct="0">
                        <a:spcBef>
                          <a:spcPct val="20000"/>
                        </a:spcBef>
                        <a:buClr>
                          <a:schemeClr val="accent1"/>
                        </a:buClr>
                        <a:buSzPct val="90000"/>
                        <a:buFont typeface="Arial" charset="0"/>
                        <a:defRPr sz="1600">
                          <a:solidFill>
                            <a:schemeClr val="tx1"/>
                          </a:solidFill>
                          <a:latin typeface="Arial" charset="0"/>
                        </a:defRPr>
                      </a:lvl3pPr>
                      <a:lvl4pPr marL="1600200" indent="-228600" eaLnBrk="0" hangingPunct="0">
                        <a:spcBef>
                          <a:spcPct val="20000"/>
                        </a:spcBef>
                        <a:buClr>
                          <a:schemeClr val="accent1"/>
                        </a:buClr>
                        <a:buFont typeface="Arial" charset="0"/>
                        <a:defRPr sz="1400">
                          <a:solidFill>
                            <a:schemeClr val="tx1"/>
                          </a:solidFill>
                          <a:latin typeface="Arial" charset="0"/>
                        </a:defRPr>
                      </a:lvl4pPr>
                      <a:lvl5pPr marL="2057400" indent="-228600" eaLnBrk="0" hangingPunct="0">
                        <a:spcBef>
                          <a:spcPct val="20000"/>
                        </a:spcBef>
                        <a:buClr>
                          <a:schemeClr val="accent1"/>
                        </a:buClr>
                        <a:buSzPct val="100000"/>
                        <a:buFont typeface="Arial" charset="0"/>
                        <a:defRPr sz="1200">
                          <a:solidFill>
                            <a:schemeClr val="tx1"/>
                          </a:solidFill>
                          <a:latin typeface="Arial" charset="0"/>
                        </a:defRPr>
                      </a:lvl5pPr>
                      <a:lvl6pPr marL="25146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FFFFFF"/>
                          </a:solidFill>
                          <a:effectLst/>
                          <a:latin typeface="Calibri" pitchFamily="34" charset="0"/>
                          <a:ea typeface="Arial" charset="0"/>
                          <a:cs typeface="Times New Roman" pitchFamily="18" charset="0"/>
                        </a:rPr>
                        <a:t>For all other candidates</a:t>
                      </a:r>
                      <a:r>
                        <a:rPr kumimoji="0" lang="en-US" altLang="en-US" sz="1800" b="1" i="0" u="none" strike="noStrike" cap="none" normalizeH="0" baseline="0" dirty="0" smtClean="0">
                          <a:ln>
                            <a:noFill/>
                          </a:ln>
                          <a:solidFill>
                            <a:srgbClr val="FFFFFF"/>
                          </a:solidFill>
                          <a:effectLst/>
                          <a:latin typeface="Calibri" pitchFamily="34" charset="0"/>
                          <a:ea typeface="Arial" charset="0"/>
                          <a:cs typeface="Times New Roman" pitchFamily="18" charset="0"/>
                        </a:rPr>
                        <a:t>**</a:t>
                      </a:r>
                      <a:endParaRPr kumimoji="0" lang="en-IN" altLang="en-US" sz="1800" b="1" i="0" u="none" strike="noStrike" cap="none" normalizeH="0" baseline="0" dirty="0">
                        <a:ln>
                          <a:noFill/>
                        </a:ln>
                        <a:solidFill>
                          <a:srgbClr val="FFFFFF"/>
                        </a:solidFill>
                        <a:effectLst/>
                        <a:latin typeface="Arial" charset="0"/>
                        <a:ea typeface="Arial" charset="0"/>
                        <a:cs typeface="Times New Roman" pitchFamily="18" charset="0"/>
                      </a:endParaRPr>
                    </a:p>
                  </a:txBody>
                  <a:tcPr marL="91431" marR="91431" marT="34307" marB="34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439847">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ctr" defTabSz="912813"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00000"/>
                          </a:solidFill>
                          <a:effectLst/>
                          <a:latin typeface="Calibri" pitchFamily="34" charset="0"/>
                          <a:ea typeface="Arial" charset="0"/>
                          <a:cs typeface="Times New Roman" pitchFamily="18" charset="0"/>
                        </a:rPr>
                        <a:t>One proposer</a:t>
                      </a:r>
                      <a:r>
                        <a:rPr kumimoji="0" lang="en-US" altLang="en-US" sz="1800" b="1" i="0" u="none" strike="noStrike" cap="none" normalizeH="0" baseline="0" dirty="0" smtClean="0">
                          <a:ln>
                            <a:noFill/>
                          </a:ln>
                          <a:solidFill>
                            <a:srgbClr val="000000"/>
                          </a:solidFill>
                          <a:effectLst/>
                          <a:latin typeface="Calibri" pitchFamily="34" charset="0"/>
                          <a:ea typeface="Arial" charset="0"/>
                          <a:cs typeface="Times New Roman" pitchFamily="18" charset="0"/>
                        </a:rPr>
                        <a:t>*</a:t>
                      </a:r>
                      <a:endParaRPr kumimoji="0" lang="en-US" altLang="en-US" sz="1800" b="1" i="0" u="none" strike="noStrike" cap="none" normalizeH="0" baseline="0" dirty="0">
                        <a:ln>
                          <a:noFill/>
                        </a:ln>
                        <a:solidFill>
                          <a:srgbClr val="000000"/>
                        </a:solidFill>
                        <a:effectLst/>
                        <a:latin typeface="Calibri" pitchFamily="34" charset="0"/>
                        <a:ea typeface="Arial" charset="0"/>
                        <a:cs typeface="Times New Roman" pitchFamily="18" charset="0"/>
                      </a:endParaRPr>
                    </a:p>
                  </a:txBody>
                  <a:tcPr marL="91431" marR="91431" marT="34307" marB="34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ACB"/>
                    </a:solidFill>
                  </a:tcPr>
                </a:tc>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ctr" defTabSz="912813"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a:ln>
                            <a:noFill/>
                          </a:ln>
                          <a:solidFill>
                            <a:srgbClr val="000000"/>
                          </a:solidFill>
                          <a:effectLst/>
                          <a:latin typeface="Calibri" pitchFamily="34" charset="0"/>
                          <a:ea typeface="Arial" charset="0"/>
                          <a:cs typeface="Times New Roman" pitchFamily="18" charset="0"/>
                        </a:rPr>
                        <a:t>10 proposers**</a:t>
                      </a:r>
                      <a:r>
                        <a:rPr kumimoji="0" lang="en-US" altLang="en-US" sz="1800" b="1" i="0" u="none" strike="noStrike" cap="none" normalizeH="0" baseline="0" dirty="0">
                          <a:ln>
                            <a:noFill/>
                          </a:ln>
                          <a:solidFill>
                            <a:srgbClr val="5F497A"/>
                          </a:solidFill>
                          <a:effectLst/>
                          <a:latin typeface="Arial" charset="0"/>
                          <a:ea typeface="Arial" charset="0"/>
                          <a:cs typeface="Times New Roman" pitchFamily="18" charset="0"/>
                        </a:rPr>
                        <a:t> </a:t>
                      </a:r>
                      <a:endParaRPr kumimoji="0" lang="en-IN" altLang="en-US" sz="1800" b="0" i="0" u="none" strike="noStrike" cap="none" normalizeH="0" baseline="0" dirty="0">
                        <a:ln>
                          <a:noFill/>
                        </a:ln>
                        <a:solidFill>
                          <a:srgbClr val="000000"/>
                        </a:solidFill>
                        <a:effectLst/>
                        <a:latin typeface="Arial" charset="0"/>
                        <a:ea typeface="Arial" charset="0"/>
                        <a:cs typeface="Times New Roman" pitchFamily="18" charset="0"/>
                      </a:endParaRPr>
                    </a:p>
                  </a:txBody>
                  <a:tcPr marL="91431" marR="91431" marT="34307" marB="3430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ACB"/>
                    </a:solidFill>
                  </a:tcPr>
                </a:tc>
                <a:extLst>
                  <a:ext uri="{0D108BD9-81ED-4DB2-BD59-A6C34878D82A}">
                    <a16:rowId xmlns:a16="http://schemas.microsoft.com/office/drawing/2014/main" val="10001"/>
                  </a:ext>
                </a:extLst>
              </a:tr>
            </a:tbl>
          </a:graphicData>
        </a:graphic>
      </p:graphicFrame>
      <p:sp>
        <p:nvSpPr>
          <p:cNvPr id="20497" name="Slide Number Placeholder 1">
            <a:extLst>
              <a:ext uri="{FF2B5EF4-FFF2-40B4-BE49-F238E27FC236}">
                <a16:creationId xmlns:a16="http://schemas.microsoft.com/office/drawing/2014/main" id="{0B8B62C0-2749-78EA-A4E7-43E0E867094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D368EBA-5BD1-2142-AD4C-6746B3AF4369}" type="slidenum">
              <a:rPr lang="en-US" altLang="en-US">
                <a:solidFill>
                  <a:srgbClr val="FFFFFF"/>
                </a:solidFill>
              </a:rPr>
              <a:pPr eaLnBrk="1" hangingPunct="1"/>
              <a:t>15</a:t>
            </a:fld>
            <a:endParaRPr lang="en-US" altLang="en-US">
              <a:solidFill>
                <a:srgbClr val="FFFFFF"/>
              </a:solidFill>
            </a:endParaRPr>
          </a:p>
        </p:txBody>
      </p:sp>
      <p:sp>
        <p:nvSpPr>
          <p:cNvPr id="3" name="Rectangle 2"/>
          <p:cNvSpPr/>
          <p:nvPr/>
        </p:nvSpPr>
        <p:spPr>
          <a:xfrm>
            <a:off x="7848600" y="4629150"/>
            <a:ext cx="918970" cy="369332"/>
          </a:xfrm>
          <a:prstGeom prst="rect">
            <a:avLst/>
          </a:prstGeom>
        </p:spPr>
        <p:txBody>
          <a:bodyPr wrap="none">
            <a:spAutoFit/>
          </a:bodyPr>
          <a:lstStyle/>
          <a:p>
            <a:r>
              <a:rPr lang="en-US" dirty="0" err="1" smtClean="0">
                <a:ea typeface="Arial"/>
                <a:cs typeface="Calibri" panose="020F0502020204030204" pitchFamily="34" charset="0"/>
              </a:rPr>
              <a:t>Contd</a:t>
            </a:r>
            <a:r>
              <a:rPr lang="en-US" dirty="0" smtClean="0">
                <a:ea typeface="Arial"/>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fade">
                                      <p:cBhvr>
                                        <p:cTn id="12" dur="1000"/>
                                        <p:tgtEl>
                                          <p:spTgt spid="11">
                                            <p:txEl>
                                              <p:pRg st="0" end="0"/>
                                            </p:txEl>
                                          </p:spTgt>
                                        </p:tgtEl>
                                      </p:cBhvr>
                                    </p:animEffect>
                                    <p:anim calcmode="lin" valueType="num">
                                      <p:cBhvr>
                                        <p:cTn id="13"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fade">
                                      <p:cBhvr>
                                        <p:cTn id="17" dur="1000"/>
                                        <p:tgtEl>
                                          <p:spTgt spid="11">
                                            <p:txEl>
                                              <p:pRg st="1" end="1"/>
                                            </p:txEl>
                                          </p:spTgt>
                                        </p:tgtEl>
                                      </p:cBhvr>
                                    </p:animEffect>
                                    <p:anim calcmode="lin" valueType="num">
                                      <p:cBhvr>
                                        <p:cTn id="18"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11">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animEffect transition="in" filter="fade">
                                      <p:cBhvr>
                                        <p:cTn id="22" dur="1000"/>
                                        <p:tgtEl>
                                          <p:spTgt spid="11">
                                            <p:txEl>
                                              <p:pRg st="2" end="2"/>
                                            </p:txEl>
                                          </p:spTgt>
                                        </p:tgtEl>
                                      </p:cBhvr>
                                    </p:animEffect>
                                    <p:anim calcmode="lin" valueType="num">
                                      <p:cBhvr>
                                        <p:cTn id="23"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11">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1">
                                            <p:txEl>
                                              <p:pRg st="3" end="3"/>
                                            </p:txEl>
                                          </p:spTgt>
                                        </p:tgtEl>
                                        <p:attrNameLst>
                                          <p:attrName>style.visibility</p:attrName>
                                        </p:attrNameLst>
                                      </p:cBhvr>
                                      <p:to>
                                        <p:strVal val="visible"/>
                                      </p:to>
                                    </p:set>
                                    <p:animEffect transition="in" filter="fade">
                                      <p:cBhvr>
                                        <p:cTn id="27" dur="1000"/>
                                        <p:tgtEl>
                                          <p:spTgt spid="11">
                                            <p:txEl>
                                              <p:pRg st="3" end="3"/>
                                            </p:txEl>
                                          </p:spTgt>
                                        </p:tgtEl>
                                      </p:cBhvr>
                                    </p:animEffect>
                                    <p:anim calcmode="lin" valueType="num">
                                      <p:cBhvr>
                                        <p:cTn id="28"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8CAD51F7-5B8E-1DF0-DD47-C17EB45EF79C}"/>
              </a:ext>
            </a:extLst>
          </p:cNvPr>
          <p:cNvSpPr>
            <a:spLocks noGrp="1"/>
          </p:cNvSpPr>
          <p:nvPr>
            <p:ph type="title"/>
          </p:nvPr>
        </p:nvSpPr>
        <p:spPr/>
        <p:txBody>
          <a:bodyPr/>
          <a:lstStyle/>
          <a:p>
            <a:pPr algn="ctr" eaLnBrk="1" fontAlgn="auto" hangingPunct="1">
              <a:spcAft>
                <a:spcPts val="0"/>
              </a:spcAft>
              <a:defRPr/>
            </a:pPr>
            <a:r>
              <a:rPr lang="en-US" altLang="en-US" sz="3000" dirty="0" smtClean="0"/>
              <a:t>Proposers-clarifications – contd. </a:t>
            </a:r>
            <a:endParaRPr lang="en-US" altLang="en-US" sz="3000" dirty="0"/>
          </a:p>
        </p:txBody>
      </p:sp>
      <p:sp>
        <p:nvSpPr>
          <p:cNvPr id="17411" name="Content Placeholder 2">
            <a:extLst>
              <a:ext uri="{FF2B5EF4-FFF2-40B4-BE49-F238E27FC236}">
                <a16:creationId xmlns:a16="http://schemas.microsoft.com/office/drawing/2014/main" id="{EED71C81-35F7-935F-7554-4E6A6077D406}"/>
              </a:ext>
            </a:extLst>
          </p:cNvPr>
          <p:cNvSpPr>
            <a:spLocks noGrp="1"/>
          </p:cNvSpPr>
          <p:nvPr>
            <p:ph idx="1"/>
          </p:nvPr>
        </p:nvSpPr>
        <p:spPr>
          <a:xfrm>
            <a:off x="0" y="1143000"/>
            <a:ext cx="9144000" cy="3657600"/>
          </a:xfrm>
        </p:spPr>
        <p:txBody>
          <a:bodyPr/>
          <a:lstStyle/>
          <a:p>
            <a:pPr algn="just" eaLnBrk="1" hangingPunct="1"/>
            <a:r>
              <a:rPr lang="en-US" altLang="en-US" sz="2000" dirty="0">
                <a:latin typeface="Calibri" panose="020F0502020204030204" pitchFamily="34" charset="0"/>
                <a:cs typeface="Calibri" panose="020F0502020204030204" pitchFamily="34" charset="0"/>
              </a:rPr>
              <a:t>Under </a:t>
            </a:r>
            <a:r>
              <a:rPr lang="en-US" altLang="en-US" sz="2000" dirty="0" smtClean="0">
                <a:solidFill>
                  <a:srgbClr val="FF0000"/>
                </a:solidFill>
                <a:latin typeface="Calibri" panose="020F0502020204030204" pitchFamily="34" charset="0"/>
                <a:cs typeface="Calibri" panose="020F0502020204030204" pitchFamily="34" charset="0"/>
              </a:rPr>
              <a:t>R 2(2</a:t>
            </a:r>
            <a:r>
              <a:rPr lang="en-US" altLang="en-US" sz="2000" dirty="0">
                <a:solidFill>
                  <a:srgbClr val="FF0000"/>
                </a:solidFill>
                <a:latin typeface="Calibri" panose="020F0502020204030204" pitchFamily="34" charset="0"/>
                <a:cs typeface="Calibri" panose="020F0502020204030204" pitchFamily="34" charset="0"/>
              </a:rPr>
              <a:t>) </a:t>
            </a:r>
            <a:r>
              <a:rPr lang="en-US" altLang="en-US" sz="2000" dirty="0" smtClean="0">
                <a:solidFill>
                  <a:srgbClr val="FF0000"/>
                </a:solidFill>
                <a:latin typeface="Calibri" panose="020F0502020204030204" pitchFamily="34" charset="0"/>
                <a:cs typeface="Calibri" panose="020F0502020204030204" pitchFamily="34" charset="0"/>
              </a:rPr>
              <a:t>COER, </a:t>
            </a:r>
            <a:r>
              <a:rPr lang="en-US" altLang="en-US" sz="2000" dirty="0">
                <a:solidFill>
                  <a:srgbClr val="FF0000"/>
                </a:solidFill>
                <a:latin typeface="Calibri" panose="020F0502020204030204" pitchFamily="34" charset="0"/>
                <a:cs typeface="Calibri" panose="020F0502020204030204" pitchFamily="34" charset="0"/>
              </a:rPr>
              <a:t>1961</a:t>
            </a:r>
            <a:r>
              <a:rPr lang="en-US" altLang="en-US" sz="2000" dirty="0">
                <a:latin typeface="Calibri" panose="020F0502020204030204" pitchFamily="34" charset="0"/>
                <a:cs typeface="Calibri" panose="020F0502020204030204" pitchFamily="34" charset="0"/>
              </a:rPr>
              <a:t>, in case of proposers who are </a:t>
            </a:r>
            <a:r>
              <a:rPr lang="en-US" altLang="en-US" sz="2000" b="1" i="1" u="sng" dirty="0">
                <a:latin typeface="Calibri" panose="020F0502020204030204" pitchFamily="34" charset="0"/>
                <a:cs typeface="Calibri" panose="020F0502020204030204" pitchFamily="34" charset="0"/>
              </a:rPr>
              <a:t>illiterate persons</a:t>
            </a:r>
            <a:r>
              <a:rPr lang="en-US" altLang="en-US" sz="2000" dirty="0">
                <a:latin typeface="Calibri" panose="020F0502020204030204" pitchFamily="34" charset="0"/>
                <a:cs typeface="Calibri" panose="020F0502020204030204" pitchFamily="34" charset="0"/>
              </a:rPr>
              <a:t>, their thumb Impression has to be attested by the RO or an officer authorized by ECI.</a:t>
            </a:r>
          </a:p>
          <a:p>
            <a:pPr algn="just" eaLnBrk="1" hangingPunct="1"/>
            <a:endParaRPr lang="en-US" altLang="en-US" sz="2000" dirty="0">
              <a:latin typeface="Calibri" panose="020F0502020204030204" pitchFamily="34" charset="0"/>
              <a:cs typeface="Calibri" panose="020F0502020204030204" pitchFamily="34" charset="0"/>
            </a:endParaRPr>
          </a:p>
          <a:p>
            <a:pPr algn="just" eaLnBrk="1" hangingPunct="1"/>
            <a:r>
              <a:rPr lang="en-US" altLang="en-US" sz="2000" dirty="0">
                <a:latin typeface="Calibri" panose="020F0502020204030204" pitchFamily="34" charset="0"/>
                <a:cs typeface="Calibri" panose="020F0502020204030204" pitchFamily="34" charset="0"/>
              </a:rPr>
              <a:t>Therefore Thumb Impression has to be affixed in the </a:t>
            </a:r>
            <a:r>
              <a:rPr lang="en-US" altLang="en-US" sz="2000" b="1" dirty="0">
                <a:latin typeface="Calibri" panose="020F0502020204030204" pitchFamily="34" charset="0"/>
                <a:cs typeface="Calibri" panose="020F0502020204030204" pitchFamily="34" charset="0"/>
              </a:rPr>
              <a:t>presence of the RO </a:t>
            </a:r>
            <a:r>
              <a:rPr lang="en-US" altLang="en-US" sz="2000" dirty="0">
                <a:latin typeface="Calibri" panose="020F0502020204030204" pitchFamily="34" charset="0"/>
                <a:cs typeface="Calibri" panose="020F0502020204030204" pitchFamily="34" charset="0"/>
              </a:rPr>
              <a:t>or the authorized officer (an Administrative Officer not below the rank of SDO has been </a:t>
            </a:r>
            <a:r>
              <a:rPr lang="en-US" altLang="en-US" sz="2000" b="1" dirty="0">
                <a:latin typeface="Calibri" panose="020F0502020204030204" pitchFamily="34" charset="0"/>
                <a:cs typeface="Calibri" panose="020F0502020204030204" pitchFamily="34" charset="0"/>
              </a:rPr>
              <a:t>authorized</a:t>
            </a:r>
            <a:r>
              <a:rPr lang="en-US" altLang="en-US" sz="2000" dirty="0">
                <a:latin typeface="Calibri" panose="020F0502020204030204" pitchFamily="34" charset="0"/>
                <a:cs typeface="Calibri" panose="020F0502020204030204" pitchFamily="34" charset="0"/>
              </a:rPr>
              <a:t> for the purpose </a:t>
            </a:r>
            <a:r>
              <a:rPr lang="en-US" altLang="en-US" sz="2000" b="1" dirty="0">
                <a:latin typeface="Calibri" panose="020F0502020204030204" pitchFamily="34" charset="0"/>
                <a:cs typeface="Calibri" panose="020F0502020204030204" pitchFamily="34" charset="0"/>
              </a:rPr>
              <a:t>by ECI</a:t>
            </a:r>
            <a:r>
              <a:rPr lang="en-US" altLang="en-US" sz="2000" dirty="0">
                <a:latin typeface="Calibri" panose="020F0502020204030204" pitchFamily="34" charset="0"/>
                <a:cs typeface="Calibri" panose="020F0502020204030204" pitchFamily="34" charset="0"/>
              </a:rPr>
              <a:t>) .</a:t>
            </a:r>
          </a:p>
          <a:p>
            <a:pPr algn="just" eaLnBrk="1" hangingPunct="1"/>
            <a:endParaRPr lang="en-US" altLang="en-US" sz="2000" dirty="0">
              <a:latin typeface="Calibri" panose="020F0502020204030204" pitchFamily="34" charset="0"/>
              <a:cs typeface="Calibri" panose="020F0502020204030204" pitchFamily="34" charset="0"/>
            </a:endParaRPr>
          </a:p>
          <a:p>
            <a:pPr algn="just" eaLnBrk="1" hangingPunct="1"/>
            <a:r>
              <a:rPr lang="en-US" altLang="en-US" sz="2000" dirty="0">
                <a:latin typeface="Calibri" panose="020F0502020204030204" pitchFamily="34" charset="0"/>
                <a:cs typeface="Calibri" panose="020F0502020204030204" pitchFamily="34" charset="0"/>
              </a:rPr>
              <a:t>Form of nomination paper – </a:t>
            </a:r>
            <a:r>
              <a:rPr lang="en-US" altLang="en-US" sz="2000" dirty="0">
                <a:latin typeface="Calibri" panose="020F0502020204030204" pitchFamily="34" charset="0"/>
                <a:cs typeface="Calibri" panose="020F0502020204030204" pitchFamily="34" charset="0"/>
                <a:hlinkClick r:id="rId2" action="ppaction://hlinkfile"/>
              </a:rPr>
              <a:t>Form 2A </a:t>
            </a:r>
            <a:r>
              <a:rPr lang="en-US" altLang="en-US" sz="2000" dirty="0">
                <a:latin typeface="Calibri" panose="020F0502020204030204" pitchFamily="34" charset="0"/>
                <a:cs typeface="Calibri" panose="020F0502020204030204" pitchFamily="34" charset="0"/>
              </a:rPr>
              <a:t>for Lok Sabha and </a:t>
            </a:r>
            <a:r>
              <a:rPr lang="en-US" altLang="en-US" sz="2000" dirty="0">
                <a:latin typeface="Calibri" panose="020F0502020204030204" pitchFamily="34" charset="0"/>
                <a:cs typeface="Calibri" panose="020F0502020204030204" pitchFamily="34" charset="0"/>
                <a:hlinkClick r:id="rId3" action="ppaction://hlinkfile"/>
              </a:rPr>
              <a:t>Form 2B </a:t>
            </a:r>
            <a:r>
              <a:rPr lang="en-US" altLang="en-US" sz="2000" dirty="0">
                <a:latin typeface="Calibri" panose="020F0502020204030204" pitchFamily="34" charset="0"/>
                <a:cs typeface="Calibri" panose="020F0502020204030204" pitchFamily="34" charset="0"/>
              </a:rPr>
              <a:t>for Legislative Assembly maybe seen for reference.</a:t>
            </a:r>
          </a:p>
          <a:p>
            <a:pPr algn="just" eaLnBrk="1" hangingPunct="1"/>
            <a:endParaRPr lang="en-US" altLang="en-US" dirty="0">
              <a:latin typeface="Calibri" panose="020F0502020204030204" pitchFamily="34" charset="0"/>
              <a:cs typeface="Calibri" panose="020F0502020204030204" pitchFamily="34" charset="0"/>
            </a:endParaRPr>
          </a:p>
          <a:p>
            <a:pPr algn="just" eaLnBrk="1" hangingPunct="1"/>
            <a:endParaRPr lang="en-US" altLang="en-US" dirty="0">
              <a:latin typeface="Calibri" panose="020F0502020204030204" pitchFamily="34" charset="0"/>
              <a:cs typeface="Calibri" panose="020F0502020204030204" pitchFamily="34" charset="0"/>
            </a:endParaRPr>
          </a:p>
        </p:txBody>
      </p:sp>
      <p:pic>
        <p:nvPicPr>
          <p:cNvPr id="21508" name="Picture 3" descr="E:\Mahima\logo\iiidem logo.jpg">
            <a:extLst>
              <a:ext uri="{FF2B5EF4-FFF2-40B4-BE49-F238E27FC236}">
                <a16:creationId xmlns:a16="http://schemas.microsoft.com/office/drawing/2014/main" id="{BDBFB789-2478-A442-90EE-A9E1E0F862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9" name="Picture 4" descr="E:\Mahima\logo\ECI - Copy.jpg">
            <a:extLst>
              <a:ext uri="{FF2B5EF4-FFF2-40B4-BE49-F238E27FC236}">
                <a16:creationId xmlns:a16="http://schemas.microsoft.com/office/drawing/2014/main" id="{62759A13-9823-A4B2-2FA2-658A6D8454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0" name="Slide Number Placeholder 1">
            <a:extLst>
              <a:ext uri="{FF2B5EF4-FFF2-40B4-BE49-F238E27FC236}">
                <a16:creationId xmlns:a16="http://schemas.microsoft.com/office/drawing/2014/main" id="{475F258A-2282-A99E-C57A-CA83F810B73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9D31651-78DD-D942-B0F5-D59063A6D643}" type="slidenum">
              <a:rPr lang="en-US" altLang="en-US">
                <a:solidFill>
                  <a:srgbClr val="FFFFFF"/>
                </a:solidFill>
              </a:rPr>
              <a:pPr eaLnBrk="1" hangingPunct="1"/>
              <a:t>16</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411">
                                            <p:txEl>
                                              <p:pRg st="2" end="2"/>
                                            </p:txEl>
                                          </p:spTgt>
                                        </p:tgtEl>
                                        <p:attrNameLst>
                                          <p:attrName>style.visibility</p:attrName>
                                        </p:attrNameLst>
                                      </p:cBhvr>
                                      <p:to>
                                        <p:strVal val="visible"/>
                                      </p:to>
                                    </p:set>
                                    <p:animEffect transition="in" filter="fade">
                                      <p:cBhvr>
                                        <p:cTn id="14" dur="1000"/>
                                        <p:tgtEl>
                                          <p:spTgt spid="17411">
                                            <p:txEl>
                                              <p:pRg st="2" end="2"/>
                                            </p:txEl>
                                          </p:spTgt>
                                        </p:tgtEl>
                                      </p:cBhvr>
                                    </p:animEffect>
                                    <p:anim calcmode="lin" valueType="num">
                                      <p:cBhvr>
                                        <p:cTn id="15"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74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Effect transition="in" filter="fade">
                                      <p:cBhvr>
                                        <p:cTn id="21" dur="1000"/>
                                        <p:tgtEl>
                                          <p:spTgt spid="17411">
                                            <p:txEl>
                                              <p:pRg st="4" end="4"/>
                                            </p:txEl>
                                          </p:spTgt>
                                        </p:tgtEl>
                                      </p:cBhvr>
                                    </p:animEffect>
                                    <p:anim calcmode="lin" valueType="num">
                                      <p:cBhvr>
                                        <p:cTn id="22" dur="10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74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798BB795-D9F1-222A-3283-73C5AF1C4FF3}"/>
              </a:ext>
            </a:extLst>
          </p:cNvPr>
          <p:cNvSpPr>
            <a:spLocks noGrp="1"/>
          </p:cNvSpPr>
          <p:nvPr>
            <p:ph type="title"/>
          </p:nvPr>
        </p:nvSpPr>
        <p:spPr>
          <a:xfrm>
            <a:off x="457200" y="318294"/>
            <a:ext cx="8229600" cy="742950"/>
          </a:xfrm>
        </p:spPr>
        <p:txBody>
          <a:bodyPr/>
          <a:lstStyle/>
          <a:p>
            <a:pPr algn="ctr" eaLnBrk="1" fontAlgn="auto" hangingPunct="1">
              <a:spcAft>
                <a:spcPts val="0"/>
              </a:spcAft>
              <a:defRPr/>
            </a:pPr>
            <a:r>
              <a:rPr lang="en-US" altLang="en-US" sz="3000" dirty="0"/>
              <a:t>For Reserved Constituencies</a:t>
            </a:r>
          </a:p>
        </p:txBody>
      </p:sp>
      <p:sp>
        <p:nvSpPr>
          <p:cNvPr id="18435" name="Content Placeholder 2">
            <a:extLst>
              <a:ext uri="{FF2B5EF4-FFF2-40B4-BE49-F238E27FC236}">
                <a16:creationId xmlns:a16="http://schemas.microsoft.com/office/drawing/2014/main" id="{9C08F497-F1CE-3D0C-C641-6918292F5FB5}"/>
              </a:ext>
            </a:extLst>
          </p:cNvPr>
          <p:cNvSpPr>
            <a:spLocks noGrp="1"/>
          </p:cNvSpPr>
          <p:nvPr>
            <p:ph idx="1"/>
          </p:nvPr>
        </p:nvSpPr>
        <p:spPr>
          <a:xfrm>
            <a:off x="0" y="1200150"/>
            <a:ext cx="9144000" cy="3657600"/>
          </a:xfrm>
        </p:spPr>
        <p:txBody>
          <a:bodyPr/>
          <a:lstStyle/>
          <a:p>
            <a:pPr algn="just" eaLnBrk="1" hangingPunct="1">
              <a:lnSpc>
                <a:spcPct val="150000"/>
              </a:lnSpc>
            </a:pPr>
            <a:r>
              <a:rPr lang="en-US" altLang="en-US" sz="1800" dirty="0">
                <a:latin typeface="Calibri" panose="020F0502020204030204" pitchFamily="34" charset="0"/>
                <a:cs typeface="Calibri" panose="020F0502020204030204" pitchFamily="34" charset="0"/>
              </a:rPr>
              <a:t>For reserved constituencies, candidates have to give a </a:t>
            </a:r>
            <a:r>
              <a:rPr lang="en-US" altLang="en-US" sz="1800" b="1" dirty="0" smtClean="0">
                <a:latin typeface="Calibri" panose="020F0502020204030204" pitchFamily="34" charset="0"/>
                <a:cs typeface="Calibri" panose="020F0502020204030204" pitchFamily="34" charset="0"/>
              </a:rPr>
              <a:t>declaration (in the Nomination Form)</a:t>
            </a:r>
            <a:r>
              <a:rPr lang="en-US" altLang="en-US" sz="1800" dirty="0" smtClean="0">
                <a:latin typeface="Calibri" panose="020F0502020204030204" pitchFamily="34" charset="0"/>
                <a:cs typeface="Calibri" panose="020F0502020204030204" pitchFamily="34" charset="0"/>
              </a:rPr>
              <a:t> </a:t>
            </a:r>
            <a:r>
              <a:rPr lang="en-US" altLang="en-US" sz="1800" dirty="0">
                <a:latin typeface="Calibri" panose="020F0502020204030204" pitchFamily="34" charset="0"/>
                <a:cs typeface="Calibri" panose="020F0502020204030204" pitchFamily="34" charset="0"/>
              </a:rPr>
              <a:t>specifying the caste/tribe to which he/she belongs. </a:t>
            </a:r>
            <a:r>
              <a:rPr lang="en-US" altLang="en-US" sz="1800" dirty="0">
                <a:solidFill>
                  <a:srgbClr val="FF0000"/>
                </a:solidFill>
                <a:latin typeface="Calibri" panose="020F0502020204030204" pitchFamily="34" charset="0"/>
                <a:cs typeface="Calibri" panose="020F0502020204030204" pitchFamily="34" charset="0"/>
              </a:rPr>
              <a:t>(S33 (2) RPA, 1951).</a:t>
            </a:r>
          </a:p>
          <a:p>
            <a:pPr algn="just" eaLnBrk="1" hangingPunct="1">
              <a:lnSpc>
                <a:spcPct val="150000"/>
              </a:lnSpc>
            </a:pPr>
            <a:r>
              <a:rPr lang="en-US" altLang="en-US" sz="1800" dirty="0" smtClean="0">
                <a:latin typeface="Calibri" panose="020F0502020204030204" pitchFamily="34" charset="0"/>
                <a:cs typeface="Calibri" panose="020F0502020204030204" pitchFamily="34" charset="0"/>
              </a:rPr>
              <a:t>The candidate should belong to SC/ST of any State in case of LS election and should belong to SC/ST of that particular state in case of LA election (</a:t>
            </a:r>
            <a:r>
              <a:rPr lang="en-US" altLang="en-US" sz="1800" dirty="0" smtClean="0">
                <a:solidFill>
                  <a:srgbClr val="FF0000"/>
                </a:solidFill>
                <a:latin typeface="Calibri" panose="020F0502020204030204" pitchFamily="34" charset="0"/>
                <a:cs typeface="Calibri" panose="020F0502020204030204" pitchFamily="34" charset="0"/>
              </a:rPr>
              <a:t>S 4,5 </a:t>
            </a:r>
            <a:r>
              <a:rPr lang="en-US" altLang="en-US" sz="1800" dirty="0">
                <a:solidFill>
                  <a:srgbClr val="FF0000"/>
                </a:solidFill>
                <a:latin typeface="Calibri" panose="020F0502020204030204" pitchFamily="34" charset="0"/>
                <a:cs typeface="Calibri" panose="020F0502020204030204" pitchFamily="34" charset="0"/>
              </a:rPr>
              <a:t>RPA, </a:t>
            </a:r>
            <a:r>
              <a:rPr lang="en-US" altLang="en-US" sz="1800" dirty="0" smtClean="0">
                <a:solidFill>
                  <a:srgbClr val="FF0000"/>
                </a:solidFill>
                <a:latin typeface="Calibri" panose="020F0502020204030204" pitchFamily="34" charset="0"/>
                <a:cs typeface="Calibri" panose="020F0502020204030204" pitchFamily="34" charset="0"/>
              </a:rPr>
              <a:t>1951)</a:t>
            </a:r>
            <a:endParaRPr lang="en-US" altLang="en-US" sz="1800" dirty="0">
              <a:solidFill>
                <a:srgbClr val="FF0000"/>
              </a:solidFill>
              <a:latin typeface="Calibri" panose="020F0502020204030204" pitchFamily="34" charset="0"/>
              <a:cs typeface="Calibri" panose="020F0502020204030204" pitchFamily="34" charset="0"/>
            </a:endParaRPr>
          </a:p>
          <a:p>
            <a:pPr algn="just" eaLnBrk="1" hangingPunct="1">
              <a:lnSpc>
                <a:spcPct val="150000"/>
              </a:lnSpc>
            </a:pPr>
            <a:r>
              <a:rPr lang="en-US" altLang="en-US" sz="1800" dirty="0" smtClean="0">
                <a:latin typeface="Calibri" panose="020F0502020204030204" pitchFamily="34" charset="0"/>
                <a:cs typeface="Calibri" panose="020F0502020204030204" pitchFamily="34" charset="0"/>
              </a:rPr>
              <a:t>It </a:t>
            </a:r>
            <a:r>
              <a:rPr lang="en-US" altLang="en-US" sz="1800" dirty="0">
                <a:latin typeface="Calibri" panose="020F0502020204030204" pitchFamily="34" charset="0"/>
                <a:cs typeface="Calibri" panose="020F0502020204030204" pitchFamily="34" charset="0"/>
              </a:rPr>
              <a:t>is </a:t>
            </a:r>
            <a:r>
              <a:rPr lang="en-US" altLang="en-US" sz="1800" dirty="0" smtClean="0">
                <a:latin typeface="Calibri" panose="020F0502020204030204" pitchFamily="34" charset="0"/>
                <a:cs typeface="Calibri" panose="020F0502020204030204" pitchFamily="34" charset="0"/>
              </a:rPr>
              <a:t>desirable </a:t>
            </a:r>
            <a:r>
              <a:rPr lang="en-US" altLang="en-US" sz="1800" dirty="0">
                <a:latin typeface="Calibri" panose="020F0502020204030204" pitchFamily="34" charset="0"/>
                <a:cs typeface="Calibri" panose="020F0502020204030204" pitchFamily="34" charset="0"/>
              </a:rPr>
              <a:t>to obtain certificate to prove SC/ST status. </a:t>
            </a:r>
            <a:endParaRPr lang="en-US" altLang="en-US" sz="1800" dirty="0" smtClean="0">
              <a:latin typeface="Calibri" panose="020F0502020204030204" pitchFamily="34" charset="0"/>
              <a:cs typeface="Calibri" panose="020F0502020204030204" pitchFamily="34" charset="0"/>
            </a:endParaRPr>
          </a:p>
          <a:p>
            <a:pPr marL="0" indent="0" algn="just" eaLnBrk="1" hangingPunct="1">
              <a:buNone/>
            </a:pPr>
            <a:endParaRPr lang="en-US" altLang="en-US" sz="1800" dirty="0" smtClean="0">
              <a:latin typeface="Calibri" panose="020F0502020204030204" pitchFamily="34" charset="0"/>
              <a:cs typeface="Calibri" panose="020F0502020204030204" pitchFamily="34" charset="0"/>
            </a:endParaRPr>
          </a:p>
          <a:p>
            <a:pPr marL="0" indent="0" algn="just" eaLnBrk="1" hangingPunct="1">
              <a:buNone/>
            </a:pPr>
            <a:r>
              <a:rPr lang="en-US" altLang="en-US" sz="1800" b="1" dirty="0" smtClean="0">
                <a:solidFill>
                  <a:srgbClr val="D60093"/>
                </a:solidFill>
                <a:latin typeface="Calibri" panose="020F0502020204030204" pitchFamily="34" charset="0"/>
                <a:cs typeface="Calibri" panose="020F0502020204030204" pitchFamily="34" charset="0"/>
              </a:rPr>
              <a:t>NB: typical risk related to forged SC/ST Certificate and therefore adequate care to be taken by RO, such as checking with the issuing authority, wherever necessary</a:t>
            </a:r>
            <a:endParaRPr lang="en-US" altLang="en-US" sz="1800" b="1" dirty="0">
              <a:solidFill>
                <a:srgbClr val="D60093"/>
              </a:solidFill>
              <a:latin typeface="Calibri" panose="020F0502020204030204" pitchFamily="34" charset="0"/>
              <a:cs typeface="Calibri" panose="020F0502020204030204" pitchFamily="34" charset="0"/>
            </a:endParaRPr>
          </a:p>
          <a:p>
            <a:pPr algn="just" eaLnBrk="1" hangingPunct="1"/>
            <a:endParaRPr lang="en-US" altLang="en-US" sz="2000" dirty="0">
              <a:latin typeface="Calibri" panose="020F0502020204030204" pitchFamily="34" charset="0"/>
              <a:cs typeface="Calibri" panose="020F0502020204030204" pitchFamily="34" charset="0"/>
            </a:endParaRPr>
          </a:p>
          <a:p>
            <a:pPr algn="just" eaLnBrk="1" hangingPunct="1">
              <a:buFont typeface="Arial" panose="020B0604020202020204" pitchFamily="34" charset="0"/>
              <a:buNone/>
            </a:pPr>
            <a:endParaRPr lang="en-US" altLang="en-US" sz="2000" dirty="0">
              <a:latin typeface="Calibri" panose="020F0502020204030204" pitchFamily="34" charset="0"/>
              <a:cs typeface="Calibri" panose="020F0502020204030204" pitchFamily="34" charset="0"/>
            </a:endParaRPr>
          </a:p>
          <a:p>
            <a:pPr eaLnBrk="1" hangingPunct="1"/>
            <a:endParaRPr lang="en-US" altLang="en-US" sz="2000" dirty="0">
              <a:latin typeface="Calibri" panose="020F0502020204030204" pitchFamily="34" charset="0"/>
              <a:cs typeface="Calibri" panose="020F0502020204030204" pitchFamily="34" charset="0"/>
            </a:endParaRPr>
          </a:p>
        </p:txBody>
      </p:sp>
      <p:pic>
        <p:nvPicPr>
          <p:cNvPr id="22532" name="Picture 3" descr="E:\Mahima\logo\iiidem logo.jpg">
            <a:extLst>
              <a:ext uri="{FF2B5EF4-FFF2-40B4-BE49-F238E27FC236}">
                <a16:creationId xmlns:a16="http://schemas.microsoft.com/office/drawing/2014/main" id="{78278D68-D94E-FC10-452C-DDE027C6B8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4" descr="E:\Mahima\logo\ECI - Copy.jpg">
            <a:extLst>
              <a:ext uri="{FF2B5EF4-FFF2-40B4-BE49-F238E27FC236}">
                <a16:creationId xmlns:a16="http://schemas.microsoft.com/office/drawing/2014/main" id="{0013398B-F213-7B5B-7ADC-EF6B1758DA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Slide Number Placeholder 1">
            <a:extLst>
              <a:ext uri="{FF2B5EF4-FFF2-40B4-BE49-F238E27FC236}">
                <a16:creationId xmlns:a16="http://schemas.microsoft.com/office/drawing/2014/main" id="{3AA546D6-7622-7D63-4F85-72BFE59D276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9A7D6D0-1FF1-2C4B-AE4C-2C614B96E476}" type="slidenum">
              <a:rPr lang="en-US" altLang="en-US">
                <a:solidFill>
                  <a:srgbClr val="FFFFFF"/>
                </a:solidFill>
              </a:rPr>
              <a:pPr eaLnBrk="1" hangingPunct="1"/>
              <a:t>17</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8435">
                                            <p:txEl>
                                              <p:pRg st="1" end="1"/>
                                            </p:txEl>
                                          </p:spTgt>
                                        </p:tgtEl>
                                        <p:attrNameLst>
                                          <p:attrName>style.visibility</p:attrName>
                                        </p:attrNameLst>
                                      </p:cBhvr>
                                      <p:to>
                                        <p:strVal val="visible"/>
                                      </p:to>
                                    </p:set>
                                    <p:animEffect transition="in" filter="fade">
                                      <p:cBhvr>
                                        <p:cTn id="14" dur="1000"/>
                                        <p:tgtEl>
                                          <p:spTgt spid="18435">
                                            <p:txEl>
                                              <p:pRg st="1" end="1"/>
                                            </p:txEl>
                                          </p:spTgt>
                                        </p:tgtEl>
                                      </p:cBhvr>
                                    </p:animEffect>
                                    <p:anim calcmode="lin" valueType="num">
                                      <p:cBhvr>
                                        <p:cTn id="15" dur="10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84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8435">
                                            <p:txEl>
                                              <p:pRg st="2" end="2"/>
                                            </p:txEl>
                                          </p:spTgt>
                                        </p:tgtEl>
                                        <p:attrNameLst>
                                          <p:attrName>style.visibility</p:attrName>
                                        </p:attrNameLst>
                                      </p:cBhvr>
                                      <p:to>
                                        <p:strVal val="visible"/>
                                      </p:to>
                                    </p:set>
                                    <p:animEffect transition="in" filter="fade">
                                      <p:cBhvr>
                                        <p:cTn id="21" dur="1000"/>
                                        <p:tgtEl>
                                          <p:spTgt spid="18435">
                                            <p:txEl>
                                              <p:pRg st="2" end="2"/>
                                            </p:txEl>
                                          </p:spTgt>
                                        </p:tgtEl>
                                      </p:cBhvr>
                                    </p:animEffect>
                                    <p:anim calcmode="lin" valueType="num">
                                      <p:cBhvr>
                                        <p:cTn id="22"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8435">
                                            <p:txEl>
                                              <p:pRg st="4" end="4"/>
                                            </p:txEl>
                                          </p:spTgt>
                                        </p:tgtEl>
                                        <p:attrNameLst>
                                          <p:attrName>style.visibility</p:attrName>
                                        </p:attrNameLst>
                                      </p:cBhvr>
                                      <p:to>
                                        <p:strVal val="visible"/>
                                      </p:to>
                                    </p:set>
                                    <p:animEffect transition="in" filter="fade">
                                      <p:cBhvr>
                                        <p:cTn id="28" dur="1000"/>
                                        <p:tgtEl>
                                          <p:spTgt spid="18435">
                                            <p:txEl>
                                              <p:pRg st="4" end="4"/>
                                            </p:txEl>
                                          </p:spTgt>
                                        </p:tgtEl>
                                      </p:cBhvr>
                                    </p:animEffect>
                                    <p:anim calcmode="lin" valueType="num">
                                      <p:cBhvr>
                                        <p:cTn id="29" dur="10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843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00C77B05-45BA-DA49-B129-79AF27F46186}"/>
              </a:ext>
            </a:extLst>
          </p:cNvPr>
          <p:cNvSpPr>
            <a:spLocks noGrp="1"/>
          </p:cNvSpPr>
          <p:nvPr>
            <p:ph type="title"/>
          </p:nvPr>
        </p:nvSpPr>
        <p:spPr>
          <a:xfrm>
            <a:off x="714375" y="-27892"/>
            <a:ext cx="8229600" cy="1007380"/>
          </a:xfrm>
        </p:spPr>
        <p:txBody>
          <a:bodyPr>
            <a:normAutofit/>
          </a:bodyPr>
          <a:lstStyle/>
          <a:p>
            <a:pPr algn="ctr" eaLnBrk="1" fontAlgn="auto" hangingPunct="1">
              <a:spcAft>
                <a:spcPts val="0"/>
              </a:spcAft>
              <a:defRPr/>
            </a:pPr>
            <a:r>
              <a:rPr lang="en-US" altLang="en-US" sz="1800" b="1" dirty="0" smtClean="0">
                <a:solidFill>
                  <a:schemeClr val="tx1"/>
                </a:solidFill>
              </a:rPr>
              <a:t>Documents </a:t>
            </a:r>
            <a:r>
              <a:rPr lang="en-US" altLang="en-US" sz="1800" b="1" dirty="0">
                <a:solidFill>
                  <a:schemeClr val="tx1"/>
                </a:solidFill>
              </a:rPr>
              <a:t>to be </a:t>
            </a:r>
            <a:r>
              <a:rPr lang="en-US" altLang="en-US" sz="1800" b="1" dirty="0" smtClean="0">
                <a:solidFill>
                  <a:schemeClr val="tx1"/>
                </a:solidFill>
              </a:rPr>
              <a:t>filed by Candidates dismissed from Govt. Service./</a:t>
            </a:r>
            <a:endParaRPr lang="en-US" altLang="en-US" sz="1800" b="1" dirty="0">
              <a:solidFill>
                <a:schemeClr val="tx1"/>
              </a:solidFill>
            </a:endParaRPr>
          </a:p>
        </p:txBody>
      </p:sp>
      <p:sp>
        <p:nvSpPr>
          <p:cNvPr id="19459" name="Content Placeholder 2">
            <a:extLst>
              <a:ext uri="{FF2B5EF4-FFF2-40B4-BE49-F238E27FC236}">
                <a16:creationId xmlns:a16="http://schemas.microsoft.com/office/drawing/2014/main" id="{E4F3786E-C50D-5850-84DD-637BCB8CE85A}"/>
              </a:ext>
            </a:extLst>
          </p:cNvPr>
          <p:cNvSpPr>
            <a:spLocks noGrp="1"/>
          </p:cNvSpPr>
          <p:nvPr>
            <p:ph idx="1"/>
          </p:nvPr>
        </p:nvSpPr>
        <p:spPr>
          <a:xfrm>
            <a:off x="228599" y="1200150"/>
            <a:ext cx="8818563" cy="3657600"/>
          </a:xfrm>
          <a:ln>
            <a:noFill/>
            <a:miter lim="800000"/>
            <a:headEnd/>
            <a:tailEnd/>
          </a:ln>
        </p:spPr>
        <p:txBody>
          <a:bodyPr/>
          <a:lstStyle/>
          <a:p>
            <a:pPr marL="0" indent="0" algn="just" eaLnBrk="1" hangingPunct="1">
              <a:buFont typeface="Arial" panose="020B0604020202020204" pitchFamily="34" charset="0"/>
              <a:buNone/>
            </a:pPr>
            <a:r>
              <a:rPr lang="en-US" altLang="en-US" sz="1800" u="sng" dirty="0">
                <a:latin typeface="Calibri" panose="020F0502020204030204" pitchFamily="34" charset="0"/>
                <a:cs typeface="Calibri" panose="020F0502020204030204" pitchFamily="34" charset="0"/>
              </a:rPr>
              <a:t>1.For a person dismissed from an office under Govt. of India/any   State Govt., to contest election within 5 years of dismissal:</a:t>
            </a:r>
          </a:p>
          <a:p>
            <a:pPr marL="0" indent="0" algn="just" eaLnBrk="1" hangingPunct="1">
              <a:buFont typeface="Arial" panose="020B0604020202020204" pitchFamily="34" charset="0"/>
              <a:buNone/>
            </a:pPr>
            <a:r>
              <a:rPr lang="en-US" altLang="en-US" sz="1800" b="1" dirty="0">
                <a:latin typeface="Calibri" panose="020F0502020204030204" pitchFamily="34" charset="0"/>
                <a:cs typeface="Calibri" panose="020F0502020204030204" pitchFamily="34" charset="0"/>
              </a:rPr>
              <a:t>Submit along with nomination paper, a certificate from ECI stating that the dismissal was not on account of corruption or disloyalty to State. </a:t>
            </a:r>
            <a:r>
              <a:rPr lang="en-US" altLang="en-US" sz="1800" b="1" dirty="0">
                <a:solidFill>
                  <a:srgbClr val="FF0000"/>
                </a:solidFill>
                <a:latin typeface="Calibri" panose="020F0502020204030204" pitchFamily="34" charset="0"/>
                <a:cs typeface="Calibri" panose="020F0502020204030204" pitchFamily="34" charset="0"/>
              </a:rPr>
              <a:t>(</a:t>
            </a:r>
            <a:r>
              <a:rPr lang="en-US" altLang="en-US" sz="1800" b="1" dirty="0" smtClean="0">
                <a:solidFill>
                  <a:srgbClr val="FF0000"/>
                </a:solidFill>
                <a:latin typeface="Calibri" panose="020F0502020204030204" pitchFamily="34" charset="0"/>
                <a:cs typeface="Calibri" panose="020F0502020204030204" pitchFamily="34" charset="0"/>
              </a:rPr>
              <a:t>S 33(3) RPA 1951)</a:t>
            </a:r>
            <a:endParaRPr lang="en-US" altLang="en-US" sz="1800" b="1" dirty="0">
              <a:solidFill>
                <a:srgbClr val="FF0000"/>
              </a:solidFill>
              <a:latin typeface="Calibri" panose="020F0502020204030204" pitchFamily="34" charset="0"/>
              <a:cs typeface="Calibri" panose="020F0502020204030204" pitchFamily="34" charset="0"/>
            </a:endParaRPr>
          </a:p>
          <a:p>
            <a:pPr marL="0" indent="0" algn="just" eaLnBrk="1" hangingPunct="1">
              <a:buFont typeface="Arial" panose="020B0604020202020204" pitchFamily="34" charset="0"/>
              <a:buNone/>
            </a:pPr>
            <a:endParaRPr lang="en-US" altLang="en-US" sz="1800" b="1" dirty="0">
              <a:latin typeface="Calibri" panose="020F0502020204030204" pitchFamily="34" charset="0"/>
              <a:cs typeface="Calibri" panose="020F0502020204030204" pitchFamily="34" charset="0"/>
            </a:endParaRPr>
          </a:p>
          <a:p>
            <a:pPr marL="0" indent="0" algn="just" eaLnBrk="1" hangingPunct="1">
              <a:buFont typeface="Arial" panose="020B0604020202020204" pitchFamily="34" charset="0"/>
              <a:buNone/>
            </a:pPr>
            <a:r>
              <a:rPr lang="en-US" altLang="en-US" sz="1800" u="sng" dirty="0">
                <a:latin typeface="Calibri" panose="020F0502020204030204" pitchFamily="34" charset="0"/>
                <a:cs typeface="Calibri" panose="020F0502020204030204" pitchFamily="34" charset="0"/>
              </a:rPr>
              <a:t>2. Candidate who is an elector of a different Constituency:</a:t>
            </a:r>
          </a:p>
          <a:p>
            <a:pPr marL="0" indent="0" algn="just" eaLnBrk="1" hangingPunct="1">
              <a:lnSpc>
                <a:spcPct val="90000"/>
              </a:lnSpc>
              <a:buNone/>
            </a:pPr>
            <a:r>
              <a:rPr lang="en-US" altLang="en-US" sz="1800" b="1" dirty="0">
                <a:latin typeface="Calibri" panose="020F0502020204030204" pitchFamily="34" charset="0"/>
                <a:cs typeface="Calibri" panose="020F0502020204030204" pitchFamily="34" charset="0"/>
              </a:rPr>
              <a:t>Certified extract of entries in the relevant roll to be submitted </a:t>
            </a:r>
            <a:r>
              <a:rPr lang="en-US" altLang="en-US" sz="1800" b="1" dirty="0" smtClean="0">
                <a:solidFill>
                  <a:srgbClr val="FF0000"/>
                </a:solidFill>
                <a:latin typeface="Calibri" panose="020F0502020204030204" pitchFamily="34" charset="0"/>
                <a:cs typeface="Calibri" panose="020F0502020204030204" pitchFamily="34" charset="0"/>
              </a:rPr>
              <a:t>– (S 33(5) </a:t>
            </a:r>
            <a:r>
              <a:rPr lang="en-US" altLang="en-US" sz="1800" b="1" dirty="0">
                <a:solidFill>
                  <a:srgbClr val="FF0000"/>
                </a:solidFill>
                <a:latin typeface="Calibri" panose="020F0502020204030204" pitchFamily="34" charset="0"/>
                <a:cs typeface="Calibri" panose="020F0502020204030204" pitchFamily="34" charset="0"/>
              </a:rPr>
              <a:t>RPA 1951)</a:t>
            </a:r>
          </a:p>
          <a:p>
            <a:pPr marL="0" indent="0" eaLnBrk="1" hangingPunct="1">
              <a:lnSpc>
                <a:spcPct val="90000"/>
              </a:lnSpc>
              <a:buFont typeface="Arial" panose="020B0604020202020204" pitchFamily="34" charset="0"/>
              <a:buNone/>
            </a:pPr>
            <a:r>
              <a:rPr lang="en-US" altLang="en-US" sz="1800" b="1" dirty="0" smtClean="0">
                <a:solidFill>
                  <a:srgbClr val="D60093"/>
                </a:solidFill>
                <a:latin typeface="Calibri" panose="020F0502020204030204" pitchFamily="34" charset="0"/>
                <a:cs typeface="Calibri" panose="020F0502020204030204" pitchFamily="34" charset="0"/>
              </a:rPr>
              <a:t>NB: If </a:t>
            </a:r>
            <a:r>
              <a:rPr lang="en-US" altLang="en-US" sz="1800" b="1" dirty="0">
                <a:solidFill>
                  <a:srgbClr val="D60093"/>
                </a:solidFill>
                <a:latin typeface="Calibri" panose="020F0502020204030204" pitchFamily="34" charset="0"/>
                <a:cs typeface="Calibri" panose="020F0502020204030204" pitchFamily="34" charset="0"/>
              </a:rPr>
              <a:t>not filed with nomination, this can be filed </a:t>
            </a:r>
            <a:r>
              <a:rPr lang="en-US" altLang="en-US" sz="1800" b="1" dirty="0" smtClean="0">
                <a:solidFill>
                  <a:srgbClr val="D60093"/>
                </a:solidFill>
                <a:latin typeface="Calibri" panose="020F0502020204030204" pitchFamily="34" charset="0"/>
                <a:cs typeface="Calibri" panose="020F0502020204030204" pitchFamily="34" charset="0"/>
              </a:rPr>
              <a:t>till </a:t>
            </a:r>
            <a:r>
              <a:rPr lang="en-US" altLang="en-US" sz="1800" b="1" dirty="0">
                <a:solidFill>
                  <a:srgbClr val="D60093"/>
                </a:solidFill>
                <a:latin typeface="Calibri" panose="020F0502020204030204" pitchFamily="34" charset="0"/>
                <a:cs typeface="Calibri" panose="020F0502020204030204" pitchFamily="34" charset="0"/>
              </a:rPr>
              <a:t>the time of scrutiny. RO to give a notice - in the check-list in the format as per </a:t>
            </a:r>
            <a:r>
              <a:rPr lang="en-IN" altLang="en-US" sz="1800" b="1" i="1" dirty="0">
                <a:solidFill>
                  <a:srgbClr val="D60093"/>
                </a:solidFill>
                <a:latin typeface="Calibri" panose="020F0502020204030204" pitchFamily="34" charset="0"/>
                <a:cs typeface="Calibri" panose="020F0502020204030204" pitchFamily="34" charset="0"/>
              </a:rPr>
              <a:t>ECI direction </a:t>
            </a:r>
            <a:r>
              <a:rPr lang="en-IN" altLang="en-US" sz="1800" b="1" i="1" dirty="0" smtClean="0">
                <a:solidFill>
                  <a:srgbClr val="D60093"/>
                </a:solidFill>
                <a:latin typeface="Calibri" panose="020F0502020204030204" pitchFamily="34" charset="0"/>
                <a:cs typeface="Calibri" panose="020F0502020204030204" pitchFamily="34" charset="0"/>
              </a:rPr>
              <a:t>dated 7</a:t>
            </a:r>
            <a:r>
              <a:rPr lang="en-IN" altLang="en-US" sz="1800" b="1" i="1" baseline="30000" dirty="0" smtClean="0">
                <a:solidFill>
                  <a:srgbClr val="D60093"/>
                </a:solidFill>
                <a:latin typeface="Calibri" panose="020F0502020204030204" pitchFamily="34" charset="0"/>
                <a:cs typeface="Calibri" panose="020F0502020204030204" pitchFamily="34" charset="0"/>
              </a:rPr>
              <a:t>th</a:t>
            </a:r>
            <a:r>
              <a:rPr lang="en-IN" altLang="en-US" sz="1800" b="1" i="1" dirty="0" smtClean="0">
                <a:solidFill>
                  <a:srgbClr val="D60093"/>
                </a:solidFill>
                <a:latin typeface="Calibri" panose="020F0502020204030204" pitchFamily="34" charset="0"/>
                <a:cs typeface="Calibri" panose="020F0502020204030204" pitchFamily="34" charset="0"/>
              </a:rPr>
              <a:t>  </a:t>
            </a:r>
            <a:r>
              <a:rPr lang="en-IN" altLang="en-US" sz="1800" b="1" i="1" dirty="0">
                <a:solidFill>
                  <a:srgbClr val="D60093"/>
                </a:solidFill>
                <a:latin typeface="Calibri" panose="020F0502020204030204" pitchFamily="34" charset="0"/>
                <a:cs typeface="Calibri" panose="020F0502020204030204" pitchFamily="34" charset="0"/>
              </a:rPr>
              <a:t>February, 2019</a:t>
            </a:r>
            <a:r>
              <a:rPr lang="en-US" altLang="en-US" sz="1800" b="1" i="1" dirty="0">
                <a:solidFill>
                  <a:srgbClr val="D60093"/>
                </a:solidFill>
                <a:latin typeface="Calibri" panose="020F0502020204030204" pitchFamily="34" charset="0"/>
                <a:cs typeface="Calibri" panose="020F0502020204030204" pitchFamily="34" charset="0"/>
              </a:rPr>
              <a:t>.  </a:t>
            </a:r>
          </a:p>
          <a:p>
            <a:pPr marL="0" indent="0" algn="just" eaLnBrk="1" hangingPunct="1">
              <a:buFont typeface="Arial" panose="020B0604020202020204" pitchFamily="34" charset="0"/>
              <a:buNone/>
            </a:pPr>
            <a:endParaRPr lang="en-US" altLang="en-US" sz="2000" u="sng" dirty="0">
              <a:latin typeface="Calibri" panose="020F0502020204030204" pitchFamily="34" charset="0"/>
              <a:cs typeface="Calibri" panose="020F0502020204030204" pitchFamily="34" charset="0"/>
            </a:endParaRPr>
          </a:p>
        </p:txBody>
      </p:sp>
      <p:pic>
        <p:nvPicPr>
          <p:cNvPr id="23556" name="Picture 3" descr="E:\Mahima\logo\iiidem logo.jpg">
            <a:extLst>
              <a:ext uri="{FF2B5EF4-FFF2-40B4-BE49-F238E27FC236}">
                <a16:creationId xmlns:a16="http://schemas.microsoft.com/office/drawing/2014/main" id="{F249F066-DC81-E3F6-D16C-7C37195D0F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4" descr="E:\Mahima\logo\ECI - Copy.jpg">
            <a:extLst>
              <a:ext uri="{FF2B5EF4-FFF2-40B4-BE49-F238E27FC236}">
                <a16:creationId xmlns:a16="http://schemas.microsoft.com/office/drawing/2014/main" id="{F739634F-A636-7184-7ECA-15DD4707C6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Slide Number Placeholder 1">
            <a:extLst>
              <a:ext uri="{FF2B5EF4-FFF2-40B4-BE49-F238E27FC236}">
                <a16:creationId xmlns:a16="http://schemas.microsoft.com/office/drawing/2014/main" id="{514D1D24-BD50-722D-C253-F5A3715164E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E6BE552-3EE1-3F43-BDBA-F845410A5548}" type="slidenum">
              <a:rPr lang="en-US" altLang="en-US">
                <a:solidFill>
                  <a:srgbClr val="FFFFFF"/>
                </a:solidFill>
              </a:rPr>
              <a:pPr eaLnBrk="1" hangingPunct="1"/>
              <a:t>18</a:t>
            </a:fld>
            <a:endParaRPr lang="en-US" altLang="en-US">
              <a:solidFill>
                <a:srgbClr val="FFFFFF"/>
              </a:solidFill>
            </a:endParaRPr>
          </a:p>
        </p:txBody>
      </p:sp>
      <p:sp>
        <p:nvSpPr>
          <p:cNvPr id="7" name="Title 1">
            <a:extLst>
              <a:ext uri="{FF2B5EF4-FFF2-40B4-BE49-F238E27FC236}">
                <a16:creationId xmlns:a16="http://schemas.microsoft.com/office/drawing/2014/main" id="{00C77B05-45BA-DA49-B129-79AF27F46186}"/>
              </a:ext>
            </a:extLst>
          </p:cNvPr>
          <p:cNvSpPr txBox="1">
            <a:spLocks/>
          </p:cNvSpPr>
          <p:nvPr/>
        </p:nvSpPr>
        <p:spPr>
          <a:xfrm>
            <a:off x="523080" y="426133"/>
            <a:ext cx="8229600" cy="742950"/>
          </a:xfrm>
          <a:prstGeom prst="rect">
            <a:avLst/>
          </a:prstGeom>
        </p:spPr>
        <p:txBody>
          <a:bodyPr vert="horz" lIns="91439" tIns="45720" rIns="91439" bIns="45720" rtlCol="0" anchor="ctr">
            <a:normAutofit/>
          </a:bodyP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eaLnBrk="1" fontAlgn="auto" hangingPunct="1">
              <a:spcAft>
                <a:spcPts val="0"/>
              </a:spcAft>
              <a:defRPr/>
            </a:pPr>
            <a:r>
              <a:rPr lang="en-US" altLang="en-US" sz="1600" b="1" dirty="0" smtClean="0">
                <a:solidFill>
                  <a:schemeClr val="tx1"/>
                </a:solidFill>
              </a:rPr>
              <a:t>Documents to be filed by Candidates who are electors of a different Constituency </a:t>
            </a:r>
            <a:endParaRPr lang="en-US" altLang="en-US" sz="1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1000"/>
                                        <p:tgtEl>
                                          <p:spTgt spid="19459">
                                            <p:txEl>
                                              <p:pRg st="0" end="0"/>
                                            </p:txEl>
                                          </p:spTgt>
                                        </p:tgtEl>
                                      </p:cBhvr>
                                    </p:animEffect>
                                    <p:anim calcmode="lin" valueType="num">
                                      <p:cBhvr>
                                        <p:cTn id="8" dur="1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4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9459">
                                            <p:txEl>
                                              <p:pRg st="1" end="1"/>
                                            </p:txEl>
                                          </p:spTgt>
                                        </p:tgtEl>
                                        <p:attrNameLst>
                                          <p:attrName>style.visibility</p:attrName>
                                        </p:attrNameLst>
                                      </p:cBhvr>
                                      <p:to>
                                        <p:strVal val="visible"/>
                                      </p:to>
                                    </p:set>
                                    <p:animEffect transition="in" filter="fade">
                                      <p:cBhvr>
                                        <p:cTn id="14" dur="1000"/>
                                        <p:tgtEl>
                                          <p:spTgt spid="19459">
                                            <p:txEl>
                                              <p:pRg st="1" end="1"/>
                                            </p:txEl>
                                          </p:spTgt>
                                        </p:tgtEl>
                                      </p:cBhvr>
                                    </p:animEffect>
                                    <p:anim calcmode="lin" valueType="num">
                                      <p:cBhvr>
                                        <p:cTn id="15" dur="10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94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459">
                                            <p:txEl>
                                              <p:pRg st="3" end="3"/>
                                            </p:txEl>
                                          </p:spTgt>
                                        </p:tgtEl>
                                        <p:attrNameLst>
                                          <p:attrName>style.visibility</p:attrName>
                                        </p:attrNameLst>
                                      </p:cBhvr>
                                      <p:to>
                                        <p:strVal val="visible"/>
                                      </p:to>
                                    </p:set>
                                    <p:animEffect transition="in" filter="fade">
                                      <p:cBhvr>
                                        <p:cTn id="21" dur="1000"/>
                                        <p:tgtEl>
                                          <p:spTgt spid="19459">
                                            <p:txEl>
                                              <p:pRg st="3" end="3"/>
                                            </p:txEl>
                                          </p:spTgt>
                                        </p:tgtEl>
                                      </p:cBhvr>
                                    </p:animEffect>
                                    <p:anim calcmode="lin" valueType="num">
                                      <p:cBhvr>
                                        <p:cTn id="22" dur="10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945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459">
                                            <p:txEl>
                                              <p:pRg st="4" end="4"/>
                                            </p:txEl>
                                          </p:spTgt>
                                        </p:tgtEl>
                                        <p:attrNameLst>
                                          <p:attrName>style.visibility</p:attrName>
                                        </p:attrNameLst>
                                      </p:cBhvr>
                                      <p:to>
                                        <p:strVal val="visible"/>
                                      </p:to>
                                    </p:set>
                                    <p:animEffect transition="in" filter="fade">
                                      <p:cBhvr>
                                        <p:cTn id="28" dur="1000"/>
                                        <p:tgtEl>
                                          <p:spTgt spid="19459">
                                            <p:txEl>
                                              <p:pRg st="4" end="4"/>
                                            </p:txEl>
                                          </p:spTgt>
                                        </p:tgtEl>
                                      </p:cBhvr>
                                    </p:animEffect>
                                    <p:anim calcmode="lin" valueType="num">
                                      <p:cBhvr>
                                        <p:cTn id="29" dur="10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945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9459">
                                            <p:txEl>
                                              <p:pRg st="5" end="5"/>
                                            </p:txEl>
                                          </p:spTgt>
                                        </p:tgtEl>
                                        <p:attrNameLst>
                                          <p:attrName>style.visibility</p:attrName>
                                        </p:attrNameLst>
                                      </p:cBhvr>
                                      <p:to>
                                        <p:strVal val="visible"/>
                                      </p:to>
                                    </p:set>
                                    <p:animEffect transition="in" filter="fade">
                                      <p:cBhvr>
                                        <p:cTn id="35" dur="1000"/>
                                        <p:tgtEl>
                                          <p:spTgt spid="19459">
                                            <p:txEl>
                                              <p:pRg st="5" end="5"/>
                                            </p:txEl>
                                          </p:spTgt>
                                        </p:tgtEl>
                                      </p:cBhvr>
                                    </p:animEffect>
                                    <p:anim calcmode="lin" valueType="num">
                                      <p:cBhvr>
                                        <p:cTn id="36" dur="10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945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1CBE6A5-9255-3258-55F2-1166480021C9}"/>
              </a:ext>
            </a:extLst>
          </p:cNvPr>
          <p:cNvSpPr>
            <a:spLocks noGrp="1"/>
          </p:cNvSpPr>
          <p:nvPr>
            <p:ph type="title"/>
          </p:nvPr>
        </p:nvSpPr>
        <p:spPr/>
        <p:txBody>
          <a:bodyPr/>
          <a:lstStyle/>
          <a:p>
            <a:pPr algn="ctr" eaLnBrk="1" fontAlgn="auto" hangingPunct="1">
              <a:spcAft>
                <a:spcPts val="0"/>
              </a:spcAft>
              <a:defRPr/>
            </a:pPr>
            <a:r>
              <a:rPr lang="en-US" altLang="en-US" sz="3000" dirty="0" smtClean="0">
                <a:solidFill>
                  <a:schemeClr val="tx1"/>
                </a:solidFill>
              </a:rPr>
              <a:t>Affidavit </a:t>
            </a:r>
            <a:r>
              <a:rPr lang="en-US" altLang="en-US" sz="3000" dirty="0">
                <a:solidFill>
                  <a:schemeClr val="tx1"/>
                </a:solidFill>
              </a:rPr>
              <a:t>by candidate</a:t>
            </a:r>
          </a:p>
        </p:txBody>
      </p:sp>
      <p:sp>
        <p:nvSpPr>
          <p:cNvPr id="22531" name="Content Placeholder 2">
            <a:extLst>
              <a:ext uri="{FF2B5EF4-FFF2-40B4-BE49-F238E27FC236}">
                <a16:creationId xmlns:a16="http://schemas.microsoft.com/office/drawing/2014/main" id="{BD7F8B65-F549-47C1-E28D-154FF8FBF0ED}"/>
              </a:ext>
            </a:extLst>
          </p:cNvPr>
          <p:cNvSpPr>
            <a:spLocks noGrp="1"/>
          </p:cNvSpPr>
          <p:nvPr>
            <p:ph idx="1"/>
          </p:nvPr>
        </p:nvSpPr>
        <p:spPr>
          <a:xfrm>
            <a:off x="228600" y="1154076"/>
            <a:ext cx="8686800" cy="3657600"/>
          </a:xfrm>
        </p:spPr>
        <p:txBody>
          <a:bodyPr/>
          <a:lstStyle/>
          <a:p>
            <a:pPr algn="just" eaLnBrk="1" hangingPunct="1">
              <a:lnSpc>
                <a:spcPct val="150000"/>
              </a:lnSpc>
              <a:buFont typeface="Wingdings" panose="05000000000000000000" pitchFamily="2" charset="2"/>
              <a:buChar char="§"/>
              <a:defRPr/>
            </a:pPr>
            <a:r>
              <a:rPr lang="en-US" altLang="en-US" sz="1800" dirty="0" smtClean="0">
                <a:latin typeface="Calibri" pitchFamily="34" charset="0"/>
                <a:cs typeface="Calibri" pitchFamily="34" charset="0"/>
              </a:rPr>
              <a:t>Candidate </a:t>
            </a:r>
            <a:r>
              <a:rPr lang="en-US" altLang="en-US" sz="1800" dirty="0">
                <a:latin typeface="Calibri" pitchFamily="34" charset="0"/>
                <a:cs typeface="Calibri" pitchFamily="34" charset="0"/>
              </a:rPr>
              <a:t>is required to file affidavit in </a:t>
            </a:r>
            <a:r>
              <a:rPr lang="en-US" altLang="en-US" sz="1800" b="1" dirty="0">
                <a:latin typeface="Calibri" pitchFamily="34" charset="0"/>
                <a:cs typeface="Calibri" pitchFamily="34" charset="0"/>
                <a:hlinkClick r:id="rId2" action="ppaction://hlinkfile"/>
              </a:rPr>
              <a:t>Form-26</a:t>
            </a:r>
            <a:r>
              <a:rPr lang="en-US" altLang="en-US" sz="1800" dirty="0">
                <a:latin typeface="Calibri" pitchFamily="34" charset="0"/>
                <a:cs typeface="Calibri" pitchFamily="34" charset="0"/>
              </a:rPr>
              <a:t> (revised Form circulated vide </a:t>
            </a:r>
            <a:r>
              <a:rPr lang="en-US" altLang="en-US" sz="1800" dirty="0" smtClean="0">
                <a:solidFill>
                  <a:srgbClr val="FF0000"/>
                </a:solidFill>
                <a:latin typeface="Calibri" pitchFamily="34" charset="0"/>
                <a:cs typeface="Calibri" pitchFamily="34" charset="0"/>
              </a:rPr>
              <a:t>ECI </a:t>
            </a:r>
            <a:r>
              <a:rPr lang="en-US" altLang="en-US" sz="1800" dirty="0">
                <a:solidFill>
                  <a:srgbClr val="FF0000"/>
                </a:solidFill>
                <a:latin typeface="Calibri" pitchFamily="34" charset="0"/>
                <a:cs typeface="Calibri" pitchFamily="34" charset="0"/>
              </a:rPr>
              <a:t>letter dated </a:t>
            </a:r>
            <a:r>
              <a:rPr lang="en-US" altLang="en-US" sz="1800" dirty="0" smtClean="0">
                <a:solidFill>
                  <a:srgbClr val="FF0000"/>
                </a:solidFill>
                <a:latin typeface="Calibri" pitchFamily="34" charset="0"/>
                <a:cs typeface="Calibri" pitchFamily="34" charset="0"/>
              </a:rPr>
              <a:t>28-02-2019</a:t>
            </a:r>
            <a:r>
              <a:rPr lang="en-US" altLang="en-US" sz="1800" dirty="0">
                <a:solidFill>
                  <a:srgbClr val="FF0000"/>
                </a:solidFill>
                <a:latin typeface="Calibri" pitchFamily="34" charset="0"/>
                <a:cs typeface="Calibri" pitchFamily="34" charset="0"/>
              </a:rPr>
              <a:t>.)</a:t>
            </a:r>
          </a:p>
          <a:p>
            <a:pPr algn="just" eaLnBrk="1" hangingPunct="1">
              <a:lnSpc>
                <a:spcPct val="150000"/>
              </a:lnSpc>
              <a:buFont typeface="Wingdings" panose="05000000000000000000" pitchFamily="2" charset="2"/>
              <a:buChar char="§"/>
              <a:defRPr/>
            </a:pPr>
            <a:r>
              <a:rPr lang="en-US" altLang="en-US" sz="1800" dirty="0">
                <a:latin typeface="Calibri" pitchFamily="34" charset="0"/>
                <a:cs typeface="Calibri" pitchFamily="34" charset="0"/>
              </a:rPr>
              <a:t>The affidavit to be filed along with nomination paper or up to 3:00 pm on the last date of filing nomination.</a:t>
            </a:r>
          </a:p>
          <a:p>
            <a:pPr algn="just" eaLnBrk="1" hangingPunct="1">
              <a:lnSpc>
                <a:spcPct val="150000"/>
              </a:lnSpc>
              <a:buFont typeface="Wingdings" panose="05000000000000000000" pitchFamily="2" charset="2"/>
              <a:buChar char="§"/>
              <a:defRPr/>
            </a:pPr>
            <a:r>
              <a:rPr lang="en-US" altLang="en-US" sz="1800" dirty="0">
                <a:latin typeface="Calibri" pitchFamily="34" charset="0"/>
                <a:cs typeface="Calibri" pitchFamily="34" charset="0"/>
              </a:rPr>
              <a:t>All the columns in the affidavit must be filled in. No column should be left blank</a:t>
            </a:r>
          </a:p>
          <a:p>
            <a:pPr algn="just" eaLnBrk="1" hangingPunct="1">
              <a:lnSpc>
                <a:spcPct val="150000"/>
              </a:lnSpc>
              <a:buFont typeface="Wingdings" panose="05000000000000000000" pitchFamily="2" charset="2"/>
              <a:buChar char="§"/>
              <a:defRPr/>
            </a:pPr>
            <a:r>
              <a:rPr lang="en-US" altLang="en-US" sz="1800" dirty="0">
                <a:latin typeface="Calibri" pitchFamily="34" charset="0"/>
                <a:cs typeface="Calibri" pitchFamily="34" charset="0"/>
              </a:rPr>
              <a:t>If candidate does not have information to be filled in a column, he/she should fill – Not Applicable / Nil/Not Known</a:t>
            </a:r>
          </a:p>
          <a:p>
            <a:pPr algn="just" eaLnBrk="1" hangingPunct="1">
              <a:lnSpc>
                <a:spcPct val="150000"/>
              </a:lnSpc>
              <a:buFont typeface="Wingdings" panose="05000000000000000000" pitchFamily="2" charset="2"/>
              <a:buChar char="§"/>
              <a:defRPr/>
            </a:pPr>
            <a:r>
              <a:rPr lang="en-US" altLang="en-US" sz="1800" dirty="0">
                <a:latin typeface="Calibri" pitchFamily="34" charset="0"/>
                <a:cs typeface="Calibri" pitchFamily="34" charset="0"/>
              </a:rPr>
              <a:t>The affidavit should be typed or written legibly and neatly.</a:t>
            </a:r>
          </a:p>
          <a:p>
            <a:pPr marL="0" indent="0" algn="just" eaLnBrk="1" hangingPunct="1">
              <a:lnSpc>
                <a:spcPct val="90000"/>
              </a:lnSpc>
              <a:buFont typeface="Arial" charset="0"/>
              <a:buNone/>
              <a:defRPr/>
            </a:pPr>
            <a:endParaRPr lang="en-US" altLang="en-US" sz="2300" b="1" dirty="0">
              <a:latin typeface="Calibri" pitchFamily="34" charset="0"/>
              <a:cs typeface="Calibri" pitchFamily="34" charset="0"/>
            </a:endParaRPr>
          </a:p>
          <a:p>
            <a:pPr eaLnBrk="1" hangingPunct="1">
              <a:buFont typeface="Arial" charset="0"/>
              <a:buChar char="•"/>
              <a:defRPr/>
            </a:pPr>
            <a:endParaRPr lang="en-US" altLang="en-US" sz="2300" dirty="0"/>
          </a:p>
        </p:txBody>
      </p:sp>
      <p:pic>
        <p:nvPicPr>
          <p:cNvPr id="24580" name="Picture 3" descr="E:\Mahima\logo\iiidem logo.jpg">
            <a:extLst>
              <a:ext uri="{FF2B5EF4-FFF2-40B4-BE49-F238E27FC236}">
                <a16:creationId xmlns:a16="http://schemas.microsoft.com/office/drawing/2014/main" id="{82F3A7A4-33E1-35CA-C07D-01ADD307A4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4" descr="E:\Mahima\logo\ECI - Copy.jpg">
            <a:extLst>
              <a:ext uri="{FF2B5EF4-FFF2-40B4-BE49-F238E27FC236}">
                <a16:creationId xmlns:a16="http://schemas.microsoft.com/office/drawing/2014/main" id="{136EB826-F7D4-07C4-FE31-FCF431CDF1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Slide Number Placeholder 1">
            <a:extLst>
              <a:ext uri="{FF2B5EF4-FFF2-40B4-BE49-F238E27FC236}">
                <a16:creationId xmlns:a16="http://schemas.microsoft.com/office/drawing/2014/main" id="{CE8B93E1-C9DC-62E7-59FE-9D0CD2CE24C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0ACAD68-DF07-0944-8ADC-986FE9987542}" type="slidenum">
              <a:rPr lang="en-US" altLang="en-US">
                <a:solidFill>
                  <a:srgbClr val="FFFFFF"/>
                </a:solidFill>
              </a:rPr>
              <a:pPr eaLnBrk="1" hangingPunct="1"/>
              <a:t>19</a:t>
            </a:fld>
            <a:endParaRPr lang="en-US" altLang="en-US">
              <a:solidFill>
                <a:srgbClr val="FFFFFF"/>
              </a:solidFill>
            </a:endParaRPr>
          </a:p>
        </p:txBody>
      </p:sp>
      <p:sp>
        <p:nvSpPr>
          <p:cNvPr id="2" name="Rectangle 1"/>
          <p:cNvSpPr/>
          <p:nvPr/>
        </p:nvSpPr>
        <p:spPr>
          <a:xfrm>
            <a:off x="8001000" y="4597882"/>
            <a:ext cx="918970" cy="369332"/>
          </a:xfrm>
          <a:prstGeom prst="rect">
            <a:avLst/>
          </a:prstGeom>
        </p:spPr>
        <p:txBody>
          <a:bodyPr wrap="none">
            <a:spAutoFit/>
          </a:bodyPr>
          <a:lstStyle/>
          <a:p>
            <a:r>
              <a:rPr lang="en-US" altLang="en-US" dirty="0" err="1" smtClean="0">
                <a:cs typeface="Calibri" pitchFamily="34" charset="0"/>
              </a:rPr>
              <a:t>Contd</a:t>
            </a:r>
            <a:r>
              <a:rPr lang="en-US" altLang="en-US" dirty="0" smtClean="0">
                <a:cs typeface="Calibri"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531">
                                            <p:txEl>
                                              <p:pRg st="1" end="1"/>
                                            </p:txEl>
                                          </p:spTgt>
                                        </p:tgtEl>
                                        <p:attrNameLst>
                                          <p:attrName>style.visibility</p:attrName>
                                        </p:attrNameLst>
                                      </p:cBhvr>
                                      <p:to>
                                        <p:strVal val="visible"/>
                                      </p:to>
                                    </p:set>
                                    <p:animEffect transition="in" filter="fade">
                                      <p:cBhvr>
                                        <p:cTn id="14" dur="1000"/>
                                        <p:tgtEl>
                                          <p:spTgt spid="22531">
                                            <p:txEl>
                                              <p:pRg st="1" end="1"/>
                                            </p:txEl>
                                          </p:spTgt>
                                        </p:tgtEl>
                                      </p:cBhvr>
                                    </p:animEffect>
                                    <p:anim calcmode="lin" valueType="num">
                                      <p:cBhvr>
                                        <p:cTn id="15" dur="10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253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531">
                                            <p:txEl>
                                              <p:pRg st="2" end="2"/>
                                            </p:txEl>
                                          </p:spTgt>
                                        </p:tgtEl>
                                        <p:attrNameLst>
                                          <p:attrName>style.visibility</p:attrName>
                                        </p:attrNameLst>
                                      </p:cBhvr>
                                      <p:to>
                                        <p:strVal val="visible"/>
                                      </p:to>
                                    </p:set>
                                    <p:animEffect transition="in" filter="fade">
                                      <p:cBhvr>
                                        <p:cTn id="21" dur="1000"/>
                                        <p:tgtEl>
                                          <p:spTgt spid="22531">
                                            <p:txEl>
                                              <p:pRg st="2" end="2"/>
                                            </p:txEl>
                                          </p:spTgt>
                                        </p:tgtEl>
                                      </p:cBhvr>
                                    </p:animEffect>
                                    <p:anim calcmode="lin" valueType="num">
                                      <p:cBhvr>
                                        <p:cTn id="22"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2531">
                                            <p:txEl>
                                              <p:pRg st="3" end="3"/>
                                            </p:txEl>
                                          </p:spTgt>
                                        </p:tgtEl>
                                        <p:attrNameLst>
                                          <p:attrName>style.visibility</p:attrName>
                                        </p:attrNameLst>
                                      </p:cBhvr>
                                      <p:to>
                                        <p:strVal val="visible"/>
                                      </p:to>
                                    </p:set>
                                    <p:animEffect transition="in" filter="fade">
                                      <p:cBhvr>
                                        <p:cTn id="28" dur="1000"/>
                                        <p:tgtEl>
                                          <p:spTgt spid="22531">
                                            <p:txEl>
                                              <p:pRg st="3" end="3"/>
                                            </p:txEl>
                                          </p:spTgt>
                                        </p:tgtEl>
                                      </p:cBhvr>
                                    </p:animEffect>
                                    <p:anim calcmode="lin" valueType="num">
                                      <p:cBhvr>
                                        <p:cTn id="29" dur="10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253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2531">
                                            <p:txEl>
                                              <p:pRg st="4" end="4"/>
                                            </p:txEl>
                                          </p:spTgt>
                                        </p:tgtEl>
                                        <p:attrNameLst>
                                          <p:attrName>style.visibility</p:attrName>
                                        </p:attrNameLst>
                                      </p:cBhvr>
                                      <p:to>
                                        <p:strVal val="visible"/>
                                      </p:to>
                                    </p:set>
                                    <p:animEffect transition="in" filter="fade">
                                      <p:cBhvr>
                                        <p:cTn id="35" dur="1000"/>
                                        <p:tgtEl>
                                          <p:spTgt spid="22531">
                                            <p:txEl>
                                              <p:pRg st="4" end="4"/>
                                            </p:txEl>
                                          </p:spTgt>
                                        </p:tgtEl>
                                      </p:cBhvr>
                                    </p:animEffect>
                                    <p:anim calcmode="lin" valueType="num">
                                      <p:cBhvr>
                                        <p:cTn id="36"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253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3948006-63D7-32CC-840B-A1BA771ADD0A}"/>
              </a:ext>
            </a:extLst>
          </p:cNvPr>
          <p:cNvSpPr>
            <a:spLocks noGrp="1"/>
          </p:cNvSpPr>
          <p:nvPr>
            <p:ph type="title"/>
          </p:nvPr>
        </p:nvSpPr>
        <p:spPr>
          <a:xfrm>
            <a:off x="1600200" y="323850"/>
            <a:ext cx="6019800" cy="742950"/>
          </a:xfrm>
        </p:spPr>
        <p:txBody>
          <a:bodyPr>
            <a:normAutofit/>
          </a:bodyPr>
          <a:lstStyle/>
          <a:p>
            <a:pPr algn="ctr">
              <a:defRPr/>
            </a:pPr>
            <a:r>
              <a:rPr lang="en-IN" altLang="en-US" sz="2800" b="1" dirty="0" smtClean="0">
                <a:latin typeface="Calibri" pitchFamily="34" charset="0"/>
                <a:cs typeface="Calibri" pitchFamily="34" charset="0"/>
              </a:rPr>
              <a:t>Notification – for GE – and - bye elections</a:t>
            </a:r>
            <a:endParaRPr lang="en-IN" altLang="en-US" sz="2800" b="1" dirty="0">
              <a:latin typeface="Calibri" pitchFamily="34" charset="0"/>
              <a:cs typeface="Calibri" pitchFamily="34" charset="0"/>
            </a:endParaRPr>
          </a:p>
        </p:txBody>
      </p:sp>
      <p:sp>
        <p:nvSpPr>
          <p:cNvPr id="7171" name="Content Placeholder 2">
            <a:extLst>
              <a:ext uri="{FF2B5EF4-FFF2-40B4-BE49-F238E27FC236}">
                <a16:creationId xmlns:a16="http://schemas.microsoft.com/office/drawing/2014/main" id="{19F3DDEA-A65B-D908-349A-2E3A7A390623}"/>
              </a:ext>
            </a:extLst>
          </p:cNvPr>
          <p:cNvSpPr>
            <a:spLocks noGrp="1"/>
          </p:cNvSpPr>
          <p:nvPr>
            <p:ph idx="1"/>
          </p:nvPr>
        </p:nvSpPr>
        <p:spPr>
          <a:xfrm>
            <a:off x="0" y="1062038"/>
            <a:ext cx="9144000" cy="4038600"/>
          </a:xfrm>
        </p:spPr>
        <p:txBody>
          <a:bodyPr/>
          <a:lstStyle/>
          <a:p>
            <a:pPr marL="0" indent="0" algn="just">
              <a:buNone/>
            </a:pPr>
            <a:r>
              <a:rPr lang="en-GB" altLang="en-US" sz="1600" dirty="0" smtClean="0">
                <a:latin typeface="Calibri" panose="020F0502020204030204" pitchFamily="34" charset="0"/>
                <a:cs typeface="Calibri" panose="020F0502020204030204" pitchFamily="34" charset="0"/>
              </a:rPr>
              <a:t>Notification for GE:</a:t>
            </a:r>
            <a:endParaRPr lang="en-IN" altLang="en-US" sz="1600" dirty="0" smtClean="0">
              <a:latin typeface="Calibri" panose="020F0502020204030204" pitchFamily="34" charset="0"/>
              <a:cs typeface="Calibri" panose="020F0502020204030204" pitchFamily="34" charset="0"/>
            </a:endParaRPr>
          </a:p>
          <a:p>
            <a:pPr algn="just"/>
            <a:r>
              <a:rPr lang="en-IN" altLang="en-US" sz="1600" dirty="0" smtClean="0">
                <a:latin typeface="Calibri" panose="020F0502020204030204" pitchFamily="34" charset="0"/>
                <a:cs typeface="Calibri" panose="020F0502020204030204" pitchFamily="34" charset="0"/>
              </a:rPr>
              <a:t>Filing </a:t>
            </a:r>
            <a:r>
              <a:rPr lang="en-IN" altLang="en-US" sz="1600" dirty="0">
                <a:latin typeface="Calibri" panose="020F0502020204030204" pitchFamily="34" charset="0"/>
                <a:cs typeface="Calibri" panose="020F0502020204030204" pitchFamily="34" charset="0"/>
              </a:rPr>
              <a:t>of nomination starts on the date of notification by </a:t>
            </a:r>
            <a:r>
              <a:rPr lang="en-IN" altLang="en-US" sz="1600" dirty="0" smtClean="0">
                <a:latin typeface="Calibri" panose="020F0502020204030204" pitchFamily="34" charset="0"/>
                <a:cs typeface="Calibri" panose="020F0502020204030204" pitchFamily="34" charset="0"/>
              </a:rPr>
              <a:t>the President/Governor </a:t>
            </a:r>
            <a:r>
              <a:rPr lang="en-IN" altLang="en-US" sz="1600" dirty="0">
                <a:latin typeface="Calibri" panose="020F0502020204030204" pitchFamily="34" charset="0"/>
                <a:cs typeface="Calibri" panose="020F0502020204030204" pitchFamily="34" charset="0"/>
              </a:rPr>
              <a:t>under </a:t>
            </a:r>
            <a:r>
              <a:rPr lang="en-IN" altLang="en-US" sz="1600" b="1" dirty="0">
                <a:solidFill>
                  <a:srgbClr val="FF0000"/>
                </a:solidFill>
                <a:latin typeface="Calibri" panose="020F0502020204030204" pitchFamily="34" charset="0"/>
                <a:cs typeface="Calibri" panose="020F0502020204030204" pitchFamily="34" charset="0"/>
              </a:rPr>
              <a:t>S 14/15 RPA 1951</a:t>
            </a:r>
            <a:r>
              <a:rPr lang="en-IN" altLang="en-US" sz="1600" dirty="0">
                <a:solidFill>
                  <a:srgbClr val="FF0000"/>
                </a:solidFill>
                <a:latin typeface="Calibri" panose="020F0502020204030204" pitchFamily="34" charset="0"/>
                <a:cs typeface="Calibri" panose="020F0502020204030204" pitchFamily="34" charset="0"/>
              </a:rPr>
              <a:t>.</a:t>
            </a:r>
          </a:p>
          <a:p>
            <a:pPr algn="just"/>
            <a:r>
              <a:rPr lang="en-IN" altLang="en-US" sz="1600" dirty="0" smtClean="0">
                <a:latin typeface="Calibri" panose="020F0502020204030204" pitchFamily="34" charset="0"/>
                <a:cs typeface="Calibri" panose="020F0502020204030204" pitchFamily="34" charset="0"/>
              </a:rPr>
              <a:t> </a:t>
            </a:r>
            <a:r>
              <a:rPr lang="en-IN" altLang="en-US" sz="1600" dirty="0">
                <a:latin typeface="Calibri" panose="020F0502020204030204" pitchFamily="34" charset="0"/>
                <a:cs typeface="Calibri" panose="020F0502020204030204" pitchFamily="34" charset="0"/>
              </a:rPr>
              <a:t>ECI also issues a </a:t>
            </a:r>
            <a:r>
              <a:rPr lang="en-IN" altLang="en-US" sz="1600" dirty="0" smtClean="0">
                <a:latin typeface="Calibri" panose="020F0502020204030204" pitchFamily="34" charset="0"/>
                <a:cs typeface="Calibri" panose="020F0502020204030204" pitchFamily="34" charset="0"/>
              </a:rPr>
              <a:t>notification </a:t>
            </a:r>
            <a:r>
              <a:rPr lang="en-IN" altLang="en-US" sz="1600" b="1" dirty="0" smtClean="0">
                <a:solidFill>
                  <a:srgbClr val="FF0000"/>
                </a:solidFill>
                <a:latin typeface="Calibri" panose="020F0502020204030204" pitchFamily="34" charset="0"/>
                <a:cs typeface="Calibri" panose="020F0502020204030204" pitchFamily="34" charset="0"/>
              </a:rPr>
              <a:t>S 30 RPA </a:t>
            </a:r>
            <a:r>
              <a:rPr lang="en-IN" altLang="en-US" sz="1600" b="1" dirty="0">
                <a:solidFill>
                  <a:srgbClr val="FF0000"/>
                </a:solidFill>
                <a:latin typeface="Calibri" panose="020F0502020204030204" pitchFamily="34" charset="0"/>
                <a:cs typeface="Calibri" panose="020F0502020204030204" pitchFamily="34" charset="0"/>
              </a:rPr>
              <a:t>1951</a:t>
            </a:r>
            <a:r>
              <a:rPr lang="en-IN" altLang="en-US" sz="1600" b="1" dirty="0" smtClean="0">
                <a:solidFill>
                  <a:srgbClr val="FF0000"/>
                </a:solidFill>
                <a:latin typeface="Calibri" panose="020F0502020204030204" pitchFamily="34" charset="0"/>
                <a:cs typeface="Calibri" panose="020F0502020204030204" pitchFamily="34" charset="0"/>
              </a:rPr>
              <a:t> </a:t>
            </a:r>
            <a:r>
              <a:rPr lang="en-IN" altLang="en-US" sz="1600" dirty="0">
                <a:latin typeface="Calibri" panose="020F0502020204030204" pitchFamily="34" charset="0"/>
                <a:cs typeface="Calibri" panose="020F0502020204030204" pitchFamily="34" charset="0"/>
              </a:rPr>
              <a:t>on the same </a:t>
            </a:r>
            <a:r>
              <a:rPr lang="en-IN" altLang="en-US" sz="1600" dirty="0" smtClean="0">
                <a:latin typeface="Calibri" panose="020F0502020204030204" pitchFamily="34" charset="0"/>
                <a:cs typeface="Calibri" panose="020F0502020204030204" pitchFamily="34" charset="0"/>
              </a:rPr>
              <a:t>day </a:t>
            </a:r>
          </a:p>
          <a:p>
            <a:pPr marL="0" indent="0" algn="just">
              <a:buNone/>
            </a:pPr>
            <a:r>
              <a:rPr lang="en-IN" altLang="en-US" sz="1600" dirty="0" smtClean="0">
                <a:solidFill>
                  <a:srgbClr val="D60093"/>
                </a:solidFill>
                <a:latin typeface="Calibri" panose="020F0502020204030204" pitchFamily="34" charset="0"/>
                <a:cs typeface="Calibri" panose="020F0502020204030204" pitchFamily="34" charset="0"/>
              </a:rPr>
              <a:t>(NB – not to be confused with the Press Note issued by ECI. PN usually is issued a week in advance and contains the date on which the notification is to be issued and also lays down the entire schedule of the election. Generally, not held to be a statutory document. Therefore, the date of notification as mentioned in PN becomes the immutable starting point for the election process, i.e., Nominations)</a:t>
            </a:r>
          </a:p>
          <a:p>
            <a:pPr algn="just"/>
            <a:r>
              <a:rPr lang="en-IN" altLang="en-US" sz="1600" dirty="0" smtClean="0">
                <a:latin typeface="Calibri" panose="020F0502020204030204" pitchFamily="34" charset="0"/>
                <a:cs typeface="Calibri" panose="020F0502020204030204" pitchFamily="34" charset="0"/>
              </a:rPr>
              <a:t> RO </a:t>
            </a:r>
            <a:r>
              <a:rPr lang="en-IN" altLang="en-US" sz="1600" dirty="0">
                <a:latin typeface="Calibri" panose="020F0502020204030204" pitchFamily="34" charset="0"/>
                <a:cs typeface="Calibri" panose="020F0502020204030204" pitchFamily="34" charset="0"/>
              </a:rPr>
              <a:t>to issue public notice of election </a:t>
            </a:r>
            <a:r>
              <a:rPr lang="en-IN" altLang="en-US" sz="1600" dirty="0">
                <a:solidFill>
                  <a:srgbClr val="C00000"/>
                </a:solidFill>
                <a:latin typeface="Calibri" panose="020F0502020204030204" pitchFamily="34" charset="0"/>
                <a:cs typeface="Calibri" panose="020F0502020204030204" pitchFamily="34" charset="0"/>
              </a:rPr>
              <a:t>(S. 31 RPA </a:t>
            </a:r>
            <a:r>
              <a:rPr lang="en-IN" altLang="en-US" sz="1600" dirty="0" smtClean="0">
                <a:solidFill>
                  <a:srgbClr val="C00000"/>
                </a:solidFill>
                <a:latin typeface="Calibri" panose="020F0502020204030204" pitchFamily="34" charset="0"/>
                <a:cs typeface="Calibri" panose="020F0502020204030204" pitchFamily="34" charset="0"/>
              </a:rPr>
              <a:t>1951) </a:t>
            </a:r>
            <a:r>
              <a:rPr lang="en-IN" altLang="en-US" sz="1600" dirty="0">
                <a:solidFill>
                  <a:srgbClr val="FF0000"/>
                </a:solidFill>
                <a:latin typeface="Calibri" panose="020F0502020204030204" pitchFamily="34" charset="0"/>
                <a:cs typeface="Calibri" panose="020F0502020204030204" pitchFamily="34" charset="0"/>
              </a:rPr>
              <a:t>in </a:t>
            </a:r>
            <a:r>
              <a:rPr lang="en-IN" altLang="en-US" sz="1600" b="1" i="1" u="sng" dirty="0">
                <a:solidFill>
                  <a:srgbClr val="0070C0"/>
                </a:solidFill>
                <a:latin typeface="Calibri" panose="020F0502020204030204" pitchFamily="34" charset="0"/>
                <a:cs typeface="Calibri" panose="020F0502020204030204" pitchFamily="34" charset="0"/>
              </a:rPr>
              <a:t>Form – 1 </a:t>
            </a:r>
          </a:p>
          <a:p>
            <a:pPr algn="just">
              <a:buFont typeface="Arial" panose="020B0604020202020204" pitchFamily="34" charset="0"/>
              <a:buNone/>
            </a:pPr>
            <a:r>
              <a:rPr lang="en-IN" altLang="en-US" sz="1600" dirty="0">
                <a:solidFill>
                  <a:srgbClr val="FF0000"/>
                </a:solidFill>
                <a:latin typeface="Calibri" panose="020F0502020204030204" pitchFamily="34" charset="0"/>
                <a:cs typeface="Calibri" panose="020F0502020204030204" pitchFamily="34" charset="0"/>
              </a:rPr>
              <a:t>    (appended to </a:t>
            </a:r>
            <a:r>
              <a:rPr lang="en-IN" altLang="en-US" sz="1600" dirty="0" smtClean="0">
                <a:solidFill>
                  <a:srgbClr val="FF0000"/>
                </a:solidFill>
                <a:latin typeface="Calibri" panose="020F0502020204030204" pitchFamily="34" charset="0"/>
                <a:cs typeface="Calibri" panose="020F0502020204030204" pitchFamily="34" charset="0"/>
              </a:rPr>
              <a:t>COER, 1961</a:t>
            </a:r>
            <a:r>
              <a:rPr lang="en-IN" altLang="en-US" sz="1600" dirty="0">
                <a:solidFill>
                  <a:srgbClr val="FF0000"/>
                </a:solidFill>
                <a:latin typeface="Calibri" panose="020F0502020204030204" pitchFamily="34" charset="0"/>
                <a:cs typeface="Calibri" panose="020F0502020204030204" pitchFamily="34" charset="0"/>
              </a:rPr>
              <a:t>)</a:t>
            </a:r>
          </a:p>
          <a:p>
            <a:pPr algn="just"/>
            <a:r>
              <a:rPr lang="en-IN" altLang="en-US" sz="1600" dirty="0">
                <a:latin typeface="Calibri" panose="020F0502020204030204" pitchFamily="34" charset="0"/>
                <a:cs typeface="Calibri" panose="020F0502020204030204" pitchFamily="34" charset="0"/>
              </a:rPr>
              <a:t> </a:t>
            </a:r>
            <a:r>
              <a:rPr lang="en-IN" altLang="en-US" sz="1600" b="1" i="1" u="sng" dirty="0">
                <a:solidFill>
                  <a:srgbClr val="D60093"/>
                </a:solidFill>
                <a:latin typeface="Calibri" panose="020F0502020204030204" pitchFamily="34" charset="0"/>
                <a:cs typeface="Calibri" panose="020F0502020204030204" pitchFamily="34" charset="0"/>
              </a:rPr>
              <a:t>NB1:Public notice has to be under the signature of the RO </a:t>
            </a:r>
            <a:r>
              <a:rPr lang="en-IN" altLang="en-US" sz="1600" b="1" i="1" u="sng" dirty="0" smtClean="0">
                <a:solidFill>
                  <a:srgbClr val="D60093"/>
                </a:solidFill>
                <a:latin typeface="Calibri" panose="020F0502020204030204" pitchFamily="34" charset="0"/>
                <a:cs typeface="Calibri" panose="020F0502020204030204" pitchFamily="34" charset="0"/>
              </a:rPr>
              <a:t>only</a:t>
            </a:r>
          </a:p>
          <a:p>
            <a:pPr algn="just"/>
            <a:r>
              <a:rPr lang="en-IN" altLang="en-US" sz="1600" b="1" i="1" u="sng" dirty="0" smtClean="0">
                <a:solidFill>
                  <a:srgbClr val="D60093"/>
                </a:solidFill>
                <a:latin typeface="Calibri" panose="020F0502020204030204" pitchFamily="34" charset="0"/>
                <a:cs typeface="Calibri" panose="020F0502020204030204" pitchFamily="34" charset="0"/>
              </a:rPr>
              <a:t>NB2: any material defect in the Public Notice will vitiate the process – </a:t>
            </a:r>
            <a:r>
              <a:rPr lang="en-IN" altLang="en-US" sz="1600" b="1" i="1" u="sng" dirty="0" err="1" smtClean="0">
                <a:solidFill>
                  <a:srgbClr val="D60093"/>
                </a:solidFill>
                <a:latin typeface="Calibri" panose="020F0502020204030204" pitchFamily="34" charset="0"/>
                <a:cs typeface="Calibri" panose="020F0502020204030204" pitchFamily="34" charset="0"/>
              </a:rPr>
              <a:t>eg</a:t>
            </a:r>
            <a:r>
              <a:rPr lang="en-IN" altLang="en-US" sz="1600" b="1" i="1" u="sng" dirty="0" smtClean="0">
                <a:solidFill>
                  <a:srgbClr val="D60093"/>
                </a:solidFill>
                <a:latin typeface="Calibri" panose="020F0502020204030204" pitchFamily="34" charset="0"/>
                <a:cs typeface="Calibri" panose="020F0502020204030204" pitchFamily="34" charset="0"/>
              </a:rPr>
              <a:t>. in next slide</a:t>
            </a:r>
            <a:endParaRPr lang="en-IN" altLang="en-US" sz="1600" b="1" i="1" u="sng" dirty="0">
              <a:solidFill>
                <a:srgbClr val="D60093"/>
              </a:solidFill>
              <a:latin typeface="Calibri" panose="020F0502020204030204" pitchFamily="34" charset="0"/>
              <a:cs typeface="Calibri" panose="020F0502020204030204" pitchFamily="34" charset="0"/>
            </a:endParaRPr>
          </a:p>
          <a:p>
            <a:pPr marL="0" indent="0" algn="just">
              <a:buNone/>
            </a:pPr>
            <a:r>
              <a:rPr lang="en-IN" altLang="en-US" sz="1600" dirty="0" smtClean="0">
                <a:latin typeface="Calibri" panose="020F0502020204030204" pitchFamily="34" charset="0"/>
                <a:cs typeface="Calibri" panose="020F0502020204030204" pitchFamily="34" charset="0"/>
              </a:rPr>
              <a:t>Notification for Bye-election: </a:t>
            </a:r>
          </a:p>
          <a:p>
            <a:pPr algn="just"/>
            <a:r>
              <a:rPr lang="en-IN" altLang="en-US" sz="1600" dirty="0" smtClean="0">
                <a:solidFill>
                  <a:srgbClr val="FF0000"/>
                </a:solidFill>
                <a:latin typeface="Calibri" panose="020F0502020204030204" pitchFamily="34" charset="0"/>
                <a:cs typeface="Calibri" panose="020F0502020204030204" pitchFamily="34" charset="0"/>
              </a:rPr>
              <a:t>S 149 &amp; 150 RPA 1951 </a:t>
            </a:r>
            <a:r>
              <a:rPr lang="en-IN" altLang="en-US" sz="1600" dirty="0" smtClean="0">
                <a:latin typeface="Calibri" panose="020F0502020204030204" pitchFamily="34" charset="0"/>
                <a:cs typeface="Calibri" panose="020F0502020204030204" pitchFamily="34" charset="0"/>
              </a:rPr>
              <a:t>– </a:t>
            </a:r>
            <a:r>
              <a:rPr lang="en-IN" altLang="en-US" sz="1600" dirty="0">
                <a:latin typeface="Calibri" panose="020F0502020204030204" pitchFamily="34" charset="0"/>
                <a:cs typeface="Calibri" panose="020F0502020204030204" pitchFamily="34" charset="0"/>
              </a:rPr>
              <a:t>Notification for Bye-election is issued by </a:t>
            </a:r>
            <a:r>
              <a:rPr lang="en-IN" altLang="en-US" sz="1600" dirty="0" smtClean="0">
                <a:latin typeface="Calibri" panose="020F0502020204030204" pitchFamily="34" charset="0"/>
                <a:cs typeface="Calibri" panose="020F0502020204030204" pitchFamily="34" charset="0"/>
              </a:rPr>
              <a:t>ECI (not President/Governor)</a:t>
            </a:r>
          </a:p>
          <a:p>
            <a:pPr algn="just"/>
            <a:r>
              <a:rPr lang="en-GB" altLang="en-US" sz="1600" dirty="0">
                <a:latin typeface="Calibri" panose="020F0502020204030204" pitchFamily="34" charset="0"/>
                <a:cs typeface="Calibri" panose="020F0502020204030204" pitchFamily="34" charset="0"/>
              </a:rPr>
              <a:t> </a:t>
            </a:r>
            <a:r>
              <a:rPr lang="en-GB" altLang="en-US" sz="1600" dirty="0" smtClean="0">
                <a:latin typeface="Calibri" panose="020F0502020204030204" pitchFamily="34" charset="0"/>
                <a:cs typeface="Calibri" panose="020F0502020204030204" pitchFamily="34" charset="0"/>
              </a:rPr>
              <a:t>- rest of the process same as for GE</a:t>
            </a:r>
            <a:endParaRPr lang="en-IN" altLang="en-US" sz="1600" dirty="0">
              <a:latin typeface="Calibri" panose="020F0502020204030204" pitchFamily="34" charset="0"/>
              <a:cs typeface="Calibri" panose="020F0502020204030204" pitchFamily="34" charset="0"/>
            </a:endParaRPr>
          </a:p>
          <a:p>
            <a:pPr algn="just" eaLnBrk="1" hangingPunct="1">
              <a:buFont typeface="Arial" panose="020B0604020202020204" pitchFamily="34" charset="0"/>
              <a:buNone/>
            </a:pPr>
            <a:endParaRPr lang="en-US" altLang="en-US" sz="1600" dirty="0">
              <a:latin typeface="Calibri" panose="020F0502020204030204" pitchFamily="34" charset="0"/>
              <a:cs typeface="Calibri" panose="020F0502020204030204" pitchFamily="34" charset="0"/>
            </a:endParaRPr>
          </a:p>
        </p:txBody>
      </p:sp>
      <p:pic>
        <p:nvPicPr>
          <p:cNvPr id="7172" name="Picture 3" descr="E:\Mahima\logo\iiidem logo.jpg">
            <a:extLst>
              <a:ext uri="{FF2B5EF4-FFF2-40B4-BE49-F238E27FC236}">
                <a16:creationId xmlns:a16="http://schemas.microsoft.com/office/drawing/2014/main" id="{7965605A-42FD-9DF4-AD97-464D0B45F3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4" descr="E:\Mahima\logo\ECI - Copy.jpg">
            <a:extLst>
              <a:ext uri="{FF2B5EF4-FFF2-40B4-BE49-F238E27FC236}">
                <a16:creationId xmlns:a16="http://schemas.microsoft.com/office/drawing/2014/main" id="{EB799347-8F59-21DC-DCFE-09B19625A8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Slide Number Placeholder 1">
            <a:extLst>
              <a:ext uri="{FF2B5EF4-FFF2-40B4-BE49-F238E27FC236}">
                <a16:creationId xmlns:a16="http://schemas.microsoft.com/office/drawing/2014/main" id="{E3D28AE4-7CFA-8DD7-4A2C-9A183B8F8BB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92A0147-432D-0145-B930-5A3AC77A6C80}" type="slidenum">
              <a:rPr lang="en-US" altLang="en-US">
                <a:solidFill>
                  <a:srgbClr val="FFFFFF"/>
                </a:solidFill>
              </a:rPr>
              <a:pPr eaLnBrk="1" hangingPunct="1"/>
              <a:t>2</a:t>
            </a:fld>
            <a:endParaRPr lang="en-US" altLang="en-US">
              <a:solidFill>
                <a:srgbClr val="FFFFFF"/>
              </a:solidFill>
            </a:endParaRPr>
          </a:p>
        </p:txBody>
      </p:sp>
      <p:sp>
        <p:nvSpPr>
          <p:cNvPr id="7" name="Rectangle 6"/>
          <p:cNvSpPr/>
          <p:nvPr/>
        </p:nvSpPr>
        <p:spPr>
          <a:xfrm>
            <a:off x="8314165" y="479286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1000"/>
                                        <p:tgtEl>
                                          <p:spTgt spid="7171">
                                            <p:txEl>
                                              <p:pRg st="1" end="1"/>
                                            </p:txEl>
                                          </p:spTgt>
                                        </p:tgtEl>
                                      </p:cBhvr>
                                    </p:animEffect>
                                    <p:anim calcmode="lin" valueType="num">
                                      <p:cBhvr>
                                        <p:cTn id="8"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171">
                                            <p:txEl>
                                              <p:pRg st="0" end="0"/>
                                            </p:txEl>
                                          </p:spTgt>
                                        </p:tgtEl>
                                        <p:attrNameLst>
                                          <p:attrName>style.visibility</p:attrName>
                                        </p:attrNameLst>
                                      </p:cBhvr>
                                      <p:to>
                                        <p:strVal val="visible"/>
                                      </p:to>
                                    </p:set>
                                    <p:animEffect transition="in" filter="fade">
                                      <p:cBhvr>
                                        <p:cTn id="14" dur="1000"/>
                                        <p:tgtEl>
                                          <p:spTgt spid="7171">
                                            <p:txEl>
                                              <p:pRg st="0" end="0"/>
                                            </p:txEl>
                                          </p:spTgt>
                                        </p:tgtEl>
                                      </p:cBhvr>
                                    </p:animEffect>
                                    <p:anim calcmode="lin" valueType="num">
                                      <p:cBhvr>
                                        <p:cTn id="15"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Effect transition="in" filter="fade">
                                      <p:cBhvr>
                                        <p:cTn id="21" dur="1000"/>
                                        <p:tgtEl>
                                          <p:spTgt spid="7171">
                                            <p:txEl>
                                              <p:pRg st="2" end="2"/>
                                            </p:txEl>
                                          </p:spTgt>
                                        </p:tgtEl>
                                      </p:cBhvr>
                                    </p:animEffect>
                                    <p:anim calcmode="lin" valueType="num">
                                      <p:cBhvr>
                                        <p:cTn id="22"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171">
                                            <p:txEl>
                                              <p:pRg st="3" end="3"/>
                                            </p:txEl>
                                          </p:spTgt>
                                        </p:tgtEl>
                                        <p:attrNameLst>
                                          <p:attrName>style.visibility</p:attrName>
                                        </p:attrNameLst>
                                      </p:cBhvr>
                                      <p:to>
                                        <p:strVal val="visible"/>
                                      </p:to>
                                    </p:set>
                                    <p:animEffect transition="in" filter="fade">
                                      <p:cBhvr>
                                        <p:cTn id="28" dur="1000"/>
                                        <p:tgtEl>
                                          <p:spTgt spid="7171">
                                            <p:txEl>
                                              <p:pRg st="3" end="3"/>
                                            </p:txEl>
                                          </p:spTgt>
                                        </p:tgtEl>
                                      </p:cBhvr>
                                    </p:animEffect>
                                    <p:anim calcmode="lin" valueType="num">
                                      <p:cBhvr>
                                        <p:cTn id="29"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71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7171">
                                            <p:txEl>
                                              <p:pRg st="4" end="4"/>
                                            </p:txEl>
                                          </p:spTgt>
                                        </p:tgtEl>
                                        <p:attrNameLst>
                                          <p:attrName>style.visibility</p:attrName>
                                        </p:attrNameLst>
                                      </p:cBhvr>
                                      <p:to>
                                        <p:strVal val="visible"/>
                                      </p:to>
                                    </p:set>
                                    <p:animEffect transition="in" filter="fade">
                                      <p:cBhvr>
                                        <p:cTn id="35" dur="1000"/>
                                        <p:tgtEl>
                                          <p:spTgt spid="7171">
                                            <p:txEl>
                                              <p:pRg st="4" end="4"/>
                                            </p:txEl>
                                          </p:spTgt>
                                        </p:tgtEl>
                                      </p:cBhvr>
                                    </p:animEffect>
                                    <p:anim calcmode="lin" valueType="num">
                                      <p:cBhvr>
                                        <p:cTn id="36"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717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7171">
                                            <p:txEl>
                                              <p:pRg st="5" end="5"/>
                                            </p:txEl>
                                          </p:spTgt>
                                        </p:tgtEl>
                                        <p:attrNameLst>
                                          <p:attrName>style.visibility</p:attrName>
                                        </p:attrNameLst>
                                      </p:cBhvr>
                                      <p:to>
                                        <p:strVal val="visible"/>
                                      </p:to>
                                    </p:set>
                                    <p:animEffect transition="in" filter="fade">
                                      <p:cBhvr>
                                        <p:cTn id="42" dur="1000"/>
                                        <p:tgtEl>
                                          <p:spTgt spid="7171">
                                            <p:txEl>
                                              <p:pRg st="5" end="5"/>
                                            </p:txEl>
                                          </p:spTgt>
                                        </p:tgtEl>
                                      </p:cBhvr>
                                    </p:animEffect>
                                    <p:anim calcmode="lin" valueType="num">
                                      <p:cBhvr>
                                        <p:cTn id="43" dur="1000" fill="hold"/>
                                        <p:tgtEl>
                                          <p:spTgt spid="717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717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7171">
                                            <p:txEl>
                                              <p:pRg st="6" end="6"/>
                                            </p:txEl>
                                          </p:spTgt>
                                        </p:tgtEl>
                                        <p:attrNameLst>
                                          <p:attrName>style.visibility</p:attrName>
                                        </p:attrNameLst>
                                      </p:cBhvr>
                                      <p:to>
                                        <p:strVal val="visible"/>
                                      </p:to>
                                    </p:set>
                                    <p:animEffect transition="in" filter="fade">
                                      <p:cBhvr>
                                        <p:cTn id="49" dur="1000"/>
                                        <p:tgtEl>
                                          <p:spTgt spid="7171">
                                            <p:txEl>
                                              <p:pRg st="6" end="6"/>
                                            </p:txEl>
                                          </p:spTgt>
                                        </p:tgtEl>
                                      </p:cBhvr>
                                    </p:animEffect>
                                    <p:anim calcmode="lin" valueType="num">
                                      <p:cBhvr>
                                        <p:cTn id="50" dur="1000" fill="hold"/>
                                        <p:tgtEl>
                                          <p:spTgt spid="7171">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717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7171">
                                            <p:txEl>
                                              <p:pRg st="7" end="7"/>
                                            </p:txEl>
                                          </p:spTgt>
                                        </p:tgtEl>
                                        <p:attrNameLst>
                                          <p:attrName>style.visibility</p:attrName>
                                        </p:attrNameLst>
                                      </p:cBhvr>
                                      <p:to>
                                        <p:strVal val="visible"/>
                                      </p:to>
                                    </p:set>
                                    <p:animEffect transition="in" filter="fade">
                                      <p:cBhvr>
                                        <p:cTn id="56" dur="1000"/>
                                        <p:tgtEl>
                                          <p:spTgt spid="7171">
                                            <p:txEl>
                                              <p:pRg st="7" end="7"/>
                                            </p:txEl>
                                          </p:spTgt>
                                        </p:tgtEl>
                                      </p:cBhvr>
                                    </p:animEffect>
                                    <p:anim calcmode="lin" valueType="num">
                                      <p:cBhvr>
                                        <p:cTn id="57" dur="1000" fill="hold"/>
                                        <p:tgtEl>
                                          <p:spTgt spid="7171">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717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2" presetClass="entr" presetSubtype="0" fill="hold" nodeType="clickEffect">
                                  <p:stCondLst>
                                    <p:cond delay="0"/>
                                  </p:stCondLst>
                                  <p:childTnLst>
                                    <p:set>
                                      <p:cBhvr>
                                        <p:cTn id="62" dur="1" fill="hold">
                                          <p:stCondLst>
                                            <p:cond delay="0"/>
                                          </p:stCondLst>
                                        </p:cTn>
                                        <p:tgtEl>
                                          <p:spTgt spid="7171">
                                            <p:txEl>
                                              <p:pRg st="8" end="8"/>
                                            </p:txEl>
                                          </p:spTgt>
                                        </p:tgtEl>
                                        <p:attrNameLst>
                                          <p:attrName>style.visibility</p:attrName>
                                        </p:attrNameLst>
                                      </p:cBhvr>
                                      <p:to>
                                        <p:strVal val="visible"/>
                                      </p:to>
                                    </p:set>
                                    <p:animEffect transition="in" filter="fade">
                                      <p:cBhvr>
                                        <p:cTn id="63" dur="1000"/>
                                        <p:tgtEl>
                                          <p:spTgt spid="7171">
                                            <p:txEl>
                                              <p:pRg st="8" end="8"/>
                                            </p:txEl>
                                          </p:spTgt>
                                        </p:tgtEl>
                                      </p:cBhvr>
                                    </p:animEffect>
                                    <p:anim calcmode="lin" valueType="num">
                                      <p:cBhvr>
                                        <p:cTn id="64" dur="1000" fill="hold"/>
                                        <p:tgtEl>
                                          <p:spTgt spid="7171">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717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7171">
                                            <p:txEl>
                                              <p:pRg st="9" end="9"/>
                                            </p:txEl>
                                          </p:spTgt>
                                        </p:tgtEl>
                                        <p:attrNameLst>
                                          <p:attrName>style.visibility</p:attrName>
                                        </p:attrNameLst>
                                      </p:cBhvr>
                                      <p:to>
                                        <p:strVal val="visible"/>
                                      </p:to>
                                    </p:set>
                                    <p:animEffect transition="in" filter="fade">
                                      <p:cBhvr>
                                        <p:cTn id="70" dur="1000"/>
                                        <p:tgtEl>
                                          <p:spTgt spid="7171">
                                            <p:txEl>
                                              <p:pRg st="9" end="9"/>
                                            </p:txEl>
                                          </p:spTgt>
                                        </p:tgtEl>
                                      </p:cBhvr>
                                    </p:animEffect>
                                    <p:anim calcmode="lin" valueType="num">
                                      <p:cBhvr>
                                        <p:cTn id="71" dur="1000" fill="hold"/>
                                        <p:tgtEl>
                                          <p:spTgt spid="7171">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7171">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7171">
                                            <p:txEl>
                                              <p:pRg st="10" end="10"/>
                                            </p:txEl>
                                          </p:spTgt>
                                        </p:tgtEl>
                                        <p:attrNameLst>
                                          <p:attrName>style.visibility</p:attrName>
                                        </p:attrNameLst>
                                      </p:cBhvr>
                                      <p:to>
                                        <p:strVal val="visible"/>
                                      </p:to>
                                    </p:set>
                                    <p:animEffect transition="in" filter="fade">
                                      <p:cBhvr>
                                        <p:cTn id="77" dur="1000"/>
                                        <p:tgtEl>
                                          <p:spTgt spid="7171">
                                            <p:txEl>
                                              <p:pRg st="10" end="10"/>
                                            </p:txEl>
                                          </p:spTgt>
                                        </p:tgtEl>
                                      </p:cBhvr>
                                    </p:animEffect>
                                    <p:anim calcmode="lin" valueType="num">
                                      <p:cBhvr>
                                        <p:cTn id="78" dur="1000" fill="hold"/>
                                        <p:tgtEl>
                                          <p:spTgt spid="7171">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7171">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F38FE643-B0D0-7965-CB10-C58AF08501B8}"/>
              </a:ext>
            </a:extLst>
          </p:cNvPr>
          <p:cNvSpPr>
            <a:spLocks noGrp="1"/>
          </p:cNvSpPr>
          <p:nvPr>
            <p:ph type="title"/>
          </p:nvPr>
        </p:nvSpPr>
        <p:spPr/>
        <p:txBody>
          <a:bodyPr/>
          <a:lstStyle/>
          <a:p>
            <a:pPr algn="ctr" eaLnBrk="1" fontAlgn="auto" hangingPunct="1">
              <a:spcAft>
                <a:spcPts val="0"/>
              </a:spcAft>
              <a:defRPr/>
            </a:pPr>
            <a:r>
              <a:rPr lang="en-US" altLang="en-US" sz="3000" dirty="0" smtClean="0"/>
              <a:t>Affidavit </a:t>
            </a:r>
            <a:r>
              <a:rPr lang="en-US" altLang="en-US" sz="3000" dirty="0"/>
              <a:t>by </a:t>
            </a:r>
            <a:r>
              <a:rPr lang="en-US" altLang="en-US" sz="3000" dirty="0" smtClean="0"/>
              <a:t>candidate…contd.</a:t>
            </a:r>
            <a:endParaRPr lang="en-US" altLang="en-US" sz="3000" dirty="0"/>
          </a:p>
        </p:txBody>
      </p:sp>
      <p:sp>
        <p:nvSpPr>
          <p:cNvPr id="22531" name="Content Placeholder 2">
            <a:extLst>
              <a:ext uri="{FF2B5EF4-FFF2-40B4-BE49-F238E27FC236}">
                <a16:creationId xmlns:a16="http://schemas.microsoft.com/office/drawing/2014/main" id="{CFA5CDEE-E25F-0FE1-6871-7A9CC0E7BFA2}"/>
              </a:ext>
            </a:extLst>
          </p:cNvPr>
          <p:cNvSpPr>
            <a:spLocks noGrp="1"/>
          </p:cNvSpPr>
          <p:nvPr>
            <p:ph idx="1"/>
          </p:nvPr>
        </p:nvSpPr>
        <p:spPr>
          <a:xfrm>
            <a:off x="0" y="1282700"/>
            <a:ext cx="9144000" cy="3657600"/>
          </a:xfrm>
        </p:spPr>
        <p:txBody>
          <a:bodyPr/>
          <a:lstStyle/>
          <a:p>
            <a:pPr marL="0" indent="0" algn="just" eaLnBrk="1" hangingPunct="1">
              <a:lnSpc>
                <a:spcPct val="90000"/>
              </a:lnSpc>
              <a:buClr>
                <a:srgbClr val="1F6B1F"/>
              </a:buClr>
              <a:buNone/>
            </a:pPr>
            <a:r>
              <a:rPr lang="en-IN" altLang="en-US" sz="2000" b="1" dirty="0" smtClean="0">
                <a:solidFill>
                  <a:srgbClr val="D60093"/>
                </a:solidFill>
                <a:latin typeface="Calibri" panose="020F0502020204030204" pitchFamily="34" charset="0"/>
                <a:cs typeface="Calibri" panose="020F0502020204030204" pitchFamily="34" charset="0"/>
              </a:rPr>
              <a:t>NB 1: previously, if </a:t>
            </a:r>
            <a:r>
              <a:rPr lang="en-IN" altLang="en-US" sz="2000" b="1" dirty="0">
                <a:solidFill>
                  <a:srgbClr val="D60093"/>
                </a:solidFill>
                <a:latin typeface="Calibri" panose="020F0502020204030204" pitchFamily="34" charset="0"/>
                <a:cs typeface="Calibri" panose="020F0502020204030204" pitchFamily="34" charset="0"/>
              </a:rPr>
              <a:t>candidate was/ is in occupation of Govt. accommodation for the last 10 years then he had to file additional affidavit along with no dues from concerned </a:t>
            </a:r>
            <a:r>
              <a:rPr lang="en-IN" altLang="en-US" sz="2000" b="1" dirty="0" smtClean="0">
                <a:solidFill>
                  <a:srgbClr val="D60093"/>
                </a:solidFill>
                <a:latin typeface="Calibri" panose="020F0502020204030204" pitchFamily="34" charset="0"/>
                <a:cs typeface="Calibri" panose="020F0502020204030204" pitchFamily="34" charset="0"/>
              </a:rPr>
              <a:t>authorities – not required anymore as the requirement has </a:t>
            </a:r>
            <a:r>
              <a:rPr lang="en-IN" altLang="en-US" sz="2000" b="1" dirty="0">
                <a:solidFill>
                  <a:srgbClr val="D60093"/>
                </a:solidFill>
                <a:latin typeface="Calibri" panose="020F0502020204030204" pitchFamily="34" charset="0"/>
                <a:cs typeface="Calibri" panose="020F0502020204030204" pitchFamily="34" charset="0"/>
              </a:rPr>
              <a:t>been incorporated in </a:t>
            </a:r>
            <a:r>
              <a:rPr lang="en-IN" altLang="en-US" sz="2000" b="1" dirty="0">
                <a:solidFill>
                  <a:srgbClr val="0070C0"/>
                </a:solidFill>
                <a:latin typeface="Calibri" panose="020F0502020204030204" pitchFamily="34" charset="0"/>
                <a:cs typeface="Calibri" panose="020F0502020204030204" pitchFamily="34" charset="0"/>
              </a:rPr>
              <a:t>F</a:t>
            </a:r>
            <a:r>
              <a:rPr lang="en-IN" altLang="en-US" sz="2000" b="1" dirty="0" smtClean="0">
                <a:solidFill>
                  <a:srgbClr val="0070C0"/>
                </a:solidFill>
                <a:latin typeface="Calibri" panose="020F0502020204030204" pitchFamily="34" charset="0"/>
                <a:cs typeface="Calibri" panose="020F0502020204030204" pitchFamily="34" charset="0"/>
              </a:rPr>
              <a:t>orm 26 COER 1961</a:t>
            </a:r>
          </a:p>
          <a:p>
            <a:pPr marL="0" indent="0" algn="just" eaLnBrk="1" hangingPunct="1">
              <a:lnSpc>
                <a:spcPct val="90000"/>
              </a:lnSpc>
              <a:buClr>
                <a:srgbClr val="1F6B1F"/>
              </a:buClr>
              <a:buNone/>
            </a:pPr>
            <a:endParaRPr lang="en-IN" altLang="en-US" sz="2000" b="1" dirty="0" smtClean="0">
              <a:solidFill>
                <a:srgbClr val="D60093"/>
              </a:solidFill>
              <a:latin typeface="Calibri" panose="020F0502020204030204" pitchFamily="34" charset="0"/>
              <a:cs typeface="Calibri" panose="020F0502020204030204" pitchFamily="34" charset="0"/>
            </a:endParaRPr>
          </a:p>
          <a:p>
            <a:pPr marL="0" indent="0" algn="just" eaLnBrk="1" hangingPunct="1">
              <a:lnSpc>
                <a:spcPct val="90000"/>
              </a:lnSpc>
              <a:buClr>
                <a:srgbClr val="1F6B1F"/>
              </a:buClr>
              <a:buNone/>
            </a:pPr>
            <a:r>
              <a:rPr lang="en-IN" altLang="en-US" sz="2000" b="1" dirty="0" smtClean="0">
                <a:solidFill>
                  <a:srgbClr val="D60093"/>
                </a:solidFill>
                <a:latin typeface="Calibri" panose="020F0502020204030204" pitchFamily="34" charset="0"/>
                <a:cs typeface="Calibri" panose="020F0502020204030204" pitchFamily="34" charset="0"/>
              </a:rPr>
              <a:t>NB </a:t>
            </a:r>
            <a:r>
              <a:rPr lang="en-IN" altLang="en-US" sz="2000" b="1" dirty="0">
                <a:solidFill>
                  <a:srgbClr val="D60093"/>
                </a:solidFill>
                <a:latin typeface="Calibri" panose="020F0502020204030204" pitchFamily="34" charset="0"/>
                <a:cs typeface="Calibri" panose="020F0502020204030204" pitchFamily="34" charset="0"/>
              </a:rPr>
              <a:t>2: No Dues certificate: Mandatory if the prospective candidate has been in occupation of Government accommodation anytime in last 10 years- Ground for rejection</a:t>
            </a:r>
            <a:endParaRPr lang="en-IN" altLang="en-US" sz="2000" b="1" dirty="0">
              <a:solidFill>
                <a:srgbClr val="0070C0"/>
              </a:solidFill>
              <a:latin typeface="Calibri" panose="020F0502020204030204" pitchFamily="34" charset="0"/>
              <a:cs typeface="Calibri" panose="020F0502020204030204" pitchFamily="34" charset="0"/>
            </a:endParaRPr>
          </a:p>
          <a:p>
            <a:pPr algn="just" eaLnBrk="1" hangingPunct="1">
              <a:lnSpc>
                <a:spcPct val="90000"/>
              </a:lnSpc>
              <a:buClr>
                <a:srgbClr val="1F6B1F"/>
              </a:buClr>
              <a:buFont typeface="Arial" panose="020B0604020202020204" pitchFamily="34" charset="0"/>
              <a:buNone/>
            </a:pPr>
            <a:endParaRPr lang="en-IN" altLang="en-US" sz="2000" dirty="0">
              <a:latin typeface="Calibri" panose="020F0502020204030204" pitchFamily="34" charset="0"/>
              <a:cs typeface="Calibri" panose="020F0502020204030204" pitchFamily="34" charset="0"/>
            </a:endParaRPr>
          </a:p>
          <a:p>
            <a:pPr algn="just" eaLnBrk="1" hangingPunct="1">
              <a:lnSpc>
                <a:spcPct val="90000"/>
              </a:lnSpc>
              <a:buClr>
                <a:srgbClr val="1F6B1F"/>
              </a:buClr>
              <a:buFont typeface="Wingdings" pitchFamily="2" charset="2"/>
              <a:buChar char="ü"/>
            </a:pPr>
            <a:r>
              <a:rPr lang="en-IN" altLang="en-US" sz="2000" b="1" i="1" u="sng" dirty="0">
                <a:latin typeface="Calibri" panose="020F0502020204030204" pitchFamily="34" charset="0"/>
                <a:cs typeface="Calibri" panose="020F0502020204030204" pitchFamily="34" charset="0"/>
              </a:rPr>
              <a:t>Non- furnishing of affidavit is defect of substantial character.</a:t>
            </a:r>
          </a:p>
          <a:p>
            <a:pPr eaLnBrk="1" hangingPunct="1"/>
            <a:endParaRPr lang="en-US" altLang="en-US" sz="2000" dirty="0"/>
          </a:p>
        </p:txBody>
      </p:sp>
      <p:pic>
        <p:nvPicPr>
          <p:cNvPr id="25604" name="Picture 3" descr="E:\Mahima\logo\iiidem logo.jpg">
            <a:extLst>
              <a:ext uri="{FF2B5EF4-FFF2-40B4-BE49-F238E27FC236}">
                <a16:creationId xmlns:a16="http://schemas.microsoft.com/office/drawing/2014/main" id="{3B59E8E3-9D51-71D9-AB42-F4965331B0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4" descr="E:\Mahima\logo\ECI - Copy.jpg">
            <a:extLst>
              <a:ext uri="{FF2B5EF4-FFF2-40B4-BE49-F238E27FC236}">
                <a16:creationId xmlns:a16="http://schemas.microsoft.com/office/drawing/2014/main" id="{8F967ECB-0956-7EA0-0FBE-74F59129BE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Slide Number Placeholder 1">
            <a:extLst>
              <a:ext uri="{FF2B5EF4-FFF2-40B4-BE49-F238E27FC236}">
                <a16:creationId xmlns:a16="http://schemas.microsoft.com/office/drawing/2014/main" id="{AE23226A-A325-E6D4-0ABF-EF947598662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16C9B92-DF42-3A43-ADBA-176B121EB6DB}" type="slidenum">
              <a:rPr lang="en-US" altLang="en-US">
                <a:solidFill>
                  <a:srgbClr val="FFFFFF"/>
                </a:solidFill>
              </a:rPr>
              <a:pPr eaLnBrk="1" hangingPunct="1"/>
              <a:t>20</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fade">
                                      <p:cBhvr>
                                        <p:cTn id="7" dur="1000"/>
                                        <p:tgtEl>
                                          <p:spTgt spid="22531">
                                            <p:txEl>
                                              <p:pRg st="0" end="0"/>
                                            </p:txEl>
                                          </p:spTgt>
                                        </p:tgtEl>
                                      </p:cBhvr>
                                    </p:animEffect>
                                    <p:anim calcmode="lin" valueType="num">
                                      <p:cBhvr>
                                        <p:cTn id="8" dur="10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25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2531">
                                            <p:txEl>
                                              <p:pRg st="2" end="2"/>
                                            </p:txEl>
                                          </p:spTgt>
                                        </p:tgtEl>
                                        <p:attrNameLst>
                                          <p:attrName>style.visibility</p:attrName>
                                        </p:attrNameLst>
                                      </p:cBhvr>
                                      <p:to>
                                        <p:strVal val="visible"/>
                                      </p:to>
                                    </p:set>
                                    <p:animEffect transition="in" filter="fade">
                                      <p:cBhvr>
                                        <p:cTn id="14" dur="1000"/>
                                        <p:tgtEl>
                                          <p:spTgt spid="22531">
                                            <p:txEl>
                                              <p:pRg st="2" end="2"/>
                                            </p:txEl>
                                          </p:spTgt>
                                        </p:tgtEl>
                                      </p:cBhvr>
                                    </p:animEffect>
                                    <p:anim calcmode="lin" valueType="num">
                                      <p:cBhvr>
                                        <p:cTn id="15" dur="10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253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2531">
                                            <p:txEl>
                                              <p:pRg st="4" end="4"/>
                                            </p:txEl>
                                          </p:spTgt>
                                        </p:tgtEl>
                                        <p:attrNameLst>
                                          <p:attrName>style.visibility</p:attrName>
                                        </p:attrNameLst>
                                      </p:cBhvr>
                                      <p:to>
                                        <p:strVal val="visible"/>
                                      </p:to>
                                    </p:set>
                                    <p:animEffect transition="in" filter="fade">
                                      <p:cBhvr>
                                        <p:cTn id="21" dur="1000"/>
                                        <p:tgtEl>
                                          <p:spTgt spid="22531">
                                            <p:txEl>
                                              <p:pRg st="4" end="4"/>
                                            </p:txEl>
                                          </p:spTgt>
                                        </p:tgtEl>
                                      </p:cBhvr>
                                    </p:animEffect>
                                    <p:anim calcmode="lin" valueType="num">
                                      <p:cBhvr>
                                        <p:cTn id="22" dur="10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253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9968CF8-7BDD-6F08-C4CF-93D33A6D85D9}"/>
              </a:ext>
            </a:extLst>
          </p:cNvPr>
          <p:cNvSpPr>
            <a:spLocks noGrp="1"/>
          </p:cNvSpPr>
          <p:nvPr>
            <p:ph type="title"/>
          </p:nvPr>
        </p:nvSpPr>
        <p:spPr>
          <a:xfrm>
            <a:off x="357188" y="289719"/>
            <a:ext cx="8229600" cy="742950"/>
          </a:xfrm>
        </p:spPr>
        <p:txBody>
          <a:bodyPr>
            <a:normAutofit/>
          </a:bodyPr>
          <a:lstStyle/>
          <a:p>
            <a:pPr algn="ctr" eaLnBrk="1" fontAlgn="auto" hangingPunct="1">
              <a:spcAft>
                <a:spcPts val="0"/>
              </a:spcAft>
              <a:defRPr/>
            </a:pPr>
            <a:r>
              <a:rPr lang="en-US" altLang="en-US" sz="2600" dirty="0" smtClean="0"/>
              <a:t>Additional points of note w.r.t  Affidavits </a:t>
            </a:r>
            <a:r>
              <a:rPr lang="en-US" altLang="en-US" sz="2600" dirty="0"/>
              <a:t>by candidate</a:t>
            </a:r>
          </a:p>
        </p:txBody>
      </p:sp>
      <p:sp>
        <p:nvSpPr>
          <p:cNvPr id="3" name="Content Placeholder 2">
            <a:extLst>
              <a:ext uri="{FF2B5EF4-FFF2-40B4-BE49-F238E27FC236}">
                <a16:creationId xmlns:a16="http://schemas.microsoft.com/office/drawing/2014/main" id="{31F17658-56BD-5039-2CC5-E785BEBFDCF6}"/>
              </a:ext>
            </a:extLst>
          </p:cNvPr>
          <p:cNvSpPr>
            <a:spLocks noGrp="1"/>
          </p:cNvSpPr>
          <p:nvPr>
            <p:ph idx="1"/>
          </p:nvPr>
        </p:nvSpPr>
        <p:spPr>
          <a:xfrm>
            <a:off x="0" y="1200150"/>
            <a:ext cx="9144000" cy="3657600"/>
          </a:xfrm>
        </p:spPr>
        <p:txBody>
          <a:bodyPr rtlCol="0">
            <a:normAutofit/>
          </a:bodyPr>
          <a:lstStyle/>
          <a:p>
            <a:pPr algn="just" eaLnBrk="1" fontAlgn="auto" hangingPunct="1">
              <a:lnSpc>
                <a:spcPct val="150000"/>
              </a:lnSpc>
              <a:spcAft>
                <a:spcPts val="0"/>
              </a:spcAft>
              <a:buClr>
                <a:srgbClr val="1F6B1F"/>
              </a:buClr>
              <a:buFont typeface="Wingdings" panose="05000000000000000000" pitchFamily="2" charset="2"/>
              <a:buChar char="ü"/>
              <a:defRPr/>
            </a:pPr>
            <a:r>
              <a:rPr lang="en-US" sz="2000" dirty="0" smtClean="0">
                <a:latin typeface="Calibri" panose="020F0502020204030204" pitchFamily="34" charset="0"/>
                <a:cs typeface="Calibri" panose="020F0502020204030204" pitchFamily="34" charset="0"/>
              </a:rPr>
              <a:t>Affidavit </a:t>
            </a:r>
            <a:r>
              <a:rPr lang="en-US" sz="2000" dirty="0">
                <a:latin typeface="Calibri" panose="020F0502020204030204" pitchFamily="34" charset="0"/>
                <a:cs typeface="Calibri" panose="020F0502020204030204" pitchFamily="34" charset="0"/>
              </a:rPr>
              <a:t>to be sworn before notary public/oath commissioner/magistrate of the first class. </a:t>
            </a:r>
            <a:endParaRPr lang="en-US" sz="2000" dirty="0" smtClean="0">
              <a:latin typeface="Calibri" panose="020F0502020204030204" pitchFamily="34" charset="0"/>
              <a:cs typeface="Calibri" panose="020F0502020204030204" pitchFamily="34" charset="0"/>
            </a:endParaRPr>
          </a:p>
          <a:p>
            <a:pPr algn="just" eaLnBrk="1" fontAlgn="auto" hangingPunct="1">
              <a:lnSpc>
                <a:spcPct val="150000"/>
              </a:lnSpc>
              <a:spcAft>
                <a:spcPts val="0"/>
              </a:spcAft>
              <a:buClr>
                <a:srgbClr val="1F6B1F"/>
              </a:buClr>
              <a:buFont typeface="Wingdings" panose="05000000000000000000" pitchFamily="2" charset="2"/>
              <a:buChar char="ü"/>
              <a:defRPr/>
            </a:pPr>
            <a:r>
              <a:rPr lang="en-US" sz="2000" dirty="0" smtClean="0">
                <a:latin typeface="Calibri" panose="020F0502020204030204" pitchFamily="34" charset="0"/>
                <a:cs typeface="Calibri" panose="020F0502020204030204" pitchFamily="34" charset="0"/>
              </a:rPr>
              <a:t>Affidavit </a:t>
            </a:r>
            <a:r>
              <a:rPr lang="en-US" sz="2000" dirty="0">
                <a:latin typeface="Calibri" panose="020F0502020204030204" pitchFamily="34" charset="0"/>
                <a:cs typeface="Calibri" panose="020F0502020204030204" pitchFamily="34" charset="0"/>
              </a:rPr>
              <a:t>to be typed or written legibly and no columns to be left blank.</a:t>
            </a:r>
          </a:p>
          <a:p>
            <a:pPr algn="just" eaLnBrk="1" fontAlgn="auto" hangingPunct="1">
              <a:lnSpc>
                <a:spcPct val="150000"/>
              </a:lnSpc>
              <a:spcAft>
                <a:spcPts val="0"/>
              </a:spcAft>
              <a:buClr>
                <a:srgbClr val="1F6B1F"/>
              </a:buClr>
              <a:buFont typeface="Wingdings" panose="05000000000000000000" pitchFamily="2" charset="2"/>
              <a:buChar char="ü"/>
              <a:defRPr/>
            </a:pPr>
            <a:r>
              <a:rPr lang="en-US" sz="2000" b="1" i="1" u="sng" dirty="0" smtClean="0">
                <a:latin typeface="Calibri" panose="020F0502020204030204" pitchFamily="34" charset="0"/>
                <a:cs typeface="Calibri" panose="020F0502020204030204" pitchFamily="34" charset="0"/>
              </a:rPr>
              <a:t>If </a:t>
            </a:r>
            <a:r>
              <a:rPr lang="en-US" sz="2000" b="1" i="1" u="sng" dirty="0">
                <a:latin typeface="Calibri" panose="020F0502020204030204" pitchFamily="34" charset="0"/>
                <a:cs typeface="Calibri" panose="020F0502020204030204" pitchFamily="34" charset="0"/>
              </a:rPr>
              <a:t>the affidavit has not been filed with </a:t>
            </a:r>
            <a:r>
              <a:rPr lang="en-US" sz="2000" b="1" i="1" u="sng" dirty="0" smtClean="0">
                <a:latin typeface="Calibri" panose="020F0502020204030204" pitchFamily="34" charset="0"/>
                <a:cs typeface="Calibri" panose="020F0502020204030204" pitchFamily="34" charset="0"/>
              </a:rPr>
              <a:t>nomination or any column left blank, </a:t>
            </a:r>
            <a:r>
              <a:rPr lang="en-US" sz="2000" b="1" i="1" u="sng" dirty="0">
                <a:latin typeface="Calibri" panose="020F0502020204030204" pitchFamily="34" charset="0"/>
                <a:cs typeface="Calibri" panose="020F0502020204030204" pitchFamily="34" charset="0"/>
              </a:rPr>
              <a:t>in that </a:t>
            </a:r>
            <a:r>
              <a:rPr lang="en-US" sz="2000" b="1" i="1" u="sng" dirty="0" smtClean="0">
                <a:latin typeface="Calibri" panose="020F0502020204030204" pitchFamily="34" charset="0"/>
                <a:cs typeface="Calibri" panose="020F0502020204030204" pitchFamily="34" charset="0"/>
              </a:rPr>
              <a:t>case, </a:t>
            </a:r>
            <a:r>
              <a:rPr lang="en-US" sz="2000" b="1" i="1" u="sng" dirty="0">
                <a:latin typeface="Calibri" panose="020F0502020204030204" pitchFamily="34" charset="0"/>
                <a:cs typeface="Calibri" panose="020F0502020204030204" pitchFamily="34" charset="0"/>
              </a:rPr>
              <a:t>notice to be given (as per check </a:t>
            </a:r>
            <a:r>
              <a:rPr lang="en-US" sz="2000" b="1" i="1" u="sng" dirty="0" smtClean="0">
                <a:latin typeface="Calibri" panose="020F0502020204030204" pitchFamily="34" charset="0"/>
                <a:cs typeface="Calibri" panose="020F0502020204030204" pitchFamily="34" charset="0"/>
              </a:rPr>
              <a:t>list – slides 35-40). </a:t>
            </a:r>
            <a:endParaRPr lang="en-US" sz="2000" b="1" i="1" u="sng" dirty="0">
              <a:latin typeface="Calibri" panose="020F0502020204030204" pitchFamily="34" charset="0"/>
              <a:cs typeface="Calibri" panose="020F0502020204030204" pitchFamily="34" charset="0"/>
            </a:endParaRPr>
          </a:p>
          <a:p>
            <a:pPr marL="182879" indent="-182879" eaLnBrk="1" fontAlgn="auto" hangingPunct="1">
              <a:lnSpc>
                <a:spcPct val="150000"/>
              </a:lnSpc>
              <a:spcAft>
                <a:spcPts val="0"/>
              </a:spcAft>
              <a:defRPr/>
            </a:pPr>
            <a:endParaRPr lang="en-US" dirty="0"/>
          </a:p>
        </p:txBody>
      </p:sp>
      <p:pic>
        <p:nvPicPr>
          <p:cNvPr id="26628" name="Picture 3" descr="E:\Mahima\logo\iiidem logo.jpg">
            <a:extLst>
              <a:ext uri="{FF2B5EF4-FFF2-40B4-BE49-F238E27FC236}">
                <a16:creationId xmlns:a16="http://schemas.microsoft.com/office/drawing/2014/main" id="{DFBDA62B-DE1C-B61F-00FE-0D8BD774FC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4" descr="E:\Mahima\logo\ECI - Copy.jpg">
            <a:extLst>
              <a:ext uri="{FF2B5EF4-FFF2-40B4-BE49-F238E27FC236}">
                <a16:creationId xmlns:a16="http://schemas.microsoft.com/office/drawing/2014/main" id="{5965DB59-ACD0-2A32-9CBB-1CC68D17F9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Slide Number Placeholder 1">
            <a:extLst>
              <a:ext uri="{FF2B5EF4-FFF2-40B4-BE49-F238E27FC236}">
                <a16:creationId xmlns:a16="http://schemas.microsoft.com/office/drawing/2014/main" id="{1D002D0C-7D1D-292C-D75C-0884B1E4028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1304349-D594-3B45-850E-F1EBA5C262D7}" type="slidenum">
              <a:rPr lang="en-US" altLang="en-US">
                <a:solidFill>
                  <a:srgbClr val="FFFFFF"/>
                </a:solidFill>
              </a:rPr>
              <a:pPr eaLnBrk="1" hangingPunct="1"/>
              <a:t>21</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ED4E1E7D-366B-E9E3-8403-32AF99601F02}"/>
              </a:ext>
            </a:extLst>
          </p:cNvPr>
          <p:cNvSpPr>
            <a:spLocks noGrp="1"/>
          </p:cNvSpPr>
          <p:nvPr>
            <p:ph type="title"/>
          </p:nvPr>
        </p:nvSpPr>
        <p:spPr>
          <a:xfrm>
            <a:off x="457200" y="188580"/>
            <a:ext cx="8229600" cy="742950"/>
          </a:xfrm>
        </p:spPr>
        <p:txBody>
          <a:bodyPr>
            <a:normAutofit fontScale="90000"/>
          </a:bodyPr>
          <a:lstStyle/>
          <a:p>
            <a:pPr algn="ctr" eaLnBrk="1" fontAlgn="auto" hangingPunct="1">
              <a:spcAft>
                <a:spcPts val="0"/>
              </a:spcAft>
              <a:defRPr/>
            </a:pPr>
            <a:r>
              <a:rPr lang="en-US" altLang="en-US" sz="3000" dirty="0" smtClean="0"/>
              <a:t>Action by RO </a:t>
            </a:r>
            <a:r>
              <a:rPr lang="en-US" altLang="en-US" sz="3000" dirty="0"/>
              <a:t>on </a:t>
            </a:r>
            <a:r>
              <a:rPr lang="en-US" altLang="en-US" sz="3000" dirty="0" smtClean="0"/>
              <a:t>Affidavits in </a:t>
            </a:r>
            <a:r>
              <a:rPr lang="en-US" altLang="en-US" sz="3000" b="1" dirty="0" smtClean="0">
                <a:solidFill>
                  <a:srgbClr val="0070C0"/>
                </a:solidFill>
              </a:rPr>
              <a:t>Form 26 </a:t>
            </a:r>
            <a:r>
              <a:rPr lang="en-US" altLang="en-US" sz="3000" dirty="0">
                <a:solidFill>
                  <a:srgbClr val="FF0000"/>
                </a:solidFill>
              </a:rPr>
              <a:t>as per ECI Instructions</a:t>
            </a:r>
          </a:p>
        </p:txBody>
      </p:sp>
      <p:sp>
        <p:nvSpPr>
          <p:cNvPr id="3" name="Content Placeholder 2">
            <a:extLst>
              <a:ext uri="{FF2B5EF4-FFF2-40B4-BE49-F238E27FC236}">
                <a16:creationId xmlns:a16="http://schemas.microsoft.com/office/drawing/2014/main" id="{5B3D0F40-A8B6-639C-5B12-1F7BC2CB2456}"/>
              </a:ext>
            </a:extLst>
          </p:cNvPr>
          <p:cNvSpPr>
            <a:spLocks noGrp="1"/>
          </p:cNvSpPr>
          <p:nvPr>
            <p:ph idx="1"/>
          </p:nvPr>
        </p:nvSpPr>
        <p:spPr>
          <a:xfrm>
            <a:off x="457200" y="1047750"/>
            <a:ext cx="8229600" cy="3657600"/>
          </a:xfrm>
        </p:spPr>
        <p:txBody>
          <a:bodyPr/>
          <a:lstStyle/>
          <a:p>
            <a:pPr algn="just" eaLnBrk="1" hangingPunct="1">
              <a:lnSpc>
                <a:spcPct val="90000"/>
              </a:lnSpc>
              <a:buClr>
                <a:srgbClr val="1F6B1F"/>
              </a:buClr>
              <a:buFont typeface="Wingdings" panose="05000000000000000000" pitchFamily="2" charset="2"/>
              <a:buChar char="§"/>
              <a:defRPr/>
            </a:pPr>
            <a:r>
              <a:rPr lang="en-US" altLang="en-US" sz="1600" dirty="0">
                <a:latin typeface="Calibri" pitchFamily="34" charset="0"/>
                <a:cs typeface="Calibri" pitchFamily="34" charset="0"/>
              </a:rPr>
              <a:t>Copy to be </a:t>
            </a:r>
            <a:r>
              <a:rPr lang="en-US" altLang="en-US" sz="1600" b="1" dirty="0">
                <a:latin typeface="Calibri" pitchFamily="34" charset="0"/>
                <a:cs typeface="Calibri" pitchFamily="34" charset="0"/>
              </a:rPr>
              <a:t>displayed</a:t>
            </a:r>
            <a:r>
              <a:rPr lang="en-US" altLang="en-US" sz="1600" dirty="0">
                <a:latin typeface="Calibri" pitchFamily="34" charset="0"/>
                <a:cs typeface="Calibri" pitchFamily="34" charset="0"/>
              </a:rPr>
              <a:t> on notice board of RO and also notice board of ARO if his office is in a different place.  If office of both RO and AROs are outside the boundary of constituency, one set of copies of affidavits to be </a:t>
            </a:r>
            <a:r>
              <a:rPr lang="en-US" altLang="en-US" sz="1600" b="1" dirty="0">
                <a:latin typeface="Calibri" pitchFamily="34" charset="0"/>
                <a:cs typeface="Calibri" pitchFamily="34" charset="0"/>
              </a:rPr>
              <a:t>displayed</a:t>
            </a:r>
            <a:r>
              <a:rPr lang="en-US" altLang="en-US" sz="1600" dirty="0">
                <a:latin typeface="Calibri" pitchFamily="34" charset="0"/>
                <a:cs typeface="Calibri" pitchFamily="34" charset="0"/>
              </a:rPr>
              <a:t> in a prominent public place within constituency limits. </a:t>
            </a:r>
          </a:p>
          <a:p>
            <a:pPr algn="just" eaLnBrk="1" hangingPunct="1">
              <a:lnSpc>
                <a:spcPct val="90000"/>
              </a:lnSpc>
              <a:buClr>
                <a:srgbClr val="1F6B1F"/>
              </a:buClr>
              <a:buFont typeface="Wingdings" panose="05000000000000000000" pitchFamily="2" charset="2"/>
              <a:buChar char="§"/>
              <a:defRPr/>
            </a:pPr>
            <a:endParaRPr lang="en-US" altLang="en-US" sz="1600" dirty="0">
              <a:latin typeface="Calibri" pitchFamily="34" charset="0"/>
              <a:cs typeface="Calibri" pitchFamily="34" charset="0"/>
            </a:endParaRPr>
          </a:p>
          <a:p>
            <a:pPr algn="just" eaLnBrk="1" hangingPunct="1">
              <a:lnSpc>
                <a:spcPct val="90000"/>
              </a:lnSpc>
              <a:buClr>
                <a:srgbClr val="1F6B1F"/>
              </a:buClr>
              <a:buFont typeface="Wingdings" panose="05000000000000000000" pitchFamily="2" charset="2"/>
              <a:buChar char="§"/>
              <a:defRPr/>
            </a:pPr>
            <a:r>
              <a:rPr lang="en-US" altLang="en-US" sz="1600" dirty="0">
                <a:latin typeface="Calibri" pitchFamily="34" charset="0"/>
                <a:cs typeface="Calibri" pitchFamily="34" charset="0"/>
              </a:rPr>
              <a:t>Copies to be </a:t>
            </a:r>
            <a:r>
              <a:rPr lang="en-US" altLang="en-US" sz="1600" b="1" dirty="0">
                <a:latin typeface="Calibri" pitchFamily="34" charset="0"/>
                <a:cs typeface="Calibri" pitchFamily="34" charset="0"/>
              </a:rPr>
              <a:t>supplied </a:t>
            </a:r>
            <a:r>
              <a:rPr lang="en-US" altLang="en-US" sz="1600" dirty="0">
                <a:latin typeface="Calibri" pitchFamily="34" charset="0"/>
                <a:cs typeface="Calibri" pitchFamily="34" charset="0"/>
              </a:rPr>
              <a:t>free of cost to whoever requests for it. Copy to be </a:t>
            </a:r>
            <a:r>
              <a:rPr lang="en-US" altLang="en-US" sz="1600" b="1" dirty="0">
                <a:latin typeface="Calibri" pitchFamily="34" charset="0"/>
                <a:cs typeface="Calibri" pitchFamily="34" charset="0"/>
              </a:rPr>
              <a:t>uploaded</a:t>
            </a:r>
            <a:r>
              <a:rPr lang="en-US" altLang="en-US" sz="1600" dirty="0">
                <a:latin typeface="Calibri" pitchFamily="34" charset="0"/>
                <a:cs typeface="Calibri" pitchFamily="34" charset="0"/>
              </a:rPr>
              <a:t> on website of CEO within </a:t>
            </a:r>
            <a:r>
              <a:rPr lang="en-US" altLang="en-US" sz="1600" b="1" dirty="0">
                <a:latin typeface="Calibri" pitchFamily="34" charset="0"/>
                <a:cs typeface="Calibri" pitchFamily="34" charset="0"/>
              </a:rPr>
              <a:t>24 hours </a:t>
            </a:r>
            <a:r>
              <a:rPr lang="en-US" altLang="en-US" sz="1600" dirty="0">
                <a:latin typeface="Calibri" pitchFamily="34" charset="0"/>
                <a:cs typeface="Calibri" pitchFamily="34" charset="0"/>
              </a:rPr>
              <a:t>of filing. </a:t>
            </a:r>
          </a:p>
          <a:p>
            <a:pPr algn="just" eaLnBrk="1" hangingPunct="1">
              <a:lnSpc>
                <a:spcPct val="90000"/>
              </a:lnSpc>
              <a:buClr>
                <a:srgbClr val="1F6B1F"/>
              </a:buClr>
              <a:buFont typeface="Wingdings" panose="05000000000000000000" pitchFamily="2" charset="2"/>
              <a:buChar char="§"/>
              <a:defRPr/>
            </a:pPr>
            <a:endParaRPr lang="en-US" altLang="en-US" sz="1600" dirty="0">
              <a:latin typeface="Calibri" pitchFamily="34" charset="0"/>
              <a:cs typeface="Calibri" pitchFamily="34" charset="0"/>
            </a:endParaRPr>
          </a:p>
          <a:p>
            <a:pPr algn="just" eaLnBrk="1" hangingPunct="1">
              <a:lnSpc>
                <a:spcPct val="90000"/>
              </a:lnSpc>
              <a:buClr>
                <a:srgbClr val="1F6B1F"/>
              </a:buClr>
              <a:buFont typeface="Wingdings" panose="05000000000000000000" pitchFamily="2" charset="2"/>
              <a:buChar char="§"/>
              <a:defRPr/>
            </a:pPr>
            <a:r>
              <a:rPr lang="en-IN" altLang="en-US" sz="1600" dirty="0">
                <a:latin typeface="Calibri" pitchFamily="34" charset="0"/>
                <a:cs typeface="Calibri" pitchFamily="34" charset="0"/>
              </a:rPr>
              <a:t>If anyone files affidavit pointing out </a:t>
            </a:r>
            <a:r>
              <a:rPr lang="en-IN" altLang="en-US" sz="1600" b="1" dirty="0">
                <a:latin typeface="Calibri" pitchFamily="34" charset="0"/>
                <a:cs typeface="Calibri" pitchFamily="34" charset="0"/>
              </a:rPr>
              <a:t>false statements </a:t>
            </a:r>
            <a:r>
              <a:rPr lang="en-IN" altLang="en-US" sz="1600" dirty="0">
                <a:latin typeface="Calibri" pitchFamily="34" charset="0"/>
                <a:cs typeface="Calibri" pitchFamily="34" charset="0"/>
              </a:rPr>
              <a:t>in any affidavit, that also to be displayed on notice board.</a:t>
            </a:r>
          </a:p>
          <a:p>
            <a:pPr marL="0" indent="0" algn="just" eaLnBrk="1" hangingPunct="1">
              <a:lnSpc>
                <a:spcPct val="90000"/>
              </a:lnSpc>
              <a:buClr>
                <a:srgbClr val="1F6B1F"/>
              </a:buClr>
              <a:buNone/>
              <a:defRPr/>
            </a:pPr>
            <a:endParaRPr lang="en-IN" altLang="en-US" sz="1600" dirty="0" smtClean="0">
              <a:latin typeface="Calibri" pitchFamily="34" charset="0"/>
              <a:cs typeface="Calibri" pitchFamily="34" charset="0"/>
            </a:endParaRPr>
          </a:p>
          <a:p>
            <a:pPr marL="0" indent="0" algn="just" eaLnBrk="1" hangingPunct="1">
              <a:lnSpc>
                <a:spcPct val="90000"/>
              </a:lnSpc>
              <a:buClr>
                <a:srgbClr val="1F6B1F"/>
              </a:buClr>
              <a:buNone/>
              <a:defRPr/>
            </a:pPr>
            <a:r>
              <a:rPr lang="en-IN" altLang="en-US" sz="1600" b="1" dirty="0" smtClean="0">
                <a:solidFill>
                  <a:srgbClr val="D60093"/>
                </a:solidFill>
                <a:latin typeface="Calibri" pitchFamily="34" charset="0"/>
                <a:cs typeface="Calibri" pitchFamily="34" charset="0"/>
              </a:rPr>
              <a:t>NB 1:RO </a:t>
            </a:r>
            <a:r>
              <a:rPr lang="en-IN" altLang="en-US" sz="1600" b="1" dirty="0">
                <a:solidFill>
                  <a:srgbClr val="D60093"/>
                </a:solidFill>
                <a:latin typeface="Calibri" pitchFamily="34" charset="0"/>
                <a:cs typeface="Calibri" pitchFamily="34" charset="0"/>
              </a:rPr>
              <a:t>is not required to conduct enquiry into correctness of statements in the affidavits.</a:t>
            </a:r>
          </a:p>
          <a:p>
            <a:pPr marL="0" indent="0" algn="just" eaLnBrk="1" hangingPunct="1">
              <a:lnSpc>
                <a:spcPct val="90000"/>
              </a:lnSpc>
              <a:buClr>
                <a:srgbClr val="1F6B1F"/>
              </a:buClr>
              <a:buNone/>
              <a:defRPr/>
            </a:pPr>
            <a:r>
              <a:rPr lang="en-IN" altLang="en-US" sz="1600" b="1" dirty="0" smtClean="0">
                <a:solidFill>
                  <a:srgbClr val="D60093"/>
                </a:solidFill>
                <a:latin typeface="Calibri" pitchFamily="34" charset="0"/>
                <a:cs typeface="Calibri" pitchFamily="34" charset="0"/>
              </a:rPr>
              <a:t>NB </a:t>
            </a:r>
            <a:r>
              <a:rPr lang="en-IN" altLang="en-US" sz="1600" b="1" dirty="0">
                <a:solidFill>
                  <a:srgbClr val="D60093"/>
                </a:solidFill>
                <a:latin typeface="Calibri" pitchFamily="34" charset="0"/>
                <a:cs typeface="Calibri" pitchFamily="34" charset="0"/>
              </a:rPr>
              <a:t>2: Please see ECI letter Dated 26-04-2014 and 24.08.2021</a:t>
            </a:r>
          </a:p>
          <a:p>
            <a:pPr marL="182563" indent="-182563" algn="just" eaLnBrk="1" hangingPunct="1">
              <a:lnSpc>
                <a:spcPct val="90000"/>
              </a:lnSpc>
              <a:buFont typeface="Arial" charset="0"/>
              <a:buChar char="•"/>
              <a:defRPr/>
            </a:pPr>
            <a:endParaRPr lang="en-US" altLang="en-US" sz="2000" dirty="0">
              <a:latin typeface="Calibri" pitchFamily="34" charset="0"/>
              <a:cs typeface="Calibri" pitchFamily="34" charset="0"/>
            </a:endParaRPr>
          </a:p>
          <a:p>
            <a:pPr marL="182563" indent="-182563" algn="just" eaLnBrk="1" hangingPunct="1">
              <a:lnSpc>
                <a:spcPct val="90000"/>
              </a:lnSpc>
              <a:buFont typeface="Arial" charset="0"/>
              <a:buNone/>
              <a:defRPr/>
            </a:pPr>
            <a:endParaRPr lang="en-US" altLang="en-US" sz="2000" dirty="0">
              <a:latin typeface="Calibri" pitchFamily="34" charset="0"/>
              <a:cs typeface="Calibri" pitchFamily="34" charset="0"/>
            </a:endParaRPr>
          </a:p>
          <a:p>
            <a:pPr marL="182563" indent="-182563" algn="just" eaLnBrk="1" hangingPunct="1">
              <a:buFont typeface="Arial" charset="0"/>
              <a:buChar char="•"/>
              <a:defRPr/>
            </a:pPr>
            <a:endParaRPr lang="en-US" altLang="en-US" sz="2000" dirty="0">
              <a:latin typeface="Calibri" pitchFamily="34" charset="0"/>
              <a:cs typeface="Calibri" pitchFamily="34" charset="0"/>
            </a:endParaRPr>
          </a:p>
        </p:txBody>
      </p:sp>
      <p:pic>
        <p:nvPicPr>
          <p:cNvPr id="28676" name="Picture 3" descr="E:\Mahima\logo\iiidem logo.jpg">
            <a:extLst>
              <a:ext uri="{FF2B5EF4-FFF2-40B4-BE49-F238E27FC236}">
                <a16:creationId xmlns:a16="http://schemas.microsoft.com/office/drawing/2014/main" id="{45D665B2-E893-5BCF-12CC-70A6345008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4" descr="E:\Mahima\logo\ECI - Copy.jpg">
            <a:extLst>
              <a:ext uri="{FF2B5EF4-FFF2-40B4-BE49-F238E27FC236}">
                <a16:creationId xmlns:a16="http://schemas.microsoft.com/office/drawing/2014/main" id="{5D17E8F2-2B70-6213-8B5C-D23488C887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Slide Number Placeholder 1">
            <a:extLst>
              <a:ext uri="{FF2B5EF4-FFF2-40B4-BE49-F238E27FC236}">
                <a16:creationId xmlns:a16="http://schemas.microsoft.com/office/drawing/2014/main" id="{88C4E3CC-FC0C-65CB-3DDE-ED8E44A4EFD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C44660E-B6F3-0D4D-A56B-92E87214F2C2}" type="slidenum">
              <a:rPr lang="en-US" altLang="en-US">
                <a:solidFill>
                  <a:srgbClr val="FFFFFF"/>
                </a:solidFill>
              </a:rPr>
              <a:pPr eaLnBrk="1" hangingPunct="1"/>
              <a:t>22</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FEBF3-7727-CE68-D2F5-524B0093F9AB}"/>
              </a:ext>
            </a:extLst>
          </p:cNvPr>
          <p:cNvSpPr>
            <a:spLocks noGrp="1"/>
          </p:cNvSpPr>
          <p:nvPr>
            <p:ph type="title"/>
          </p:nvPr>
        </p:nvSpPr>
        <p:spPr>
          <a:xfrm>
            <a:off x="0" y="400050"/>
            <a:ext cx="9067800" cy="742950"/>
          </a:xfrm>
        </p:spPr>
        <p:txBody>
          <a:bodyPr>
            <a:normAutofit/>
          </a:bodyPr>
          <a:lstStyle/>
          <a:p>
            <a:pPr>
              <a:defRPr/>
            </a:pPr>
            <a:r>
              <a:rPr lang="en-US" sz="2400" dirty="0"/>
              <a:t>Candidates with Criminal  antecedents - Amendments made to </a:t>
            </a:r>
            <a:r>
              <a:rPr lang="en-US" sz="2400" dirty="0" smtClean="0">
                <a:solidFill>
                  <a:srgbClr val="0070C0"/>
                </a:solidFill>
              </a:rPr>
              <a:t>Form </a:t>
            </a:r>
            <a:r>
              <a:rPr lang="en-US" sz="2400" dirty="0">
                <a:solidFill>
                  <a:srgbClr val="0070C0"/>
                </a:solidFill>
              </a:rPr>
              <a:t>26</a:t>
            </a:r>
          </a:p>
        </p:txBody>
      </p:sp>
      <p:sp>
        <p:nvSpPr>
          <p:cNvPr id="27651" name="Content Placeholder 2">
            <a:extLst>
              <a:ext uri="{FF2B5EF4-FFF2-40B4-BE49-F238E27FC236}">
                <a16:creationId xmlns:a16="http://schemas.microsoft.com/office/drawing/2014/main" id="{B1365555-D5F9-7B1B-AF64-7B8E4D8D4728}"/>
              </a:ext>
            </a:extLst>
          </p:cNvPr>
          <p:cNvSpPr>
            <a:spLocks noGrp="1"/>
          </p:cNvSpPr>
          <p:nvPr>
            <p:ph idx="1"/>
          </p:nvPr>
        </p:nvSpPr>
        <p:spPr/>
        <p:txBody>
          <a:bodyPr/>
          <a:lstStyle/>
          <a:p>
            <a:r>
              <a:rPr lang="en-US" altLang="en-US" sz="1800" dirty="0" smtClean="0"/>
              <a:t>Ref.: </a:t>
            </a:r>
            <a:r>
              <a:rPr lang="en-US" altLang="en-US" sz="1800" dirty="0">
                <a:solidFill>
                  <a:srgbClr val="FF0000"/>
                </a:solidFill>
              </a:rPr>
              <a:t>Public Interest Foundation Vs U</a:t>
            </a:r>
            <a:r>
              <a:rPr lang="en-US" altLang="en-US" sz="1800" dirty="0" smtClean="0">
                <a:solidFill>
                  <a:srgbClr val="FF0000"/>
                </a:solidFill>
              </a:rPr>
              <a:t>OI &amp;, </a:t>
            </a:r>
            <a:r>
              <a:rPr lang="en-US" altLang="en-US" sz="1800" dirty="0">
                <a:solidFill>
                  <a:srgbClr val="FF0000"/>
                </a:solidFill>
              </a:rPr>
              <a:t>Lok </a:t>
            </a:r>
            <a:r>
              <a:rPr lang="en-US" altLang="en-US" sz="1800" dirty="0" err="1">
                <a:solidFill>
                  <a:srgbClr val="FF0000"/>
                </a:solidFill>
              </a:rPr>
              <a:t>Prahari</a:t>
            </a:r>
            <a:r>
              <a:rPr lang="en-US" altLang="en-US" sz="1800" dirty="0">
                <a:solidFill>
                  <a:srgbClr val="FF0000"/>
                </a:solidFill>
              </a:rPr>
              <a:t> Vs </a:t>
            </a:r>
            <a:r>
              <a:rPr lang="en-US" altLang="en-US" sz="1800" dirty="0" smtClean="0">
                <a:solidFill>
                  <a:srgbClr val="FF0000"/>
                </a:solidFill>
              </a:rPr>
              <a:t>UOI</a:t>
            </a:r>
            <a:endParaRPr lang="en-US" altLang="en-US" sz="1800" dirty="0">
              <a:solidFill>
                <a:srgbClr val="FF0000"/>
              </a:solidFill>
            </a:endParaRPr>
          </a:p>
          <a:p>
            <a:r>
              <a:rPr lang="en-US" altLang="en-US" sz="1800" dirty="0"/>
              <a:t>Court order</a:t>
            </a:r>
            <a:r>
              <a:rPr lang="en-US" altLang="en-US" dirty="0"/>
              <a:t>:</a:t>
            </a:r>
          </a:p>
          <a:p>
            <a:pPr lvl="2">
              <a:buFont typeface="Wingdings" pitchFamily="2" charset="2"/>
              <a:buChar char="ü"/>
            </a:pPr>
            <a:r>
              <a:rPr lang="en-US" altLang="en-US" sz="1600" dirty="0"/>
              <a:t>Details of criminal cases to be put up in BOLD letters in </a:t>
            </a:r>
            <a:r>
              <a:rPr lang="en-US" altLang="en-US" sz="1600" dirty="0">
                <a:solidFill>
                  <a:srgbClr val="0070C0"/>
                </a:solidFill>
              </a:rPr>
              <a:t>F</a:t>
            </a:r>
            <a:r>
              <a:rPr lang="en-US" altLang="en-US" sz="1600" dirty="0">
                <a:hlinkClick r:id="rId2" action="ppaction://hlinkfile"/>
              </a:rPr>
              <a:t>orm 26</a:t>
            </a:r>
            <a:endParaRPr lang="en-US" altLang="en-US" sz="1600" dirty="0"/>
          </a:p>
          <a:p>
            <a:pPr lvl="2">
              <a:buFont typeface="Wingdings" pitchFamily="2" charset="2"/>
              <a:buChar char="ü"/>
            </a:pPr>
            <a:r>
              <a:rPr lang="en-US" altLang="en-US" sz="1600" dirty="0"/>
              <a:t>Candidate to inform the political party about criminal cases</a:t>
            </a:r>
          </a:p>
          <a:p>
            <a:pPr lvl="2">
              <a:buFont typeface="Wingdings" pitchFamily="2" charset="2"/>
              <a:buChar char="ü"/>
            </a:pPr>
            <a:r>
              <a:rPr lang="en-US" altLang="en-US" sz="1600" dirty="0"/>
              <a:t>Political party to mandatorily put the details on its  official website</a:t>
            </a:r>
          </a:p>
          <a:p>
            <a:pPr lvl="2">
              <a:buFont typeface="Wingdings" pitchFamily="2" charset="2"/>
              <a:buChar char="ü"/>
            </a:pPr>
            <a:r>
              <a:rPr lang="en-US" altLang="en-US" sz="1600" dirty="0"/>
              <a:t>Both candidate and political party to issue declaration in widely circulated </a:t>
            </a:r>
            <a:r>
              <a:rPr lang="en-US" altLang="en-US" sz="1600" dirty="0" smtClean="0"/>
              <a:t>newspapers in </a:t>
            </a:r>
            <a:r>
              <a:rPr lang="en-US" altLang="en-US" sz="1600" dirty="0"/>
              <a:t>the concerned area </a:t>
            </a:r>
            <a:r>
              <a:rPr lang="en-US" altLang="en-US" sz="1600" dirty="0" smtClean="0"/>
              <a:t>and in TV Channels (at </a:t>
            </a:r>
            <a:r>
              <a:rPr lang="en-US" altLang="en-US" sz="1600" dirty="0"/>
              <a:t>least thrice after filing nomination papers)</a:t>
            </a:r>
          </a:p>
        </p:txBody>
      </p:sp>
      <p:sp>
        <p:nvSpPr>
          <p:cNvPr id="27652" name="Slide Number Placeholder 3">
            <a:extLst>
              <a:ext uri="{FF2B5EF4-FFF2-40B4-BE49-F238E27FC236}">
                <a16:creationId xmlns:a16="http://schemas.microsoft.com/office/drawing/2014/main" id="{B79BC448-3A99-8719-CC7C-6A052238088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E26A1C3-304F-0E46-9A0C-4781D8BEFE68}" type="slidenum">
              <a:rPr lang="en-US" altLang="en-US">
                <a:solidFill>
                  <a:srgbClr val="FFFFFF"/>
                </a:solidFill>
              </a:rPr>
              <a:pPr eaLnBrk="1" hangingPunct="1"/>
              <a:t>23</a:t>
            </a:fld>
            <a:endParaRPr lang="en-US" altLang="en-US">
              <a:solidFill>
                <a:srgbClr val="FFFFFF"/>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6BE0B-14F6-B050-2520-BBF453A00F00}"/>
              </a:ext>
            </a:extLst>
          </p:cNvPr>
          <p:cNvSpPr>
            <a:spLocks noGrp="1"/>
          </p:cNvSpPr>
          <p:nvPr>
            <p:ph type="title"/>
          </p:nvPr>
        </p:nvSpPr>
        <p:spPr>
          <a:xfrm>
            <a:off x="1638300" y="234766"/>
            <a:ext cx="5867400" cy="647700"/>
          </a:xfrm>
        </p:spPr>
        <p:txBody>
          <a:bodyPr>
            <a:normAutofit fontScale="90000"/>
          </a:bodyPr>
          <a:lstStyle/>
          <a:p>
            <a:pPr algn="ctr">
              <a:defRPr/>
            </a:pPr>
            <a:r>
              <a:rPr lang="en-IN" sz="2800" dirty="0">
                <a:solidFill>
                  <a:schemeClr val="tx1"/>
                </a:solidFill>
                <a:latin typeface="Calibri" pitchFamily="34" charset="0"/>
                <a:cs typeface="Calibri" pitchFamily="34" charset="0"/>
              </a:rPr>
              <a:t>Directions of </a:t>
            </a:r>
            <a:r>
              <a:rPr lang="en-IN" sz="2800" dirty="0" smtClean="0">
                <a:solidFill>
                  <a:schemeClr val="tx1"/>
                </a:solidFill>
                <a:latin typeface="Calibri" pitchFamily="34" charset="0"/>
                <a:cs typeface="Calibri" pitchFamily="34" charset="0"/>
              </a:rPr>
              <a:t>Commission regarding Criminal Antecedents of Candidates - Checklist</a:t>
            </a:r>
            <a:endParaRPr lang="en-US" sz="2800" dirty="0">
              <a:solidFill>
                <a:schemeClr val="tx1"/>
              </a:solidFill>
              <a:latin typeface="Calibri" pitchFamily="34" charset="0"/>
              <a:cs typeface="Calibri" pitchFamily="34" charset="0"/>
            </a:endParaRPr>
          </a:p>
        </p:txBody>
      </p:sp>
      <p:sp>
        <p:nvSpPr>
          <p:cNvPr id="29699" name="Content Placeholder 2">
            <a:extLst>
              <a:ext uri="{FF2B5EF4-FFF2-40B4-BE49-F238E27FC236}">
                <a16:creationId xmlns:a16="http://schemas.microsoft.com/office/drawing/2014/main" id="{106FCD0B-DE8E-3B69-F83D-09FA30EF601E}"/>
              </a:ext>
            </a:extLst>
          </p:cNvPr>
          <p:cNvSpPr>
            <a:spLocks noGrp="1"/>
          </p:cNvSpPr>
          <p:nvPr>
            <p:ph idx="1"/>
          </p:nvPr>
        </p:nvSpPr>
        <p:spPr>
          <a:xfrm>
            <a:off x="0" y="1047750"/>
            <a:ext cx="9144000" cy="3810000"/>
          </a:xfrm>
        </p:spPr>
        <p:txBody>
          <a:bodyPr/>
          <a:lstStyle/>
          <a:p>
            <a:pPr>
              <a:buFont typeface="Wingdings" pitchFamily="2" charset="2"/>
              <a:buChar char="ü"/>
            </a:pPr>
            <a:r>
              <a:rPr lang="en-IN" altLang="en-US" sz="1800" dirty="0">
                <a:latin typeface="Calibri" panose="020F0502020204030204" pitchFamily="34" charset="0"/>
                <a:cs typeface="Calibri" panose="020F0502020204030204" pitchFamily="34" charset="0"/>
                <a:hlinkClick r:id="rId2" action="ppaction://hlinkfile"/>
              </a:rPr>
              <a:t>Format C1 </a:t>
            </a:r>
            <a:r>
              <a:rPr lang="en-IN" altLang="en-US" sz="1800" dirty="0">
                <a:latin typeface="Calibri" panose="020F0502020204030204" pitchFamily="34" charset="0"/>
                <a:cs typeface="Calibri" panose="020F0502020204030204" pitchFamily="34" charset="0"/>
              </a:rPr>
              <a:t>for candidate</a:t>
            </a:r>
          </a:p>
          <a:p>
            <a:pPr>
              <a:buFont typeface="Wingdings" pitchFamily="2" charset="2"/>
              <a:buChar char="ü"/>
            </a:pPr>
            <a:r>
              <a:rPr lang="en-IN" altLang="en-US" sz="1800" dirty="0">
                <a:latin typeface="Calibri" panose="020F0502020204030204" pitchFamily="34" charset="0"/>
                <a:cs typeface="Calibri" panose="020F0502020204030204" pitchFamily="34" charset="0"/>
                <a:hlinkClick r:id="rId3" action="ppaction://hlinkfile"/>
              </a:rPr>
              <a:t>Format C2 </a:t>
            </a:r>
            <a:r>
              <a:rPr lang="en-IN" altLang="en-US" sz="1800" dirty="0">
                <a:latin typeface="Calibri" panose="020F0502020204030204" pitchFamily="34" charset="0"/>
                <a:cs typeface="Calibri" panose="020F0502020204030204" pitchFamily="34" charset="0"/>
              </a:rPr>
              <a:t>for Party</a:t>
            </a:r>
          </a:p>
          <a:p>
            <a:pPr>
              <a:buFont typeface="Wingdings" pitchFamily="2" charset="2"/>
              <a:buChar char="ü"/>
            </a:pPr>
            <a:r>
              <a:rPr lang="en-IN" altLang="en-US" sz="1800" dirty="0">
                <a:latin typeface="Calibri" panose="020F0502020204030204" pitchFamily="34" charset="0"/>
                <a:cs typeface="Calibri" panose="020F0502020204030204" pitchFamily="34" charset="0"/>
                <a:hlinkClick r:id="rId4" action="ppaction://hlinkfile"/>
              </a:rPr>
              <a:t>Format C3 </a:t>
            </a:r>
            <a:r>
              <a:rPr lang="en-IN" altLang="en-US" sz="1800" dirty="0">
                <a:latin typeface="Calibri" panose="020F0502020204030204" pitchFamily="34" charset="0"/>
                <a:cs typeface="Calibri" panose="020F0502020204030204" pitchFamily="34" charset="0"/>
              </a:rPr>
              <a:t>– </a:t>
            </a:r>
            <a:r>
              <a:rPr lang="en-IN" altLang="en-US" sz="1800" dirty="0" smtClean="0">
                <a:latin typeface="Calibri" panose="020F0502020204030204" pitchFamily="34" charset="0"/>
                <a:cs typeface="Calibri" panose="020F0502020204030204" pitchFamily="34" charset="0"/>
              </a:rPr>
              <a:t>in case of candidates having criminal antecedents, a reminder </a:t>
            </a:r>
            <a:r>
              <a:rPr lang="en-IN" altLang="en-US" sz="1800" dirty="0">
                <a:latin typeface="Calibri" panose="020F0502020204030204" pitchFamily="34" charset="0"/>
                <a:cs typeface="Calibri" panose="020F0502020204030204" pitchFamily="34" charset="0"/>
              </a:rPr>
              <a:t>by RO/ARO</a:t>
            </a:r>
          </a:p>
          <a:p>
            <a:pPr>
              <a:buFont typeface="Wingdings" pitchFamily="2" charset="2"/>
              <a:buChar char="ü"/>
            </a:pPr>
            <a:r>
              <a:rPr lang="en-IN" altLang="en-US" sz="1800" dirty="0">
                <a:latin typeface="Calibri" panose="020F0502020204030204" pitchFamily="34" charset="0"/>
                <a:cs typeface="Calibri" panose="020F0502020204030204" pitchFamily="34" charset="0"/>
                <a:hlinkClick r:id="rId5" action="ppaction://hlinkfile"/>
              </a:rPr>
              <a:t>Format C4 </a:t>
            </a:r>
            <a:r>
              <a:rPr lang="en-IN" altLang="en-US" sz="1800" dirty="0">
                <a:latin typeface="Calibri" panose="020F0502020204030204" pitchFamily="34" charset="0"/>
                <a:cs typeface="Calibri" panose="020F0502020204030204" pitchFamily="34" charset="0"/>
              </a:rPr>
              <a:t>– report </a:t>
            </a:r>
            <a:r>
              <a:rPr lang="en-IN" altLang="en-US" sz="1800">
                <a:latin typeface="Calibri" panose="020F0502020204030204" pitchFamily="34" charset="0"/>
                <a:cs typeface="Calibri" panose="020F0502020204030204" pitchFamily="34" charset="0"/>
              </a:rPr>
              <a:t>to </a:t>
            </a:r>
            <a:r>
              <a:rPr lang="en-IN" altLang="en-US" sz="1800" smtClean="0">
                <a:latin typeface="Calibri" panose="020F0502020204030204" pitchFamily="34" charset="0"/>
                <a:cs typeface="Calibri" panose="020F0502020204030204" pitchFamily="34" charset="0"/>
              </a:rPr>
              <a:t>DEO </a:t>
            </a:r>
            <a:r>
              <a:rPr lang="en-IN" altLang="en-US" sz="1800" dirty="0">
                <a:latin typeface="Calibri" panose="020F0502020204030204" pitchFamily="34" charset="0"/>
                <a:cs typeface="Calibri" panose="020F0502020204030204" pitchFamily="34" charset="0"/>
              </a:rPr>
              <a:t>By candidates</a:t>
            </a:r>
          </a:p>
          <a:p>
            <a:pPr>
              <a:buFont typeface="Wingdings" pitchFamily="2" charset="2"/>
              <a:buChar char="ü"/>
            </a:pPr>
            <a:r>
              <a:rPr lang="en-IN" altLang="en-US" sz="1800" dirty="0">
                <a:latin typeface="Calibri" panose="020F0502020204030204" pitchFamily="34" charset="0"/>
                <a:cs typeface="Calibri" panose="020F0502020204030204" pitchFamily="34" charset="0"/>
                <a:hlinkClick r:id="rId6" action="ppaction://hlinkfile"/>
              </a:rPr>
              <a:t>Format C5 </a:t>
            </a:r>
            <a:r>
              <a:rPr lang="en-IN" altLang="en-US" sz="1800" dirty="0">
                <a:latin typeface="Calibri" panose="020F0502020204030204" pitchFamily="34" charset="0"/>
                <a:cs typeface="Calibri" panose="020F0502020204030204" pitchFamily="34" charset="0"/>
              </a:rPr>
              <a:t>– report to  CEO By Party</a:t>
            </a:r>
          </a:p>
          <a:p>
            <a:pPr>
              <a:buFont typeface="Wingdings" pitchFamily="2" charset="2"/>
              <a:buChar char="ü"/>
            </a:pPr>
            <a:r>
              <a:rPr lang="en-IN" altLang="en-US" sz="1800" dirty="0">
                <a:latin typeface="Calibri" panose="020F0502020204030204" pitchFamily="34" charset="0"/>
                <a:cs typeface="Calibri" panose="020F0502020204030204" pitchFamily="34" charset="0"/>
                <a:hlinkClick r:id="rId7" action="ppaction://hlinkfile"/>
              </a:rPr>
              <a:t>Format C6 </a:t>
            </a:r>
            <a:r>
              <a:rPr lang="en-IN" altLang="en-US" sz="1800" dirty="0">
                <a:latin typeface="Calibri" panose="020F0502020204030204" pitchFamily="34" charset="0"/>
                <a:cs typeface="Calibri" panose="020F0502020204030204" pitchFamily="34" charset="0"/>
              </a:rPr>
              <a:t>– report to Commission By CEO</a:t>
            </a:r>
          </a:p>
          <a:p>
            <a:pPr>
              <a:buFont typeface="Wingdings" pitchFamily="2" charset="2"/>
              <a:buChar char="ü"/>
            </a:pPr>
            <a:r>
              <a:rPr lang="en-IN" altLang="en-US" sz="1800" dirty="0">
                <a:latin typeface="Calibri" panose="020F0502020204030204" pitchFamily="34" charset="0"/>
                <a:cs typeface="Calibri" panose="020F0502020204030204" pitchFamily="34" charset="0"/>
                <a:hlinkClick r:id="rId8" action="ppaction://hlinkfile"/>
              </a:rPr>
              <a:t>Format C7 </a:t>
            </a:r>
            <a:r>
              <a:rPr lang="en-IN" altLang="en-US" sz="1800" dirty="0">
                <a:latin typeface="Calibri" panose="020F0502020204030204" pitchFamily="34" charset="0"/>
                <a:cs typeface="Calibri" panose="020F0502020204030204" pitchFamily="34" charset="0"/>
              </a:rPr>
              <a:t>– Publication by Party</a:t>
            </a:r>
          </a:p>
          <a:p>
            <a:pPr>
              <a:buFont typeface="Wingdings" pitchFamily="2" charset="2"/>
              <a:buChar char="ü"/>
            </a:pPr>
            <a:r>
              <a:rPr lang="en-IN" altLang="en-US" sz="1800" dirty="0">
                <a:latin typeface="Calibri" panose="020F0502020204030204" pitchFamily="34" charset="0"/>
                <a:cs typeface="Calibri" panose="020F0502020204030204" pitchFamily="34" charset="0"/>
                <a:hlinkClick r:id="rId9" action="ppaction://hlinkfile"/>
              </a:rPr>
              <a:t>Format C8 </a:t>
            </a:r>
            <a:r>
              <a:rPr lang="en-IN" altLang="en-US" sz="1800" dirty="0">
                <a:latin typeface="Calibri" panose="020F0502020204030204" pitchFamily="34" charset="0"/>
                <a:cs typeface="Calibri" panose="020F0502020204030204" pitchFamily="34" charset="0"/>
              </a:rPr>
              <a:t>– report to Commission by Party</a:t>
            </a:r>
          </a:p>
          <a:p>
            <a:pPr>
              <a:buFont typeface="Wingdings" pitchFamily="2" charset="2"/>
              <a:buChar char="ü"/>
            </a:pPr>
            <a:r>
              <a:rPr lang="en-IN" altLang="en-US" sz="1800" dirty="0">
                <a:latin typeface="Calibri" panose="020F0502020204030204" pitchFamily="34" charset="0"/>
                <a:cs typeface="Calibri" panose="020F0502020204030204" pitchFamily="34" charset="0"/>
                <a:hlinkClick r:id="rId10" action="ppaction://hlinkfile"/>
              </a:rPr>
              <a:t>Format CA </a:t>
            </a:r>
            <a:r>
              <a:rPr lang="en-IN" altLang="en-US" sz="1800" dirty="0">
                <a:latin typeface="Calibri" panose="020F0502020204030204" pitchFamily="34" charset="0"/>
                <a:cs typeface="Calibri" panose="020F0502020204030204" pitchFamily="34" charset="0"/>
              </a:rPr>
              <a:t>-  report to Commission by CEO &amp; RO</a:t>
            </a:r>
            <a:br>
              <a:rPr lang="en-IN" altLang="en-US" sz="1800" dirty="0">
                <a:latin typeface="Calibri" panose="020F0502020204030204" pitchFamily="34" charset="0"/>
                <a:cs typeface="Calibri" panose="020F0502020204030204" pitchFamily="34" charset="0"/>
              </a:rPr>
            </a:br>
            <a:endParaRPr lang="en-IN" altLang="en-US" sz="1800" dirty="0" smtClean="0">
              <a:latin typeface="Calibri" panose="020F0502020204030204" pitchFamily="34" charset="0"/>
              <a:cs typeface="Calibri" panose="020F0502020204030204" pitchFamily="34" charset="0"/>
            </a:endParaRPr>
          </a:p>
          <a:p>
            <a:pPr marL="0" indent="0">
              <a:buNone/>
            </a:pPr>
            <a:r>
              <a:rPr lang="en-IN" altLang="en-US" sz="1800" b="1" dirty="0" smtClean="0">
                <a:solidFill>
                  <a:srgbClr val="D60093"/>
                </a:solidFill>
                <a:latin typeface="Calibri" panose="020F0502020204030204" pitchFamily="34" charset="0"/>
                <a:cs typeface="Calibri" panose="020F0502020204030204" pitchFamily="34" charset="0"/>
              </a:rPr>
              <a:t>NB: Declaration </a:t>
            </a:r>
            <a:r>
              <a:rPr lang="en-IN" altLang="en-US" sz="1800" b="1" dirty="0">
                <a:solidFill>
                  <a:srgbClr val="D60093"/>
                </a:solidFill>
                <a:latin typeface="Calibri" panose="020F0502020204030204" pitchFamily="34" charset="0"/>
                <a:cs typeface="Calibri" panose="020F0502020204030204" pitchFamily="34" charset="0"/>
              </a:rPr>
              <a:t>both in newspapers and TV channels</a:t>
            </a:r>
            <a:br>
              <a:rPr lang="en-IN" altLang="en-US" sz="1800" b="1" dirty="0">
                <a:solidFill>
                  <a:srgbClr val="D60093"/>
                </a:solidFill>
                <a:latin typeface="Calibri" panose="020F0502020204030204" pitchFamily="34" charset="0"/>
                <a:cs typeface="Calibri" panose="020F0502020204030204" pitchFamily="34" charset="0"/>
              </a:rPr>
            </a:br>
            <a:r>
              <a:rPr lang="en-IN" altLang="en-US" b="1" dirty="0">
                <a:solidFill>
                  <a:srgbClr val="D60093"/>
                </a:solidFill>
              </a:rPr>
              <a:t/>
            </a:r>
            <a:br>
              <a:rPr lang="en-IN" altLang="en-US" b="1" dirty="0">
                <a:solidFill>
                  <a:srgbClr val="D60093"/>
                </a:solidFill>
              </a:rPr>
            </a:br>
            <a:r>
              <a:rPr lang="en-IN" altLang="en-US" dirty="0"/>
              <a:t/>
            </a:r>
            <a:br>
              <a:rPr lang="en-IN" altLang="en-US" dirty="0"/>
            </a:br>
            <a:endParaRPr lang="en-US" altLang="en-US" dirty="0"/>
          </a:p>
        </p:txBody>
      </p:sp>
      <p:sp>
        <p:nvSpPr>
          <p:cNvPr id="29700" name="Slide Number Placeholder 3">
            <a:extLst>
              <a:ext uri="{FF2B5EF4-FFF2-40B4-BE49-F238E27FC236}">
                <a16:creationId xmlns:a16="http://schemas.microsoft.com/office/drawing/2014/main" id="{7B343921-A356-75A1-4999-D38F823F3C6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7584539-1C5B-8E43-8A9E-DBE01D9465FF}" type="slidenum">
              <a:rPr lang="en-US" altLang="en-US">
                <a:solidFill>
                  <a:srgbClr val="FFFFFF"/>
                </a:solidFill>
              </a:rPr>
              <a:pPr eaLnBrk="1" hangingPunct="1"/>
              <a:t>24</a:t>
            </a:fld>
            <a:endParaRPr lang="en-US" altLang="en-US">
              <a:solidFill>
                <a:srgbClr val="FFFFFF"/>
              </a:solidFill>
            </a:endParaRPr>
          </a:p>
        </p:txBody>
      </p:sp>
      <p:pic>
        <p:nvPicPr>
          <p:cNvPr id="29701" name="Picture 4" descr="E:\Mahima\logo\ECI - Copy.jpg">
            <a:extLst>
              <a:ext uri="{FF2B5EF4-FFF2-40B4-BE49-F238E27FC236}">
                <a16:creationId xmlns:a16="http://schemas.microsoft.com/office/drawing/2014/main" id="{70372A69-27CC-CCB9-94B9-C148A57DCB0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3" descr="E:\Mahima\logo\iiidem logo.jpg">
            <a:extLst>
              <a:ext uri="{FF2B5EF4-FFF2-40B4-BE49-F238E27FC236}">
                <a16:creationId xmlns:a16="http://schemas.microsoft.com/office/drawing/2014/main" id="{87C6D009-DF20-4126-8066-6360B3186EF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0B13EB0-2BB8-ED79-600B-E1F9471A9DC8}"/>
              </a:ext>
            </a:extLst>
          </p:cNvPr>
          <p:cNvSpPr>
            <a:spLocks noGrp="1"/>
          </p:cNvSpPr>
          <p:nvPr>
            <p:ph type="title"/>
          </p:nvPr>
        </p:nvSpPr>
        <p:spPr>
          <a:xfrm>
            <a:off x="408781" y="400050"/>
            <a:ext cx="8229600" cy="742950"/>
          </a:xfrm>
        </p:spPr>
        <p:txBody>
          <a:bodyPr/>
          <a:lstStyle/>
          <a:p>
            <a:pPr algn="ctr" eaLnBrk="1" fontAlgn="auto" hangingPunct="1">
              <a:spcAft>
                <a:spcPts val="0"/>
              </a:spcAft>
              <a:defRPr/>
            </a:pPr>
            <a:r>
              <a:rPr lang="en-US" altLang="en-US" sz="3000" dirty="0"/>
              <a:t>Photographs of </a:t>
            </a:r>
            <a:r>
              <a:rPr lang="en-US" altLang="en-US" sz="3000" dirty="0" smtClean="0"/>
              <a:t>Candidates </a:t>
            </a:r>
            <a:r>
              <a:rPr lang="en-US" altLang="en-US" sz="3000" dirty="0" smtClean="0">
                <a:solidFill>
                  <a:srgbClr val="FF0000"/>
                </a:solidFill>
              </a:rPr>
              <a:t>– ECI Instructions</a:t>
            </a:r>
            <a:endParaRPr lang="en-US" altLang="en-US" sz="3000" dirty="0">
              <a:solidFill>
                <a:srgbClr val="FF0000"/>
              </a:solidFill>
            </a:endParaRPr>
          </a:p>
        </p:txBody>
      </p:sp>
      <p:sp>
        <p:nvSpPr>
          <p:cNvPr id="3" name="Content Placeholder 2">
            <a:extLst>
              <a:ext uri="{FF2B5EF4-FFF2-40B4-BE49-F238E27FC236}">
                <a16:creationId xmlns:a16="http://schemas.microsoft.com/office/drawing/2014/main" id="{D22B997A-F7D0-0514-0371-0D9D923E468B}"/>
              </a:ext>
            </a:extLst>
          </p:cNvPr>
          <p:cNvSpPr>
            <a:spLocks noGrp="1"/>
          </p:cNvSpPr>
          <p:nvPr>
            <p:ph idx="1"/>
          </p:nvPr>
        </p:nvSpPr>
        <p:spPr/>
        <p:txBody>
          <a:bodyPr/>
          <a:lstStyle/>
          <a:p>
            <a:pPr marL="182563" indent="-182563" algn="just" eaLnBrk="1" hangingPunct="1">
              <a:lnSpc>
                <a:spcPct val="90000"/>
              </a:lnSpc>
              <a:buFont typeface="Arial" charset="0"/>
              <a:buChar char="•"/>
              <a:defRPr/>
            </a:pPr>
            <a:endParaRPr lang="en-US" altLang="en-US" dirty="0">
              <a:latin typeface="Calibri" pitchFamily="34" charset="0"/>
              <a:cs typeface="Calibri" pitchFamily="34" charset="0"/>
            </a:endParaRPr>
          </a:p>
          <a:p>
            <a:pPr algn="just" eaLnBrk="1" hangingPunct="1">
              <a:lnSpc>
                <a:spcPct val="90000"/>
              </a:lnSpc>
              <a:buClr>
                <a:srgbClr val="1F6B1F"/>
              </a:buClr>
              <a:buFont typeface="Wingdings" panose="05000000000000000000" pitchFamily="2" charset="2"/>
              <a:buChar char="§"/>
              <a:defRPr/>
            </a:pPr>
            <a:r>
              <a:rPr lang="en-US" altLang="en-US" dirty="0">
                <a:latin typeface="Calibri" pitchFamily="34" charset="0"/>
                <a:cs typeface="Calibri" pitchFamily="34" charset="0"/>
              </a:rPr>
              <a:t> </a:t>
            </a:r>
            <a:r>
              <a:rPr lang="en-US" altLang="en-US" sz="2000" dirty="0">
                <a:latin typeface="Calibri" pitchFamily="34" charset="0"/>
                <a:cs typeface="Calibri" pitchFamily="34" charset="0"/>
              </a:rPr>
              <a:t>As per </a:t>
            </a:r>
            <a:r>
              <a:rPr lang="en-US" altLang="en-US" sz="2000" b="1" dirty="0" smtClean="0">
                <a:solidFill>
                  <a:srgbClr val="0070C0"/>
                </a:solidFill>
                <a:latin typeface="Calibri" pitchFamily="34" charset="0"/>
                <a:cs typeface="Calibri" pitchFamily="34" charset="0"/>
              </a:rPr>
              <a:t>Form 2A &amp; 2B COER, 1961 </a:t>
            </a:r>
            <a:r>
              <a:rPr lang="en-US" altLang="en-US" sz="2000" dirty="0" smtClean="0">
                <a:latin typeface="Calibri" pitchFamily="34" charset="0"/>
                <a:cs typeface="Calibri" pitchFamily="34" charset="0"/>
              </a:rPr>
              <a:t>(circulated vide ECI letter dated </a:t>
            </a:r>
            <a:r>
              <a:rPr lang="en-US" altLang="en-US" sz="2000" dirty="0">
                <a:latin typeface="Calibri" pitchFamily="34" charset="0"/>
                <a:cs typeface="Calibri" pitchFamily="34" charset="0"/>
              </a:rPr>
              <a:t>7</a:t>
            </a:r>
            <a:r>
              <a:rPr lang="en-US" altLang="en-US" sz="2000" baseline="30000" dirty="0">
                <a:latin typeface="Calibri" pitchFamily="34" charset="0"/>
                <a:cs typeface="Calibri" pitchFamily="34" charset="0"/>
              </a:rPr>
              <a:t>th</a:t>
            </a:r>
            <a:r>
              <a:rPr lang="en-US" altLang="en-US" sz="2000" dirty="0">
                <a:latin typeface="Calibri" pitchFamily="34" charset="0"/>
                <a:cs typeface="Calibri" pitchFamily="34" charset="0"/>
              </a:rPr>
              <a:t> July, 2017), each candidate has to affix a photograph on the nomination paper</a:t>
            </a:r>
          </a:p>
          <a:p>
            <a:pPr algn="just" eaLnBrk="1" hangingPunct="1">
              <a:lnSpc>
                <a:spcPct val="90000"/>
              </a:lnSpc>
              <a:buClr>
                <a:srgbClr val="1F6B1F"/>
              </a:buClr>
              <a:buFont typeface="Wingdings" panose="05000000000000000000" pitchFamily="2" charset="2"/>
              <a:buChar char="§"/>
              <a:defRPr/>
            </a:pPr>
            <a:endParaRPr lang="en-US" altLang="en-US" sz="2000" dirty="0">
              <a:latin typeface="Calibri" pitchFamily="34" charset="0"/>
              <a:cs typeface="Calibri" pitchFamily="34" charset="0"/>
            </a:endParaRPr>
          </a:p>
          <a:p>
            <a:pPr algn="just" eaLnBrk="1" hangingPunct="1">
              <a:lnSpc>
                <a:spcPct val="90000"/>
              </a:lnSpc>
              <a:buClr>
                <a:srgbClr val="1F6B1F"/>
              </a:buClr>
              <a:buFont typeface="Wingdings" panose="05000000000000000000" pitchFamily="2" charset="2"/>
              <a:buChar char="§"/>
              <a:defRPr/>
            </a:pPr>
            <a:r>
              <a:rPr lang="en-US" altLang="en-US" sz="2000" dirty="0" smtClean="0">
                <a:latin typeface="Calibri" pitchFamily="34" charset="0"/>
                <a:cs typeface="Calibri" pitchFamily="34" charset="0"/>
              </a:rPr>
              <a:t>Candidates </a:t>
            </a:r>
            <a:r>
              <a:rPr lang="en-US" altLang="en-US" sz="2000" dirty="0">
                <a:latin typeface="Calibri" pitchFamily="34" charset="0"/>
                <a:cs typeface="Calibri" pitchFamily="34" charset="0"/>
              </a:rPr>
              <a:t>required to submit stamp size (2 cm x 2.5 cm</a:t>
            </a:r>
            <a:r>
              <a:rPr lang="en-US" altLang="en-US" sz="2000" dirty="0" smtClean="0">
                <a:latin typeface="Calibri" pitchFamily="34" charset="0"/>
                <a:cs typeface="Calibri" pitchFamily="34" charset="0"/>
              </a:rPr>
              <a:t>) photograph, in addition to affixed photograph.</a:t>
            </a:r>
          </a:p>
          <a:p>
            <a:pPr algn="just" eaLnBrk="1" hangingPunct="1">
              <a:lnSpc>
                <a:spcPct val="90000"/>
              </a:lnSpc>
              <a:buClr>
                <a:srgbClr val="1F6B1F"/>
              </a:buClr>
              <a:buFont typeface="Wingdings" panose="05000000000000000000" pitchFamily="2" charset="2"/>
              <a:buChar char="§"/>
              <a:defRPr/>
            </a:pPr>
            <a:endParaRPr lang="en-US" altLang="en-US" sz="2000" dirty="0" smtClean="0">
              <a:latin typeface="Calibri" pitchFamily="34" charset="0"/>
              <a:cs typeface="Calibri" pitchFamily="34" charset="0"/>
            </a:endParaRPr>
          </a:p>
          <a:p>
            <a:pPr algn="just" eaLnBrk="1" hangingPunct="1">
              <a:lnSpc>
                <a:spcPct val="90000"/>
              </a:lnSpc>
              <a:buClr>
                <a:srgbClr val="1F6B1F"/>
              </a:buClr>
              <a:buFont typeface="Wingdings" panose="05000000000000000000" pitchFamily="2" charset="2"/>
              <a:buChar char="§"/>
              <a:defRPr/>
            </a:pPr>
            <a:r>
              <a:rPr lang="en-US" altLang="en-US" sz="2000" dirty="0" smtClean="0">
                <a:latin typeface="Calibri" pitchFamily="34" charset="0"/>
                <a:cs typeface="Calibri" pitchFamily="34" charset="0"/>
              </a:rPr>
              <a:t>Photograph </a:t>
            </a:r>
            <a:r>
              <a:rPr lang="en-US" altLang="en-US" sz="2000" dirty="0">
                <a:latin typeface="Calibri" pitchFamily="34" charset="0"/>
                <a:cs typeface="Calibri" pitchFamily="34" charset="0"/>
              </a:rPr>
              <a:t>of candidates is </a:t>
            </a:r>
            <a:r>
              <a:rPr lang="en-US" altLang="en-US" sz="2000" dirty="0" smtClean="0">
                <a:latin typeface="Calibri" pitchFamily="34" charset="0"/>
                <a:cs typeface="Calibri" pitchFamily="34" charset="0"/>
              </a:rPr>
              <a:t>required to </a:t>
            </a:r>
            <a:r>
              <a:rPr lang="en-US" altLang="en-US" sz="2000" dirty="0">
                <a:latin typeface="Calibri" pitchFamily="34" charset="0"/>
                <a:cs typeface="Calibri" pitchFamily="34" charset="0"/>
              </a:rPr>
              <a:t>be printed on </a:t>
            </a:r>
            <a:r>
              <a:rPr lang="en-US" altLang="en-US" sz="2000" dirty="0" smtClean="0">
                <a:latin typeface="Calibri" pitchFamily="34" charset="0"/>
                <a:cs typeface="Calibri" pitchFamily="34" charset="0"/>
              </a:rPr>
              <a:t>Ballot Paper</a:t>
            </a:r>
            <a:endParaRPr lang="en-US" altLang="en-US" sz="2000" dirty="0">
              <a:latin typeface="Calibri" pitchFamily="34" charset="0"/>
              <a:cs typeface="Calibri" pitchFamily="34" charset="0"/>
            </a:endParaRPr>
          </a:p>
          <a:p>
            <a:pPr algn="just" eaLnBrk="1" hangingPunct="1">
              <a:lnSpc>
                <a:spcPct val="90000"/>
              </a:lnSpc>
              <a:buClr>
                <a:srgbClr val="1F6B1F"/>
              </a:buClr>
              <a:buFont typeface="Wingdings" panose="05000000000000000000" pitchFamily="2" charset="2"/>
              <a:buChar char="ü"/>
              <a:defRPr/>
            </a:pPr>
            <a:endParaRPr lang="en-US" altLang="en-US" sz="2000" dirty="0">
              <a:latin typeface="Calibri" pitchFamily="34" charset="0"/>
              <a:cs typeface="Calibri" pitchFamily="34" charset="0"/>
            </a:endParaRPr>
          </a:p>
          <a:p>
            <a:pPr marL="182563" indent="-182563" algn="just" eaLnBrk="1" hangingPunct="1">
              <a:buFont typeface="Arial" charset="0"/>
              <a:buChar char="•"/>
              <a:defRPr/>
            </a:pPr>
            <a:endParaRPr lang="en-US" altLang="en-US" dirty="0">
              <a:latin typeface="Calibri" pitchFamily="34" charset="0"/>
              <a:cs typeface="Calibri" pitchFamily="34" charset="0"/>
            </a:endParaRPr>
          </a:p>
        </p:txBody>
      </p:sp>
      <p:pic>
        <p:nvPicPr>
          <p:cNvPr id="30724" name="Picture 3" descr="E:\Mahima\logo\iiidem logo.jpg">
            <a:extLst>
              <a:ext uri="{FF2B5EF4-FFF2-40B4-BE49-F238E27FC236}">
                <a16:creationId xmlns:a16="http://schemas.microsoft.com/office/drawing/2014/main" id="{8E15EFD8-CA45-F74A-F563-B5E92A8DAA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4" descr="E:\Mahima\logo\ECI - Copy.jpg">
            <a:extLst>
              <a:ext uri="{FF2B5EF4-FFF2-40B4-BE49-F238E27FC236}">
                <a16:creationId xmlns:a16="http://schemas.microsoft.com/office/drawing/2014/main" id="{FB17DBA8-9DD1-604E-7D1C-18E4B6AA85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Slide Number Placeholder 1">
            <a:extLst>
              <a:ext uri="{FF2B5EF4-FFF2-40B4-BE49-F238E27FC236}">
                <a16:creationId xmlns:a16="http://schemas.microsoft.com/office/drawing/2014/main" id="{61523407-AC03-7471-13AB-F9EF4B0AD9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13B3CFC-1276-0049-A372-D2C1AB656E54}" type="slidenum">
              <a:rPr lang="en-US" altLang="en-US">
                <a:solidFill>
                  <a:srgbClr val="FFFFFF"/>
                </a:solidFill>
              </a:rPr>
              <a:pPr eaLnBrk="1" hangingPunct="1"/>
              <a:t>25</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E37BDF0-0B48-9A1D-FC7D-E743BD4D53CF}"/>
              </a:ext>
            </a:extLst>
          </p:cNvPr>
          <p:cNvSpPr>
            <a:spLocks noGrp="1"/>
          </p:cNvSpPr>
          <p:nvPr>
            <p:ph type="title"/>
          </p:nvPr>
        </p:nvSpPr>
        <p:spPr>
          <a:xfrm>
            <a:off x="408781" y="273198"/>
            <a:ext cx="8229600" cy="742950"/>
          </a:xfrm>
        </p:spPr>
        <p:txBody>
          <a:bodyPr>
            <a:normAutofit/>
          </a:bodyPr>
          <a:lstStyle/>
          <a:p>
            <a:pPr algn="ctr" eaLnBrk="1" fontAlgn="auto" hangingPunct="1">
              <a:spcAft>
                <a:spcPts val="0"/>
              </a:spcAft>
              <a:defRPr/>
            </a:pPr>
            <a:r>
              <a:rPr lang="en-US" altLang="en-US" sz="2800" dirty="0"/>
              <a:t>Preliminary </a:t>
            </a:r>
            <a:r>
              <a:rPr lang="en-US" altLang="en-US" sz="2800" dirty="0" smtClean="0"/>
              <a:t>Examination - </a:t>
            </a:r>
            <a:r>
              <a:rPr lang="en-US" altLang="en-US" sz="2800" b="1" dirty="0">
                <a:solidFill>
                  <a:srgbClr val="FF0000"/>
                </a:solidFill>
              </a:rPr>
              <a:t>S</a:t>
            </a:r>
            <a:r>
              <a:rPr lang="en-US" altLang="en-US" sz="2800" b="1" dirty="0" smtClean="0">
                <a:solidFill>
                  <a:srgbClr val="FF0000"/>
                </a:solidFill>
              </a:rPr>
              <a:t> </a:t>
            </a:r>
            <a:r>
              <a:rPr lang="en-US" altLang="en-US" sz="2800" b="1" dirty="0">
                <a:solidFill>
                  <a:srgbClr val="FF0000"/>
                </a:solidFill>
              </a:rPr>
              <a:t>33(4) RPA </a:t>
            </a:r>
            <a:r>
              <a:rPr lang="en-US" altLang="en-US" sz="2800" b="1" dirty="0" smtClean="0">
                <a:solidFill>
                  <a:srgbClr val="FF0000"/>
                </a:solidFill>
              </a:rPr>
              <a:t>1951, </a:t>
            </a:r>
            <a:endParaRPr lang="en-US" altLang="en-US" sz="2800" b="1" dirty="0">
              <a:solidFill>
                <a:srgbClr val="FF0000"/>
              </a:solidFill>
            </a:endParaRPr>
          </a:p>
        </p:txBody>
      </p:sp>
      <p:sp>
        <p:nvSpPr>
          <p:cNvPr id="34819" name="Content Placeholder 2">
            <a:extLst>
              <a:ext uri="{FF2B5EF4-FFF2-40B4-BE49-F238E27FC236}">
                <a16:creationId xmlns:a16="http://schemas.microsoft.com/office/drawing/2014/main" id="{CF562F78-43AF-8E90-E901-43E518DAFB4A}"/>
              </a:ext>
            </a:extLst>
          </p:cNvPr>
          <p:cNvSpPr>
            <a:spLocks noGrp="1"/>
          </p:cNvSpPr>
          <p:nvPr>
            <p:ph idx="1"/>
          </p:nvPr>
        </p:nvSpPr>
        <p:spPr/>
        <p:txBody>
          <a:bodyPr/>
          <a:lstStyle/>
          <a:p>
            <a:pPr algn="just" eaLnBrk="1" hangingPunct="1">
              <a:buClr>
                <a:srgbClr val="1F6B1F"/>
              </a:buClr>
              <a:buFont typeface="Wingdings" pitchFamily="2" charset="2"/>
              <a:buChar char="ü"/>
            </a:pPr>
            <a:r>
              <a:rPr lang="en-US" altLang="en-US" sz="2000" dirty="0">
                <a:latin typeface="Calibri" panose="020F0502020204030204" pitchFamily="34" charset="0"/>
                <a:cs typeface="Calibri" panose="020F0502020204030204" pitchFamily="34" charset="0"/>
              </a:rPr>
              <a:t>Preliminary examination from technical standpoint at the time of </a:t>
            </a:r>
            <a:r>
              <a:rPr lang="en-US" altLang="en-US" sz="2000" b="1" dirty="0" smtClean="0">
                <a:latin typeface="Calibri" panose="020F0502020204030204" pitchFamily="34" charset="0"/>
                <a:cs typeface="Calibri" panose="020F0502020204030204" pitchFamily="34" charset="0"/>
              </a:rPr>
              <a:t>receiving </a:t>
            </a:r>
            <a:r>
              <a:rPr lang="en-US" altLang="en-US" sz="2000" b="1" dirty="0">
                <a:latin typeface="Calibri" panose="020F0502020204030204" pitchFamily="34" charset="0"/>
                <a:cs typeface="Calibri" panose="020F0502020204030204" pitchFamily="34" charset="0"/>
              </a:rPr>
              <a:t>nomination paper</a:t>
            </a:r>
            <a:r>
              <a:rPr lang="en-US" altLang="en-US" sz="2000" dirty="0">
                <a:latin typeface="Calibri" panose="020F0502020204030204" pitchFamily="34" charset="0"/>
                <a:cs typeface="Calibri" panose="020F0502020204030204" pitchFamily="34" charset="0"/>
              </a:rPr>
              <a:t>. </a:t>
            </a:r>
            <a:r>
              <a:rPr lang="en-US" altLang="en-US" sz="2000" b="1" dirty="0" smtClean="0">
                <a:solidFill>
                  <a:srgbClr val="0070C0"/>
                </a:solidFill>
                <a:latin typeface="Calibri" panose="020F0502020204030204" pitchFamily="34" charset="0"/>
                <a:cs typeface="Calibri" panose="020F0502020204030204" pitchFamily="34" charset="0"/>
              </a:rPr>
              <a:t>S </a:t>
            </a:r>
            <a:r>
              <a:rPr lang="en-US" altLang="en-US" sz="2000" b="1" dirty="0">
                <a:solidFill>
                  <a:srgbClr val="0070C0"/>
                </a:solidFill>
                <a:latin typeface="Calibri" panose="020F0502020204030204" pitchFamily="34" charset="0"/>
                <a:cs typeface="Calibri" panose="020F0502020204030204" pitchFamily="34" charset="0"/>
              </a:rPr>
              <a:t>33(4) RPA 1951</a:t>
            </a:r>
          </a:p>
          <a:p>
            <a:pPr algn="just" eaLnBrk="1" hangingPunct="1">
              <a:buClr>
                <a:srgbClr val="1F6B1F"/>
              </a:buClr>
              <a:buFont typeface="Wingdings" pitchFamily="2" charset="2"/>
              <a:buChar char="ü"/>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itchFamily="2" charset="2"/>
              <a:buChar char="ü"/>
            </a:pPr>
            <a:r>
              <a:rPr lang="en-US" altLang="en-US" sz="2000" dirty="0">
                <a:latin typeface="Calibri" panose="020F0502020204030204" pitchFamily="34" charset="0"/>
                <a:cs typeface="Calibri" panose="020F0502020204030204" pitchFamily="34" charset="0"/>
              </a:rPr>
              <a:t>Entries relating to </a:t>
            </a:r>
            <a:r>
              <a:rPr lang="en-US" altLang="en-US" sz="2000" b="1" dirty="0">
                <a:latin typeface="Calibri" panose="020F0502020204030204" pitchFamily="34" charset="0"/>
                <a:cs typeface="Calibri" panose="020F0502020204030204" pitchFamily="34" charset="0"/>
              </a:rPr>
              <a:t>electoral roll </a:t>
            </a:r>
            <a:r>
              <a:rPr lang="en-US" altLang="en-US" sz="2000" dirty="0">
                <a:latin typeface="Calibri" panose="020F0502020204030204" pitchFamily="34" charset="0"/>
                <a:cs typeface="Calibri" panose="020F0502020204030204" pitchFamily="34" charset="0"/>
              </a:rPr>
              <a:t>details to be </a:t>
            </a:r>
            <a:r>
              <a:rPr lang="en-US" altLang="en-US" sz="2000" dirty="0" smtClean="0">
                <a:latin typeface="Calibri" panose="020F0502020204030204" pitchFamily="34" charset="0"/>
                <a:cs typeface="Calibri" panose="020F0502020204030204" pitchFamily="34" charset="0"/>
              </a:rPr>
              <a:t>compared</a:t>
            </a: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itchFamily="2" charset="2"/>
              <a:buChar char="ü"/>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itchFamily="2" charset="2"/>
              <a:buChar char="ü"/>
            </a:pPr>
            <a:r>
              <a:rPr lang="en-US" altLang="en-US" sz="2000" b="1" dirty="0">
                <a:latin typeface="Calibri" panose="020F0502020204030204" pitchFamily="34" charset="0"/>
                <a:cs typeface="Calibri" panose="020F0502020204030204" pitchFamily="34" charset="0"/>
              </a:rPr>
              <a:t>Clerical errors </a:t>
            </a:r>
            <a:r>
              <a:rPr lang="en-US" altLang="en-US" sz="2000" dirty="0">
                <a:latin typeface="Calibri" panose="020F0502020204030204" pitchFamily="34" charset="0"/>
                <a:cs typeface="Calibri" panose="020F0502020204030204" pitchFamily="34" charset="0"/>
              </a:rPr>
              <a:t>in names, Sl. No. etc. can be allowed to be corrected or even ignored.</a:t>
            </a:r>
          </a:p>
          <a:p>
            <a:pPr algn="just" eaLnBrk="1" hangingPunct="1">
              <a:buClr>
                <a:srgbClr val="1F6B1F"/>
              </a:buClr>
              <a:buFont typeface="Wingdings" pitchFamily="2" charset="2"/>
              <a:buChar char="ü"/>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itchFamily="2" charset="2"/>
              <a:buChar char="ü"/>
            </a:pPr>
            <a:r>
              <a:rPr lang="en-US" altLang="en-US" sz="2000" b="1" dirty="0">
                <a:latin typeface="Calibri" panose="020F0502020204030204" pitchFamily="34" charset="0"/>
                <a:cs typeface="Calibri" panose="020F0502020204030204" pitchFamily="34" charset="0"/>
              </a:rPr>
              <a:t>Defects</a:t>
            </a:r>
            <a:r>
              <a:rPr lang="en-US" altLang="en-US" sz="2000" dirty="0">
                <a:latin typeface="Calibri" panose="020F0502020204030204" pitchFamily="34" charset="0"/>
                <a:cs typeface="Calibri" panose="020F0502020204030204" pitchFamily="34" charset="0"/>
              </a:rPr>
              <a:t>, if any, to be pointed out to </a:t>
            </a:r>
            <a:r>
              <a:rPr lang="en-US" altLang="en-US" sz="2000" dirty="0" smtClean="0">
                <a:latin typeface="Calibri" panose="020F0502020204030204" pitchFamily="34" charset="0"/>
                <a:cs typeface="Calibri" panose="020F0502020204030204" pitchFamily="34" charset="0"/>
              </a:rPr>
              <a:t>candidate</a:t>
            </a:r>
            <a:endParaRPr lang="en-US" altLang="en-US" sz="2000" dirty="0">
              <a:latin typeface="Calibri" panose="020F0502020204030204" pitchFamily="34" charset="0"/>
              <a:cs typeface="Calibri" panose="020F0502020204030204" pitchFamily="34" charset="0"/>
            </a:endParaRPr>
          </a:p>
          <a:p>
            <a:pPr eaLnBrk="1" hangingPunct="1"/>
            <a:endParaRPr lang="en-US" altLang="en-US" dirty="0">
              <a:latin typeface="Calibri" panose="020F0502020204030204" pitchFamily="34" charset="0"/>
              <a:cs typeface="Calibri" panose="020F0502020204030204" pitchFamily="34" charset="0"/>
            </a:endParaRPr>
          </a:p>
        </p:txBody>
      </p:sp>
      <p:pic>
        <p:nvPicPr>
          <p:cNvPr id="31748" name="Picture 3" descr="E:\Mahima\logo\iiidem logo.jpg">
            <a:extLst>
              <a:ext uri="{FF2B5EF4-FFF2-40B4-BE49-F238E27FC236}">
                <a16:creationId xmlns:a16="http://schemas.microsoft.com/office/drawing/2014/main" id="{65B48D2D-F746-43FF-FBB8-5CBD8C983D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4" descr="E:\Mahima\logo\ECI - Copy.jpg">
            <a:extLst>
              <a:ext uri="{FF2B5EF4-FFF2-40B4-BE49-F238E27FC236}">
                <a16:creationId xmlns:a16="http://schemas.microsoft.com/office/drawing/2014/main" id="{0211879F-6BCD-9BB9-FF52-004E23E0A7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0" name="Slide Number Placeholder 1">
            <a:extLst>
              <a:ext uri="{FF2B5EF4-FFF2-40B4-BE49-F238E27FC236}">
                <a16:creationId xmlns:a16="http://schemas.microsoft.com/office/drawing/2014/main" id="{6BDB0B24-D490-F93A-DD05-6157EB29724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47A5D87-7811-CA41-B8BF-09A5F7ABC129}" type="slidenum">
              <a:rPr lang="en-US" altLang="en-US">
                <a:solidFill>
                  <a:srgbClr val="FFFFFF"/>
                </a:solidFill>
              </a:rPr>
              <a:pPr eaLnBrk="1" hangingPunct="1"/>
              <a:t>26</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fade">
                                      <p:cBhvr>
                                        <p:cTn id="7" dur="1000"/>
                                        <p:tgtEl>
                                          <p:spTgt spid="34819">
                                            <p:txEl>
                                              <p:pRg st="0" end="0"/>
                                            </p:txEl>
                                          </p:spTgt>
                                        </p:tgtEl>
                                      </p:cBhvr>
                                    </p:animEffect>
                                    <p:anim calcmode="lin" valueType="num">
                                      <p:cBhvr>
                                        <p:cTn id="8" dur="10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48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4819">
                                            <p:txEl>
                                              <p:pRg st="2" end="2"/>
                                            </p:txEl>
                                          </p:spTgt>
                                        </p:tgtEl>
                                        <p:attrNameLst>
                                          <p:attrName>style.visibility</p:attrName>
                                        </p:attrNameLst>
                                      </p:cBhvr>
                                      <p:to>
                                        <p:strVal val="visible"/>
                                      </p:to>
                                    </p:set>
                                    <p:animEffect transition="in" filter="fade">
                                      <p:cBhvr>
                                        <p:cTn id="14" dur="1000"/>
                                        <p:tgtEl>
                                          <p:spTgt spid="34819">
                                            <p:txEl>
                                              <p:pRg st="2" end="2"/>
                                            </p:txEl>
                                          </p:spTgt>
                                        </p:tgtEl>
                                      </p:cBhvr>
                                    </p:animEffect>
                                    <p:anim calcmode="lin" valueType="num">
                                      <p:cBhvr>
                                        <p:cTn id="15" dur="10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48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4819">
                                            <p:txEl>
                                              <p:pRg st="4" end="4"/>
                                            </p:txEl>
                                          </p:spTgt>
                                        </p:tgtEl>
                                        <p:attrNameLst>
                                          <p:attrName>style.visibility</p:attrName>
                                        </p:attrNameLst>
                                      </p:cBhvr>
                                      <p:to>
                                        <p:strVal val="visible"/>
                                      </p:to>
                                    </p:set>
                                    <p:animEffect transition="in" filter="fade">
                                      <p:cBhvr>
                                        <p:cTn id="21" dur="1000"/>
                                        <p:tgtEl>
                                          <p:spTgt spid="34819">
                                            <p:txEl>
                                              <p:pRg st="4" end="4"/>
                                            </p:txEl>
                                          </p:spTgt>
                                        </p:tgtEl>
                                      </p:cBhvr>
                                    </p:animEffect>
                                    <p:anim calcmode="lin" valueType="num">
                                      <p:cBhvr>
                                        <p:cTn id="22" dur="10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481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4819">
                                            <p:txEl>
                                              <p:pRg st="6" end="6"/>
                                            </p:txEl>
                                          </p:spTgt>
                                        </p:tgtEl>
                                        <p:attrNameLst>
                                          <p:attrName>style.visibility</p:attrName>
                                        </p:attrNameLst>
                                      </p:cBhvr>
                                      <p:to>
                                        <p:strVal val="visible"/>
                                      </p:to>
                                    </p:set>
                                    <p:animEffect transition="in" filter="fade">
                                      <p:cBhvr>
                                        <p:cTn id="28" dur="1000"/>
                                        <p:tgtEl>
                                          <p:spTgt spid="34819">
                                            <p:txEl>
                                              <p:pRg st="6" end="6"/>
                                            </p:txEl>
                                          </p:spTgt>
                                        </p:tgtEl>
                                      </p:cBhvr>
                                    </p:animEffect>
                                    <p:anim calcmode="lin" valueType="num">
                                      <p:cBhvr>
                                        <p:cTn id="29" dur="1000" fill="hold"/>
                                        <p:tgtEl>
                                          <p:spTgt spid="34819">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481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9846CBF5-057C-E572-6C4E-6BDB8720873F}"/>
              </a:ext>
            </a:extLst>
          </p:cNvPr>
          <p:cNvSpPr>
            <a:spLocks noGrp="1"/>
          </p:cNvSpPr>
          <p:nvPr>
            <p:ph type="title"/>
          </p:nvPr>
        </p:nvSpPr>
        <p:spPr/>
        <p:txBody>
          <a:bodyPr>
            <a:normAutofit/>
          </a:bodyPr>
          <a:lstStyle/>
          <a:p>
            <a:pPr algn="ctr" eaLnBrk="1" fontAlgn="auto" hangingPunct="1">
              <a:spcAft>
                <a:spcPts val="0"/>
              </a:spcAft>
              <a:defRPr/>
            </a:pPr>
            <a:r>
              <a:rPr lang="en-US" altLang="en-US" sz="2400" dirty="0">
                <a:solidFill>
                  <a:srgbClr val="0070C0"/>
                </a:solidFill>
              </a:rPr>
              <a:t>Forms “A” and “B” </a:t>
            </a:r>
            <a:r>
              <a:rPr lang="en-US" altLang="en-US" sz="2400" dirty="0" smtClean="0"/>
              <a:t>by </a:t>
            </a:r>
            <a:r>
              <a:rPr lang="en-US" altLang="en-US" sz="2400" dirty="0"/>
              <a:t>Pol. </a:t>
            </a:r>
            <a:r>
              <a:rPr lang="en-US" altLang="en-US" sz="2400" dirty="0" smtClean="0"/>
              <a:t>Parties – </a:t>
            </a:r>
            <a:r>
              <a:rPr lang="en-US" altLang="en-US" sz="2400" b="1" dirty="0" smtClean="0">
                <a:solidFill>
                  <a:srgbClr val="FF0000"/>
                </a:solidFill>
              </a:rPr>
              <a:t>Symbols Order, 1968</a:t>
            </a:r>
            <a:endParaRPr lang="en-US" altLang="en-US" sz="2400" b="1" dirty="0">
              <a:solidFill>
                <a:srgbClr val="FF0000"/>
              </a:solidFill>
            </a:endParaRPr>
          </a:p>
        </p:txBody>
      </p:sp>
      <p:sp>
        <p:nvSpPr>
          <p:cNvPr id="35843" name="Content Placeholder 2">
            <a:extLst>
              <a:ext uri="{FF2B5EF4-FFF2-40B4-BE49-F238E27FC236}">
                <a16:creationId xmlns:a16="http://schemas.microsoft.com/office/drawing/2014/main" id="{AFF38AA9-2694-5304-AB34-26FD8338C05D}"/>
              </a:ext>
            </a:extLst>
          </p:cNvPr>
          <p:cNvSpPr>
            <a:spLocks noGrp="1"/>
          </p:cNvSpPr>
          <p:nvPr>
            <p:ph idx="1"/>
          </p:nvPr>
        </p:nvSpPr>
        <p:spPr>
          <a:xfrm>
            <a:off x="152401" y="1200150"/>
            <a:ext cx="8894762" cy="3657600"/>
          </a:xfrm>
        </p:spPr>
        <p:txBody>
          <a:bodyPr/>
          <a:lstStyle/>
          <a:p>
            <a:pPr algn="just" eaLnBrk="1" hangingPunct="1">
              <a:buClr>
                <a:srgbClr val="1F6B1F"/>
              </a:buClr>
              <a:buFont typeface="Wingdings" pitchFamily="2" charset="2"/>
              <a:buChar char="ü"/>
            </a:pPr>
            <a:r>
              <a:rPr lang="en-US" altLang="en-US" sz="2000" dirty="0">
                <a:solidFill>
                  <a:srgbClr val="FF0000"/>
                </a:solidFill>
                <a:latin typeface="Calibri" panose="020F0502020204030204" pitchFamily="34" charset="0"/>
                <a:cs typeface="Calibri" panose="020F0502020204030204" pitchFamily="34" charset="0"/>
              </a:rPr>
              <a:t>Paragraph 13 of </a:t>
            </a:r>
            <a:r>
              <a:rPr lang="en-US" altLang="en-US" sz="2000" b="1" u="sng" dirty="0">
                <a:solidFill>
                  <a:srgbClr val="FF0000"/>
                </a:solidFill>
                <a:latin typeface="Calibri" panose="020F0502020204030204" pitchFamily="34" charset="0"/>
                <a:cs typeface="Calibri" panose="020F0502020204030204" pitchFamily="34" charset="0"/>
              </a:rPr>
              <a:t>Symbols </a:t>
            </a:r>
            <a:r>
              <a:rPr lang="en-US" altLang="en-US" sz="2000" b="1" u="sng" dirty="0" smtClean="0">
                <a:solidFill>
                  <a:srgbClr val="FF0000"/>
                </a:solidFill>
                <a:latin typeface="Calibri" panose="020F0502020204030204" pitchFamily="34" charset="0"/>
                <a:cs typeface="Calibri" panose="020F0502020204030204" pitchFamily="34" charset="0"/>
              </a:rPr>
              <a:t>Order, 1968 </a:t>
            </a:r>
            <a:r>
              <a:rPr lang="en-US" altLang="en-US" sz="2000" dirty="0" smtClean="0">
                <a:latin typeface="Calibri" panose="020F0502020204030204" pitchFamily="34" charset="0"/>
                <a:cs typeface="Calibri" panose="020F0502020204030204" pitchFamily="34" charset="0"/>
              </a:rPr>
              <a:t>provides </a:t>
            </a:r>
            <a:r>
              <a:rPr lang="en-US" altLang="en-US" sz="2000" dirty="0">
                <a:latin typeface="Calibri" panose="020F0502020204030204" pitchFamily="34" charset="0"/>
                <a:cs typeface="Calibri" panose="020F0502020204030204" pitchFamily="34" charset="0"/>
              </a:rPr>
              <a:t>requirements for treating a candidate as a candidate set up by political party.</a:t>
            </a:r>
          </a:p>
          <a:p>
            <a:pPr algn="just" eaLnBrk="1" hangingPunct="1">
              <a:buClr>
                <a:srgbClr val="1F6B1F"/>
              </a:buClr>
              <a:buFont typeface="Wingdings" pitchFamily="2" charset="2"/>
              <a:buChar char="ü"/>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itchFamily="2" charset="2"/>
              <a:buChar char="ü"/>
            </a:pPr>
            <a:r>
              <a:rPr lang="en-US" altLang="en-US" sz="2000" dirty="0">
                <a:solidFill>
                  <a:srgbClr val="0070C0"/>
                </a:solidFill>
                <a:latin typeface="Calibri" panose="020F0502020204030204" pitchFamily="34" charset="0"/>
                <a:cs typeface="Calibri" panose="020F0502020204030204" pitchFamily="34" charset="0"/>
              </a:rPr>
              <a:t>Forms </a:t>
            </a:r>
            <a:r>
              <a:rPr lang="en-US" altLang="en-US" sz="2000" dirty="0" smtClean="0">
                <a:solidFill>
                  <a:srgbClr val="0070C0"/>
                </a:solidFill>
                <a:latin typeface="Calibri" panose="020F0502020204030204" pitchFamily="34" charset="0"/>
                <a:cs typeface="Calibri" panose="020F0502020204030204" pitchFamily="34" charset="0"/>
              </a:rPr>
              <a:t>A </a:t>
            </a:r>
            <a:r>
              <a:rPr lang="en-US" altLang="en-US" sz="2000" dirty="0">
                <a:solidFill>
                  <a:srgbClr val="0070C0"/>
                </a:solidFill>
                <a:latin typeface="Calibri" panose="020F0502020204030204" pitchFamily="34" charset="0"/>
                <a:cs typeface="Calibri" panose="020F0502020204030204" pitchFamily="34" charset="0"/>
              </a:rPr>
              <a:t>and B </a:t>
            </a:r>
            <a:r>
              <a:rPr lang="en-US" altLang="en-US" sz="2000" dirty="0">
                <a:latin typeface="Calibri" panose="020F0502020204030204" pitchFamily="34" charset="0"/>
                <a:cs typeface="Calibri" panose="020F0502020204030204" pitchFamily="34" charset="0"/>
              </a:rPr>
              <a:t>to be filed latest by 3 PM on the last day of filing nomination.</a:t>
            </a:r>
          </a:p>
          <a:p>
            <a:pPr algn="just" eaLnBrk="1" hangingPunct="1">
              <a:buClr>
                <a:srgbClr val="1F6B1F"/>
              </a:buClr>
              <a:buFont typeface="Arial" panose="020B0604020202020204" pitchFamily="34" charset="0"/>
              <a:buNone/>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itchFamily="2" charset="2"/>
              <a:buChar char="ü"/>
            </a:pPr>
            <a:r>
              <a:rPr lang="en-US" altLang="en-US" sz="2000" dirty="0">
                <a:latin typeface="Calibri" panose="020F0502020204030204" pitchFamily="34" charset="0"/>
                <a:cs typeface="Calibri" panose="020F0502020204030204" pitchFamily="34" charset="0"/>
              </a:rPr>
              <a:t>Both </a:t>
            </a:r>
            <a:r>
              <a:rPr lang="en-US" altLang="en-US" sz="2000" dirty="0">
                <a:solidFill>
                  <a:srgbClr val="0070C0"/>
                </a:solidFill>
                <a:latin typeface="Calibri" panose="020F0502020204030204" pitchFamily="34" charset="0"/>
                <a:cs typeface="Calibri" panose="020F0502020204030204" pitchFamily="34" charset="0"/>
              </a:rPr>
              <a:t>Forms A and B </a:t>
            </a:r>
            <a:r>
              <a:rPr lang="en-US" altLang="en-US" sz="2000" dirty="0">
                <a:latin typeface="Calibri" panose="020F0502020204030204" pitchFamily="34" charset="0"/>
                <a:cs typeface="Calibri" panose="020F0502020204030204" pitchFamily="34" charset="0"/>
              </a:rPr>
              <a:t>to be submitted to RO.</a:t>
            </a:r>
          </a:p>
          <a:p>
            <a:pPr algn="just" eaLnBrk="1" hangingPunct="1">
              <a:buClr>
                <a:srgbClr val="1F6B1F"/>
              </a:buClr>
              <a:buFont typeface="Wingdings" pitchFamily="2" charset="2"/>
              <a:buChar char="ü"/>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itchFamily="2" charset="2"/>
              <a:buChar char="ü"/>
            </a:pPr>
            <a:r>
              <a:rPr lang="en-US" altLang="en-US" sz="2000" dirty="0">
                <a:solidFill>
                  <a:srgbClr val="0070C0"/>
                </a:solidFill>
                <a:latin typeface="Calibri" panose="020F0502020204030204" pitchFamily="34" charset="0"/>
                <a:cs typeface="Calibri" panose="020F0502020204030204" pitchFamily="34" charset="0"/>
              </a:rPr>
              <a:t>Forms A &amp; B  </a:t>
            </a:r>
            <a:r>
              <a:rPr lang="en-US" altLang="en-US" sz="2000" dirty="0">
                <a:latin typeface="Calibri" panose="020F0502020204030204" pitchFamily="34" charset="0"/>
                <a:cs typeface="Calibri" panose="020F0502020204030204" pitchFamily="34" charset="0"/>
              </a:rPr>
              <a:t>to be </a:t>
            </a:r>
            <a:r>
              <a:rPr lang="en-US" altLang="en-US" sz="2000" b="1" dirty="0">
                <a:latin typeface="Calibri" panose="020F0502020204030204" pitchFamily="34" charset="0"/>
                <a:cs typeface="Calibri" panose="020F0502020204030204" pitchFamily="34" charset="0"/>
              </a:rPr>
              <a:t>signed in ink in original</a:t>
            </a:r>
            <a:r>
              <a:rPr lang="en-US" altLang="en-US" sz="2000" dirty="0">
                <a:latin typeface="Calibri" panose="020F0502020204030204" pitchFamily="34" charset="0"/>
                <a:cs typeface="Calibri" panose="020F0502020204030204" pitchFamily="34" charset="0"/>
              </a:rPr>
              <a:t>.  </a:t>
            </a:r>
            <a:endParaRPr lang="en-US" altLang="en-US" sz="2000" dirty="0" smtClean="0">
              <a:latin typeface="Calibri" panose="020F0502020204030204" pitchFamily="34" charset="0"/>
              <a:cs typeface="Calibri" panose="020F0502020204030204" pitchFamily="34" charset="0"/>
            </a:endParaRPr>
          </a:p>
          <a:p>
            <a:pPr marL="0" indent="0" algn="just" eaLnBrk="1" hangingPunct="1">
              <a:buClr>
                <a:srgbClr val="1F6B1F"/>
              </a:buClr>
              <a:buNone/>
            </a:pPr>
            <a:r>
              <a:rPr lang="en-US" altLang="en-US" sz="2000" b="1" dirty="0" smtClean="0">
                <a:solidFill>
                  <a:srgbClr val="D60093"/>
                </a:solidFill>
                <a:latin typeface="Calibri" panose="020F0502020204030204" pitchFamily="34" charset="0"/>
                <a:cs typeface="Calibri" panose="020F0502020204030204" pitchFamily="34" charset="0"/>
              </a:rPr>
              <a:t>NB: Photocopy of </a:t>
            </a:r>
            <a:r>
              <a:rPr lang="en-US" altLang="en-US" sz="2000" b="1" dirty="0" smtClean="0">
                <a:solidFill>
                  <a:srgbClr val="0070C0"/>
                </a:solidFill>
                <a:latin typeface="Calibri" panose="020F0502020204030204" pitchFamily="34" charset="0"/>
                <a:cs typeface="Calibri" panose="020F0502020204030204" pitchFamily="34" charset="0"/>
              </a:rPr>
              <a:t>Form A &amp; B </a:t>
            </a:r>
            <a:r>
              <a:rPr lang="en-US" altLang="en-US" sz="2000" b="1" dirty="0" smtClean="0">
                <a:solidFill>
                  <a:srgbClr val="D60093"/>
                </a:solidFill>
                <a:latin typeface="Calibri" panose="020F0502020204030204" pitchFamily="34" charset="0"/>
                <a:cs typeface="Calibri" panose="020F0502020204030204" pitchFamily="34" charset="0"/>
              </a:rPr>
              <a:t>is not </a:t>
            </a:r>
            <a:r>
              <a:rPr lang="en-US" altLang="en-US" sz="2000" b="1" dirty="0">
                <a:solidFill>
                  <a:srgbClr val="D60093"/>
                </a:solidFill>
                <a:latin typeface="Calibri" panose="020F0502020204030204" pitchFamily="34" charset="0"/>
                <a:cs typeface="Calibri" panose="020F0502020204030204" pitchFamily="34" charset="0"/>
              </a:rPr>
              <a:t>acceptable. </a:t>
            </a:r>
            <a:r>
              <a:rPr lang="en-US" altLang="en-US" sz="2000" b="1" dirty="0" smtClean="0">
                <a:solidFill>
                  <a:srgbClr val="D60093"/>
                </a:solidFill>
                <a:latin typeface="Calibri" panose="020F0502020204030204" pitchFamily="34" charset="0"/>
                <a:cs typeface="Calibri" panose="020F0502020204030204" pitchFamily="34" charset="0"/>
              </a:rPr>
              <a:t>Forms </a:t>
            </a:r>
            <a:r>
              <a:rPr lang="en-US" altLang="en-US" sz="2000" b="1" dirty="0">
                <a:solidFill>
                  <a:srgbClr val="D60093"/>
                </a:solidFill>
                <a:latin typeface="Calibri" panose="020F0502020204030204" pitchFamily="34" charset="0"/>
                <a:cs typeface="Calibri" panose="020F0502020204030204" pitchFamily="34" charset="0"/>
              </a:rPr>
              <a:t>received through  </a:t>
            </a:r>
            <a:r>
              <a:rPr lang="en-US" altLang="en-US" sz="2000" b="1" dirty="0" smtClean="0">
                <a:solidFill>
                  <a:srgbClr val="D60093"/>
                </a:solidFill>
                <a:latin typeface="Calibri" panose="020F0502020204030204" pitchFamily="34" charset="0"/>
                <a:cs typeface="Calibri" panose="020F0502020204030204" pitchFamily="34" charset="0"/>
              </a:rPr>
              <a:t>Fax/e-mail </a:t>
            </a:r>
            <a:r>
              <a:rPr lang="en-US" altLang="en-US" sz="2000" b="1" dirty="0">
                <a:solidFill>
                  <a:srgbClr val="D60093"/>
                </a:solidFill>
                <a:latin typeface="Calibri" panose="020F0502020204030204" pitchFamily="34" charset="0"/>
                <a:cs typeface="Calibri" panose="020F0502020204030204" pitchFamily="34" charset="0"/>
              </a:rPr>
              <a:t>also not  acceptable.</a:t>
            </a:r>
          </a:p>
          <a:p>
            <a:pPr eaLnBrk="1" hangingPunct="1">
              <a:buClr>
                <a:srgbClr val="1F6B1F"/>
              </a:buClr>
              <a:buFont typeface="Wingdings" pitchFamily="2" charset="2"/>
              <a:buChar char="ü"/>
            </a:pPr>
            <a:endParaRPr lang="en-US" altLang="en-US" sz="2000" dirty="0">
              <a:latin typeface="Calibri" panose="020F0502020204030204" pitchFamily="34" charset="0"/>
              <a:cs typeface="Calibri" panose="020F0502020204030204" pitchFamily="34" charset="0"/>
            </a:endParaRPr>
          </a:p>
        </p:txBody>
      </p:sp>
      <p:pic>
        <p:nvPicPr>
          <p:cNvPr id="32772" name="Picture 3" descr="E:\Mahima\logo\iiidem logo.jpg">
            <a:extLst>
              <a:ext uri="{FF2B5EF4-FFF2-40B4-BE49-F238E27FC236}">
                <a16:creationId xmlns:a16="http://schemas.microsoft.com/office/drawing/2014/main" id="{70340308-9B9D-D145-B938-7B8E5BD86D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4" descr="E:\Mahima\logo\ECI - Copy.jpg">
            <a:extLst>
              <a:ext uri="{FF2B5EF4-FFF2-40B4-BE49-F238E27FC236}">
                <a16:creationId xmlns:a16="http://schemas.microsoft.com/office/drawing/2014/main" id="{2F97F4F5-D0CB-7BF1-1499-60920AEB99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4" name="Slide Number Placeholder 1">
            <a:extLst>
              <a:ext uri="{FF2B5EF4-FFF2-40B4-BE49-F238E27FC236}">
                <a16:creationId xmlns:a16="http://schemas.microsoft.com/office/drawing/2014/main" id="{7F32641A-E6D4-F693-61F7-B0DC1B6A573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219BBCE-BAED-4E4C-947C-159FE326CE6D}" type="slidenum">
              <a:rPr lang="en-US" altLang="en-US">
                <a:solidFill>
                  <a:srgbClr val="FFFFFF"/>
                </a:solidFill>
              </a:rPr>
              <a:pPr eaLnBrk="1" hangingPunct="1"/>
              <a:t>27</a:t>
            </a:fld>
            <a:endParaRPr lang="en-US" altLang="en-US">
              <a:solidFill>
                <a:srgbClr val="FFFFFF"/>
              </a:solidFill>
            </a:endParaRPr>
          </a:p>
        </p:txBody>
      </p:sp>
      <p:sp>
        <p:nvSpPr>
          <p:cNvPr id="2" name="Rectangle 1"/>
          <p:cNvSpPr/>
          <p:nvPr/>
        </p:nvSpPr>
        <p:spPr>
          <a:xfrm>
            <a:off x="8077200" y="4673084"/>
            <a:ext cx="918970" cy="369332"/>
          </a:xfrm>
          <a:prstGeom prst="rect">
            <a:avLst/>
          </a:prstGeom>
        </p:spPr>
        <p:txBody>
          <a:bodyPr wrap="none">
            <a:spAutoFit/>
          </a:bodyPr>
          <a:lstStyle/>
          <a:p>
            <a:r>
              <a:rPr lang="en-US" altLang="en-US" dirty="0" err="1" smtClean="0">
                <a:cs typeface="Calibri" panose="020F0502020204030204" pitchFamily="34" charset="0"/>
              </a:rPr>
              <a:t>Contd</a:t>
            </a:r>
            <a:r>
              <a:rPr lang="en-US"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Effect transition="in" filter="fade">
                                      <p:cBhvr>
                                        <p:cTn id="7" dur="1000"/>
                                        <p:tgtEl>
                                          <p:spTgt spid="35843">
                                            <p:txEl>
                                              <p:pRg st="0" end="0"/>
                                            </p:txEl>
                                          </p:spTgt>
                                        </p:tgtEl>
                                      </p:cBhvr>
                                    </p:animEffect>
                                    <p:anim calcmode="lin" valueType="num">
                                      <p:cBhvr>
                                        <p:cTn id="8" dur="10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58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5843">
                                            <p:txEl>
                                              <p:pRg st="2" end="2"/>
                                            </p:txEl>
                                          </p:spTgt>
                                        </p:tgtEl>
                                        <p:attrNameLst>
                                          <p:attrName>style.visibility</p:attrName>
                                        </p:attrNameLst>
                                      </p:cBhvr>
                                      <p:to>
                                        <p:strVal val="visible"/>
                                      </p:to>
                                    </p:set>
                                    <p:animEffect transition="in" filter="fade">
                                      <p:cBhvr>
                                        <p:cTn id="14" dur="1000"/>
                                        <p:tgtEl>
                                          <p:spTgt spid="35843">
                                            <p:txEl>
                                              <p:pRg st="2" end="2"/>
                                            </p:txEl>
                                          </p:spTgt>
                                        </p:tgtEl>
                                      </p:cBhvr>
                                    </p:animEffect>
                                    <p:anim calcmode="lin" valueType="num">
                                      <p:cBhvr>
                                        <p:cTn id="15" dur="10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58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5843">
                                            <p:txEl>
                                              <p:pRg st="4" end="4"/>
                                            </p:txEl>
                                          </p:spTgt>
                                        </p:tgtEl>
                                        <p:attrNameLst>
                                          <p:attrName>style.visibility</p:attrName>
                                        </p:attrNameLst>
                                      </p:cBhvr>
                                      <p:to>
                                        <p:strVal val="visible"/>
                                      </p:to>
                                    </p:set>
                                    <p:animEffect transition="in" filter="fade">
                                      <p:cBhvr>
                                        <p:cTn id="21" dur="1000"/>
                                        <p:tgtEl>
                                          <p:spTgt spid="35843">
                                            <p:txEl>
                                              <p:pRg st="4" end="4"/>
                                            </p:txEl>
                                          </p:spTgt>
                                        </p:tgtEl>
                                      </p:cBhvr>
                                    </p:animEffect>
                                    <p:anim calcmode="lin" valueType="num">
                                      <p:cBhvr>
                                        <p:cTn id="22" dur="10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58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5843">
                                            <p:txEl>
                                              <p:pRg st="6" end="6"/>
                                            </p:txEl>
                                          </p:spTgt>
                                        </p:tgtEl>
                                        <p:attrNameLst>
                                          <p:attrName>style.visibility</p:attrName>
                                        </p:attrNameLst>
                                      </p:cBhvr>
                                      <p:to>
                                        <p:strVal val="visible"/>
                                      </p:to>
                                    </p:set>
                                    <p:animEffect transition="in" filter="fade">
                                      <p:cBhvr>
                                        <p:cTn id="28" dur="1000"/>
                                        <p:tgtEl>
                                          <p:spTgt spid="35843">
                                            <p:txEl>
                                              <p:pRg st="6" end="6"/>
                                            </p:txEl>
                                          </p:spTgt>
                                        </p:tgtEl>
                                      </p:cBhvr>
                                    </p:animEffect>
                                    <p:anim calcmode="lin" valueType="num">
                                      <p:cBhvr>
                                        <p:cTn id="29" dur="1000" fill="hold"/>
                                        <p:tgtEl>
                                          <p:spTgt spid="3584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584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5843">
                                            <p:txEl>
                                              <p:pRg st="7" end="7"/>
                                            </p:txEl>
                                          </p:spTgt>
                                        </p:tgtEl>
                                        <p:attrNameLst>
                                          <p:attrName>style.visibility</p:attrName>
                                        </p:attrNameLst>
                                      </p:cBhvr>
                                      <p:to>
                                        <p:strVal val="visible"/>
                                      </p:to>
                                    </p:set>
                                    <p:animEffect transition="in" filter="fade">
                                      <p:cBhvr>
                                        <p:cTn id="35" dur="1000"/>
                                        <p:tgtEl>
                                          <p:spTgt spid="35843">
                                            <p:txEl>
                                              <p:pRg st="7" end="7"/>
                                            </p:txEl>
                                          </p:spTgt>
                                        </p:tgtEl>
                                      </p:cBhvr>
                                    </p:animEffect>
                                    <p:anim calcmode="lin" valueType="num">
                                      <p:cBhvr>
                                        <p:cTn id="36" dur="1000" fill="hold"/>
                                        <p:tgtEl>
                                          <p:spTgt spid="3584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584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BA7EA028-7706-A60F-56AD-6DEB70C2DABD}"/>
              </a:ext>
            </a:extLst>
          </p:cNvPr>
          <p:cNvSpPr>
            <a:spLocks noGrp="1"/>
          </p:cNvSpPr>
          <p:nvPr>
            <p:ph type="title"/>
          </p:nvPr>
        </p:nvSpPr>
        <p:spPr>
          <a:xfrm>
            <a:off x="609600" y="400050"/>
            <a:ext cx="8229600" cy="742950"/>
          </a:xfrm>
        </p:spPr>
        <p:txBody>
          <a:bodyPr/>
          <a:lstStyle/>
          <a:p>
            <a:pPr algn="ctr" eaLnBrk="1" fontAlgn="auto" hangingPunct="1">
              <a:spcAft>
                <a:spcPts val="0"/>
              </a:spcAft>
              <a:defRPr/>
            </a:pPr>
            <a:r>
              <a:rPr lang="en-US" altLang="en-US" sz="3000" dirty="0"/>
              <a:t>Forms ‘A’ &amp; ‘</a:t>
            </a:r>
            <a:r>
              <a:rPr lang="en-US" altLang="en-US" sz="3000" dirty="0" smtClean="0"/>
              <a:t>B – contd.</a:t>
            </a:r>
            <a:endParaRPr lang="en-US" altLang="en-US" sz="3000" dirty="0"/>
          </a:p>
        </p:txBody>
      </p:sp>
      <p:sp>
        <p:nvSpPr>
          <p:cNvPr id="36867" name="Content Placeholder 2">
            <a:extLst>
              <a:ext uri="{FF2B5EF4-FFF2-40B4-BE49-F238E27FC236}">
                <a16:creationId xmlns:a16="http://schemas.microsoft.com/office/drawing/2014/main" id="{8B761AD7-8CCF-9255-9BED-D242C246719A}"/>
              </a:ext>
            </a:extLst>
          </p:cNvPr>
          <p:cNvSpPr>
            <a:spLocks noGrp="1"/>
          </p:cNvSpPr>
          <p:nvPr>
            <p:ph idx="1"/>
          </p:nvPr>
        </p:nvSpPr>
        <p:spPr/>
        <p:txBody>
          <a:bodyPr/>
          <a:lstStyle/>
          <a:p>
            <a:pPr algn="just" eaLnBrk="1" hangingPunct="1">
              <a:buClr>
                <a:srgbClr val="1F6B1F"/>
              </a:buClr>
              <a:buFont typeface="Wingdings" pitchFamily="2" charset="2"/>
              <a:buChar char="ü"/>
            </a:pPr>
            <a:r>
              <a:rPr lang="en-US" altLang="en-US" sz="2000" dirty="0">
                <a:latin typeface="Calibri" panose="020F0502020204030204" pitchFamily="34" charset="0"/>
                <a:cs typeface="Calibri" panose="020F0502020204030204" pitchFamily="34" charset="0"/>
              </a:rPr>
              <a:t>There is provision in </a:t>
            </a:r>
            <a:r>
              <a:rPr lang="en-US" altLang="en-US" sz="2000" dirty="0">
                <a:latin typeface="Calibri" panose="020F0502020204030204" pitchFamily="34" charset="0"/>
                <a:cs typeface="Calibri" panose="020F0502020204030204" pitchFamily="34" charset="0"/>
                <a:hlinkClick r:id="rId2" action="ppaction://hlinkfile"/>
              </a:rPr>
              <a:t>Form B</a:t>
            </a:r>
            <a:r>
              <a:rPr lang="en-US" altLang="en-US" sz="2000" dirty="0">
                <a:latin typeface="Calibri" panose="020F0502020204030204" pitchFamily="34" charset="0"/>
                <a:cs typeface="Calibri" panose="020F0502020204030204" pitchFamily="34" charset="0"/>
              </a:rPr>
              <a:t> to cancel the notice given in </a:t>
            </a:r>
            <a:r>
              <a:rPr lang="en-US" altLang="en-US" sz="2000" dirty="0" err="1">
                <a:latin typeface="Calibri" panose="020F0502020204030204" pitchFamily="34" charset="0"/>
                <a:cs typeface="Calibri" panose="020F0502020204030204" pitchFamily="34" charset="0"/>
              </a:rPr>
              <a:t>favour</a:t>
            </a:r>
            <a:r>
              <a:rPr lang="en-US" altLang="en-US" sz="2000" dirty="0">
                <a:latin typeface="Calibri" panose="020F0502020204030204" pitchFamily="34" charset="0"/>
                <a:cs typeface="Calibri" panose="020F0502020204030204" pitchFamily="34" charset="0"/>
              </a:rPr>
              <a:t> of a candidate by submitting a fresh </a:t>
            </a:r>
            <a:r>
              <a:rPr lang="en-US" altLang="en-US" sz="2000" dirty="0">
                <a:latin typeface="Calibri" panose="020F0502020204030204" pitchFamily="34" charset="0"/>
                <a:cs typeface="Calibri" panose="020F0502020204030204" pitchFamily="34" charset="0"/>
                <a:hlinkClick r:id="rId2" action="ppaction://hlinkfile"/>
              </a:rPr>
              <a:t>Form B</a:t>
            </a:r>
            <a:r>
              <a:rPr lang="en-US" altLang="en-US" sz="2000" dirty="0">
                <a:latin typeface="Calibri" panose="020F0502020204030204" pitchFamily="34" charset="0"/>
                <a:cs typeface="Calibri" panose="020F0502020204030204" pitchFamily="34" charset="0"/>
              </a:rPr>
              <a:t> (by 3 PM on last date of filing nomination) mentioning the name of the new candidate, and </a:t>
            </a:r>
            <a:r>
              <a:rPr lang="en-US" altLang="en-US" sz="2000" b="1" i="1" u="sng" dirty="0">
                <a:latin typeface="Calibri" panose="020F0502020204030204" pitchFamily="34" charset="0"/>
                <a:cs typeface="Calibri" panose="020F0502020204030204" pitchFamily="34" charset="0"/>
              </a:rPr>
              <a:t>specifically rescinding</a:t>
            </a:r>
            <a:r>
              <a:rPr lang="en-US" altLang="en-US" sz="2000" i="1" u="sng" dirty="0">
                <a:latin typeface="Calibri" panose="020F0502020204030204" pitchFamily="34" charset="0"/>
                <a:cs typeface="Calibri" panose="020F0502020204030204" pitchFamily="34" charset="0"/>
              </a:rPr>
              <a:t> </a:t>
            </a:r>
            <a:r>
              <a:rPr lang="en-US" altLang="en-US" sz="2000" dirty="0">
                <a:latin typeface="Calibri" panose="020F0502020204030204" pitchFamily="34" charset="0"/>
                <a:cs typeface="Calibri" panose="020F0502020204030204" pitchFamily="34" charset="0"/>
              </a:rPr>
              <a:t>the notice given earlier in </a:t>
            </a:r>
            <a:r>
              <a:rPr lang="en-US" altLang="en-US" sz="2000" dirty="0" err="1">
                <a:latin typeface="Calibri" panose="020F0502020204030204" pitchFamily="34" charset="0"/>
                <a:cs typeface="Calibri" panose="020F0502020204030204" pitchFamily="34" charset="0"/>
              </a:rPr>
              <a:t>favour</a:t>
            </a:r>
            <a:r>
              <a:rPr lang="en-US" altLang="en-US" sz="2000" dirty="0">
                <a:latin typeface="Calibri" panose="020F0502020204030204" pitchFamily="34" charset="0"/>
                <a:cs typeface="Calibri" panose="020F0502020204030204" pitchFamily="34" charset="0"/>
              </a:rPr>
              <a:t> of the first candidate.</a:t>
            </a:r>
          </a:p>
          <a:p>
            <a:pPr algn="just" eaLnBrk="1" hangingPunct="1">
              <a:buClr>
                <a:srgbClr val="1F6B1F"/>
              </a:buClr>
              <a:buFont typeface="Wingdings" pitchFamily="2" charset="2"/>
              <a:buChar char="ü"/>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itchFamily="2" charset="2"/>
              <a:buChar char="ü"/>
            </a:pPr>
            <a:r>
              <a:rPr lang="en-US" altLang="en-US" sz="2000" dirty="0">
                <a:latin typeface="Calibri" panose="020F0502020204030204" pitchFamily="34" charset="0"/>
                <a:cs typeface="Calibri" panose="020F0502020204030204" pitchFamily="34" charset="0"/>
              </a:rPr>
              <a:t>If you receive </a:t>
            </a:r>
            <a:r>
              <a:rPr lang="en-US" altLang="en-US" sz="2000" dirty="0">
                <a:solidFill>
                  <a:srgbClr val="0070C0"/>
                </a:solidFill>
                <a:latin typeface="Calibri" panose="020F0502020204030204" pitchFamily="34" charset="0"/>
                <a:cs typeface="Calibri" panose="020F0502020204030204" pitchFamily="34" charset="0"/>
              </a:rPr>
              <a:t>Form B  </a:t>
            </a:r>
            <a:r>
              <a:rPr lang="en-US" altLang="en-US" sz="2000" dirty="0">
                <a:latin typeface="Calibri" panose="020F0502020204030204" pitchFamily="34" charset="0"/>
                <a:cs typeface="Calibri" panose="020F0502020204030204" pitchFamily="34" charset="0"/>
              </a:rPr>
              <a:t>from the same party in </a:t>
            </a:r>
            <a:r>
              <a:rPr lang="en-US" altLang="en-US" sz="2000" dirty="0" err="1">
                <a:latin typeface="Calibri" panose="020F0502020204030204" pitchFamily="34" charset="0"/>
                <a:cs typeface="Calibri" panose="020F0502020204030204" pitchFamily="34" charset="0"/>
              </a:rPr>
              <a:t>favour</a:t>
            </a:r>
            <a:r>
              <a:rPr lang="en-US" altLang="en-US" sz="2000" dirty="0">
                <a:latin typeface="Calibri" panose="020F0502020204030204" pitchFamily="34" charset="0"/>
                <a:cs typeface="Calibri" panose="020F0502020204030204" pitchFamily="34" charset="0"/>
              </a:rPr>
              <a:t> of more than one candidate, duly signed by the authorized office-bearer, and there is no cancellation/rescinding  of  </a:t>
            </a:r>
            <a:r>
              <a:rPr lang="en-US" altLang="en-US" sz="2000" dirty="0">
                <a:solidFill>
                  <a:srgbClr val="0070C0"/>
                </a:solidFill>
                <a:latin typeface="Calibri" panose="020F0502020204030204" pitchFamily="34" charset="0"/>
                <a:cs typeface="Calibri" panose="020F0502020204030204" pitchFamily="34" charset="0"/>
              </a:rPr>
              <a:t>Form B </a:t>
            </a:r>
            <a:r>
              <a:rPr lang="en-US" altLang="en-US" sz="2000" dirty="0">
                <a:latin typeface="Calibri" panose="020F0502020204030204" pitchFamily="34" charset="0"/>
                <a:cs typeface="Calibri" panose="020F0502020204030204" pitchFamily="34" charset="0"/>
              </a:rPr>
              <a:t>for any candidate, then among such candidates, the one who filed </a:t>
            </a:r>
            <a:r>
              <a:rPr lang="en-US" altLang="en-US" sz="2000" b="1" i="1" u="sng" dirty="0">
                <a:latin typeface="Calibri" panose="020F0502020204030204" pitchFamily="34" charset="0"/>
                <a:cs typeface="Calibri" panose="020F0502020204030204" pitchFamily="34" charset="0"/>
              </a:rPr>
              <a:t>nomination paper first </a:t>
            </a:r>
            <a:r>
              <a:rPr lang="en-US" altLang="en-US" sz="2000" dirty="0">
                <a:latin typeface="Calibri" panose="020F0502020204030204" pitchFamily="34" charset="0"/>
                <a:cs typeface="Calibri" panose="020F0502020204030204" pitchFamily="34" charset="0"/>
              </a:rPr>
              <a:t>shall be treated as the candidate sponsored by that Party </a:t>
            </a:r>
            <a:r>
              <a:rPr lang="en-US" altLang="en-US" sz="2000" dirty="0">
                <a:solidFill>
                  <a:srgbClr val="FF0000"/>
                </a:solidFill>
                <a:latin typeface="Calibri" panose="020F0502020204030204" pitchFamily="34" charset="0"/>
                <a:cs typeface="Calibri" panose="020F0502020204030204" pitchFamily="34" charset="0"/>
              </a:rPr>
              <a:t>(Para 13A of Symbols Order).</a:t>
            </a:r>
          </a:p>
        </p:txBody>
      </p:sp>
      <p:pic>
        <p:nvPicPr>
          <p:cNvPr id="33796" name="Picture 3" descr="E:\Mahima\logo\iiidem logo.jpg">
            <a:extLst>
              <a:ext uri="{FF2B5EF4-FFF2-40B4-BE49-F238E27FC236}">
                <a16:creationId xmlns:a16="http://schemas.microsoft.com/office/drawing/2014/main" id="{31E818D5-9DFA-C486-330D-F8DEF9DAD9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4" descr="E:\Mahima\logo\ECI - Copy.jpg">
            <a:extLst>
              <a:ext uri="{FF2B5EF4-FFF2-40B4-BE49-F238E27FC236}">
                <a16:creationId xmlns:a16="http://schemas.microsoft.com/office/drawing/2014/main" id="{100D4973-A307-FD26-F95D-CAF9F58A85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Slide Number Placeholder 1">
            <a:extLst>
              <a:ext uri="{FF2B5EF4-FFF2-40B4-BE49-F238E27FC236}">
                <a16:creationId xmlns:a16="http://schemas.microsoft.com/office/drawing/2014/main" id="{E8650EC4-3D30-4B6F-4912-65FAF398E93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25E0567-4D26-E241-8F07-23884D7822DB}" type="slidenum">
              <a:rPr lang="en-US" altLang="en-US">
                <a:solidFill>
                  <a:srgbClr val="FFFFFF"/>
                </a:solidFill>
              </a:rPr>
              <a:pPr eaLnBrk="1" hangingPunct="1"/>
              <a:t>28</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1000"/>
                                        <p:tgtEl>
                                          <p:spTgt spid="36867">
                                            <p:txEl>
                                              <p:pRg st="0" end="0"/>
                                            </p:txEl>
                                          </p:spTgt>
                                        </p:tgtEl>
                                      </p:cBhvr>
                                    </p:animEffect>
                                    <p:anim calcmode="lin" valueType="num">
                                      <p:cBhvr>
                                        <p:cTn id="8" dur="1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68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6867">
                                            <p:txEl>
                                              <p:pRg st="2" end="2"/>
                                            </p:txEl>
                                          </p:spTgt>
                                        </p:tgtEl>
                                        <p:attrNameLst>
                                          <p:attrName>style.visibility</p:attrName>
                                        </p:attrNameLst>
                                      </p:cBhvr>
                                      <p:to>
                                        <p:strVal val="visible"/>
                                      </p:to>
                                    </p:set>
                                    <p:animEffect transition="in" filter="fade">
                                      <p:cBhvr>
                                        <p:cTn id="14" dur="1000"/>
                                        <p:tgtEl>
                                          <p:spTgt spid="36867">
                                            <p:txEl>
                                              <p:pRg st="2" end="2"/>
                                            </p:txEl>
                                          </p:spTgt>
                                        </p:tgtEl>
                                      </p:cBhvr>
                                    </p:animEffect>
                                    <p:anim calcmode="lin" valueType="num">
                                      <p:cBhvr>
                                        <p:cTn id="15" dur="1000" fill="hold"/>
                                        <p:tgtEl>
                                          <p:spTgt spid="3686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68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6DAC0AA2-A228-8001-CE3C-9768CA0B43A2}"/>
              </a:ext>
            </a:extLst>
          </p:cNvPr>
          <p:cNvSpPr>
            <a:spLocks noGrp="1"/>
          </p:cNvSpPr>
          <p:nvPr>
            <p:ph type="title"/>
          </p:nvPr>
        </p:nvSpPr>
        <p:spPr>
          <a:xfrm>
            <a:off x="990600" y="271094"/>
            <a:ext cx="6934200" cy="742950"/>
          </a:xfrm>
        </p:spPr>
        <p:txBody>
          <a:bodyPr>
            <a:normAutofit fontScale="90000"/>
          </a:bodyPr>
          <a:lstStyle/>
          <a:p>
            <a:pPr algn="ctr" eaLnBrk="1" fontAlgn="auto" hangingPunct="1">
              <a:spcAft>
                <a:spcPts val="0"/>
              </a:spcAft>
              <a:defRPr/>
            </a:pPr>
            <a:r>
              <a:rPr lang="en-US" altLang="en-US" sz="2400" dirty="0" smtClean="0"/>
              <a:t>Oath/Affirmation </a:t>
            </a:r>
            <a:br>
              <a:rPr lang="en-US" altLang="en-US" sz="2400" dirty="0" smtClean="0"/>
            </a:br>
            <a:r>
              <a:rPr lang="en-US" altLang="en-US" sz="2400" b="1" dirty="0" smtClean="0">
                <a:solidFill>
                  <a:srgbClr val="FF0000"/>
                </a:solidFill>
              </a:rPr>
              <a:t>(Articles 84 &amp; 173 of Constitution of India)</a:t>
            </a:r>
            <a:endParaRPr lang="en-US" altLang="en-US" sz="2400" b="1" dirty="0">
              <a:solidFill>
                <a:srgbClr val="FF0000"/>
              </a:solidFill>
            </a:endParaRPr>
          </a:p>
        </p:txBody>
      </p:sp>
      <p:sp>
        <p:nvSpPr>
          <p:cNvPr id="3" name="Content Placeholder 2">
            <a:extLst>
              <a:ext uri="{FF2B5EF4-FFF2-40B4-BE49-F238E27FC236}">
                <a16:creationId xmlns:a16="http://schemas.microsoft.com/office/drawing/2014/main" id="{3486CD6B-3DDE-66E6-CE13-69C6EA1CA190}"/>
              </a:ext>
            </a:extLst>
          </p:cNvPr>
          <p:cNvSpPr>
            <a:spLocks noGrp="1"/>
          </p:cNvSpPr>
          <p:nvPr>
            <p:ph idx="1"/>
          </p:nvPr>
        </p:nvSpPr>
        <p:spPr>
          <a:xfrm>
            <a:off x="457200" y="1200150"/>
            <a:ext cx="8229600" cy="3771900"/>
          </a:xfrm>
        </p:spPr>
        <p:txBody>
          <a:bodyPr rtlCol="0">
            <a:normAutofit/>
          </a:bodyPr>
          <a:lstStyle/>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Oath </a:t>
            </a:r>
            <a:r>
              <a:rPr lang="en-IN" sz="2000" dirty="0" smtClean="0">
                <a:latin typeface="Calibri" panose="020F0502020204030204" pitchFamily="34" charset="0"/>
                <a:cs typeface="Calibri" panose="020F0502020204030204" pitchFamily="34" charset="0"/>
              </a:rPr>
              <a:t>has </a:t>
            </a:r>
            <a:r>
              <a:rPr lang="en-IN" sz="2000" dirty="0">
                <a:latin typeface="Calibri" panose="020F0502020204030204" pitchFamily="34" charset="0"/>
                <a:cs typeface="Calibri" panose="020F0502020204030204" pitchFamily="34" charset="0"/>
              </a:rPr>
              <a:t>to be made and subscribed by the candidate in person </a:t>
            </a:r>
            <a:r>
              <a:rPr lang="en-IN" sz="2000" b="1" dirty="0">
                <a:latin typeface="Calibri" panose="020F0502020204030204" pitchFamily="34" charset="0"/>
                <a:cs typeface="Calibri" panose="020F0502020204030204" pitchFamily="34" charset="0"/>
              </a:rPr>
              <a:t>after</a:t>
            </a:r>
            <a:r>
              <a:rPr lang="en-IN" sz="2000" dirty="0">
                <a:latin typeface="Calibri" panose="020F0502020204030204" pitchFamily="34" charset="0"/>
                <a:cs typeface="Calibri" panose="020F0502020204030204" pitchFamily="34" charset="0"/>
              </a:rPr>
              <a:t> the submission of nomination paper to RO and by the day before the date of scrutiny of nominations. </a:t>
            </a:r>
            <a:r>
              <a:rPr lang="en-IN" sz="2000" b="1" i="1" dirty="0">
                <a:latin typeface="Calibri" panose="020F0502020204030204" pitchFamily="34" charset="0"/>
                <a:cs typeface="Calibri" panose="020F0502020204030204" pitchFamily="34" charset="0"/>
              </a:rPr>
              <a:t>(Latest by mid-night of the date preceding the date of scrutiny)</a:t>
            </a:r>
          </a:p>
          <a:p>
            <a:pPr>
              <a:buClr>
                <a:srgbClr val="1F6B1F"/>
              </a:buClr>
              <a:buFont typeface="Wingdings" panose="05000000000000000000" pitchFamily="2" charset="2"/>
              <a:buChar char="ü"/>
              <a:defRPr/>
            </a:pPr>
            <a:r>
              <a:rPr lang="en-IN" sz="2000" b="1" i="1" dirty="0">
                <a:latin typeface="Calibri" panose="020F0502020204030204" pitchFamily="34" charset="0"/>
                <a:cs typeface="Calibri" panose="020F0502020204030204" pitchFamily="34" charset="0"/>
              </a:rPr>
              <a:t> </a:t>
            </a:r>
            <a:r>
              <a:rPr lang="en-IN" sz="2000" b="1" i="1" dirty="0" smtClean="0">
                <a:latin typeface="Calibri" panose="020F0502020204030204" pitchFamily="34" charset="0"/>
                <a:cs typeface="Calibri" panose="020F0502020204030204" pitchFamily="34" charset="0"/>
              </a:rPr>
              <a:t>Multiple Nomination paper - </a:t>
            </a:r>
            <a:r>
              <a:rPr lang="en-IN" sz="2000" b="1" dirty="0" smtClean="0">
                <a:latin typeface="Calibri" panose="020F0502020204030204" pitchFamily="34" charset="0"/>
                <a:cs typeface="Calibri" panose="020F0502020204030204" pitchFamily="34" charset="0"/>
              </a:rPr>
              <a:t>One </a:t>
            </a:r>
            <a:r>
              <a:rPr lang="en-IN" sz="2000" b="1" dirty="0">
                <a:latin typeface="Calibri" panose="020F0502020204030204" pitchFamily="34" charset="0"/>
                <a:cs typeface="Calibri" panose="020F0502020204030204" pitchFamily="34" charset="0"/>
              </a:rPr>
              <a:t>oath </a:t>
            </a:r>
            <a:r>
              <a:rPr lang="en-IN" sz="2000" dirty="0">
                <a:latin typeface="Calibri" panose="020F0502020204030204" pitchFamily="34" charset="0"/>
                <a:cs typeface="Calibri" panose="020F0502020204030204" pitchFamily="34" charset="0"/>
              </a:rPr>
              <a:t>is sufficient for all nomination papers if candidate is contesting from </a:t>
            </a:r>
            <a:r>
              <a:rPr lang="en-IN" sz="2000" b="1" dirty="0">
                <a:latin typeface="Calibri" panose="020F0502020204030204" pitchFamily="34" charset="0"/>
                <a:cs typeface="Calibri" panose="020F0502020204030204" pitchFamily="34" charset="0"/>
              </a:rPr>
              <a:t>same house</a:t>
            </a:r>
            <a:r>
              <a:rPr lang="en-IN" sz="2000" b="1" i="1" dirty="0">
                <a:latin typeface="Calibri" panose="020F0502020204030204" pitchFamily="34" charset="0"/>
                <a:cs typeface="Calibri" panose="020F0502020204030204" pitchFamily="34" charset="0"/>
              </a:rPr>
              <a:t>.</a:t>
            </a:r>
          </a:p>
          <a:p>
            <a:pPr>
              <a:buClr>
                <a:srgbClr val="1F6B1F"/>
              </a:buClr>
              <a:buFont typeface="Wingdings" panose="05000000000000000000" pitchFamily="2" charset="2"/>
              <a:buChar char="ü"/>
              <a:defRPr/>
            </a:pPr>
            <a:r>
              <a:rPr lang="en-IN" sz="2000" b="1" dirty="0">
                <a:latin typeface="Calibri" panose="020F0502020204030204" pitchFamily="34" charset="0"/>
                <a:cs typeface="Calibri" panose="020F0502020204030204" pitchFamily="34" charset="0"/>
              </a:rPr>
              <a:t>Two separate oaths </a:t>
            </a:r>
            <a:r>
              <a:rPr lang="en-IN" sz="2000" dirty="0">
                <a:latin typeface="Calibri" panose="020F0502020204030204" pitchFamily="34" charset="0"/>
                <a:cs typeface="Calibri" panose="020F0502020204030204" pitchFamily="34" charset="0"/>
              </a:rPr>
              <a:t>are required for contesting to </a:t>
            </a:r>
            <a:r>
              <a:rPr lang="en-IN" sz="2000" b="1" dirty="0">
                <a:latin typeface="Calibri" panose="020F0502020204030204" pitchFamily="34" charset="0"/>
                <a:cs typeface="Calibri" panose="020F0502020204030204" pitchFamily="34" charset="0"/>
              </a:rPr>
              <a:t>different houses </a:t>
            </a:r>
            <a:r>
              <a:rPr lang="en-IN" sz="2000" dirty="0">
                <a:latin typeface="Calibri" panose="020F0502020204030204" pitchFamily="34" charset="0"/>
                <a:cs typeface="Calibri" panose="020F0502020204030204" pitchFamily="34" charset="0"/>
              </a:rPr>
              <a:t>(Lok Sabha/Legislative Assembly). </a:t>
            </a:r>
          </a:p>
          <a:p>
            <a:pPr marL="0" indent="0">
              <a:buClr>
                <a:srgbClr val="1F6B1F"/>
              </a:buClr>
              <a:buNone/>
              <a:defRPr/>
            </a:pPr>
            <a:r>
              <a:rPr lang="en-IN" sz="2000" b="1" dirty="0" smtClean="0">
                <a:solidFill>
                  <a:srgbClr val="D60093"/>
                </a:solidFill>
                <a:latin typeface="Calibri" panose="020F0502020204030204" pitchFamily="34" charset="0"/>
                <a:cs typeface="Calibri" panose="020F0502020204030204" pitchFamily="34" charset="0"/>
              </a:rPr>
              <a:t>NB: Oath </a:t>
            </a:r>
            <a:r>
              <a:rPr lang="en-IN" sz="2000" b="1" dirty="0">
                <a:solidFill>
                  <a:srgbClr val="D60093"/>
                </a:solidFill>
                <a:latin typeface="Calibri" panose="020F0502020204030204" pitchFamily="34" charset="0"/>
                <a:cs typeface="Calibri" panose="020F0502020204030204" pitchFamily="34" charset="0"/>
              </a:rPr>
              <a:t>to be made only after filing nomination and before the day of </a:t>
            </a:r>
            <a:r>
              <a:rPr lang="en-IN" sz="2000" b="1" dirty="0" smtClean="0">
                <a:solidFill>
                  <a:srgbClr val="D60093"/>
                </a:solidFill>
                <a:latin typeface="Calibri" panose="020F0502020204030204" pitchFamily="34" charset="0"/>
                <a:cs typeface="Calibri" panose="020F0502020204030204" pitchFamily="34" charset="0"/>
              </a:rPr>
              <a:t>scrutiny (ruling by the Apex Court &amp; so cited in the ROs Handbook)</a:t>
            </a:r>
            <a:endParaRPr lang="en-IN" sz="2000" b="1" dirty="0">
              <a:solidFill>
                <a:srgbClr val="D60093"/>
              </a:solidFill>
              <a:latin typeface="Calibri" panose="020F0502020204030204" pitchFamily="34" charset="0"/>
              <a:cs typeface="Calibri" panose="020F0502020204030204" pitchFamily="34" charset="0"/>
            </a:endParaRPr>
          </a:p>
          <a:p>
            <a:pPr>
              <a:buClr>
                <a:srgbClr val="1F6B1F"/>
              </a:buClr>
              <a:buFont typeface="Wingdings" panose="05000000000000000000" pitchFamily="2" charset="2"/>
              <a:buChar char="ü"/>
              <a:defRPr/>
            </a:pPr>
            <a:endParaRPr lang="en-IN" b="1" i="1" dirty="0"/>
          </a:p>
          <a:p>
            <a:pPr>
              <a:buFont typeface="Arial" charset="0"/>
              <a:buChar char="•"/>
              <a:defRPr/>
            </a:pPr>
            <a:endParaRPr lang="en-IN" dirty="0"/>
          </a:p>
          <a:p>
            <a:pPr marL="182879" indent="-182879" eaLnBrk="1" fontAlgn="auto" hangingPunct="1">
              <a:spcAft>
                <a:spcPts val="0"/>
              </a:spcAft>
              <a:defRPr/>
            </a:pPr>
            <a:endParaRPr lang="en-US" dirty="0"/>
          </a:p>
        </p:txBody>
      </p:sp>
      <p:pic>
        <p:nvPicPr>
          <p:cNvPr id="34820" name="Picture 3" descr="E:\Mahima\logo\iiidem logo.jpg">
            <a:extLst>
              <a:ext uri="{FF2B5EF4-FFF2-40B4-BE49-F238E27FC236}">
                <a16:creationId xmlns:a16="http://schemas.microsoft.com/office/drawing/2014/main" id="{4A3D02DA-4CE9-1BCF-0EE9-4EB01E4BD4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4" descr="E:\Mahima\logo\ECI - Copy.jpg">
            <a:extLst>
              <a:ext uri="{FF2B5EF4-FFF2-40B4-BE49-F238E27FC236}">
                <a16:creationId xmlns:a16="http://schemas.microsoft.com/office/drawing/2014/main" id="{46BD7B3D-6D00-2015-5BEE-139D8C60E4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2" name="Slide Number Placeholder 1">
            <a:extLst>
              <a:ext uri="{FF2B5EF4-FFF2-40B4-BE49-F238E27FC236}">
                <a16:creationId xmlns:a16="http://schemas.microsoft.com/office/drawing/2014/main" id="{A965AE61-9073-FF80-5AD7-995074A3630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6F8EDB6-49FD-C244-A4CB-2F9149EA9747}" type="slidenum">
              <a:rPr lang="en-US" altLang="en-US">
                <a:solidFill>
                  <a:srgbClr val="FFFFFF"/>
                </a:solidFill>
              </a:rPr>
              <a:pPr eaLnBrk="1" hangingPunct="1"/>
              <a:t>29</a:t>
            </a:fld>
            <a:endParaRPr lang="en-US" altLang="en-US">
              <a:solidFill>
                <a:srgbClr val="FFFFFF"/>
              </a:solidFill>
            </a:endParaRPr>
          </a:p>
        </p:txBody>
      </p:sp>
      <p:sp>
        <p:nvSpPr>
          <p:cNvPr id="2" name="Rectangle 1"/>
          <p:cNvSpPr/>
          <p:nvPr/>
        </p:nvSpPr>
        <p:spPr>
          <a:xfrm>
            <a:off x="7719540" y="4629742"/>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1">
            <a:extLst>
              <a:ext uri="{FF2B5EF4-FFF2-40B4-BE49-F238E27FC236}">
                <a16:creationId xmlns:a16="http://schemas.microsoft.com/office/drawing/2014/main" id="{907ADD83-87F8-4D30-C24C-DC73B9A55D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9AB7AAD-032C-D04F-B4F3-1AC15C24F224}" type="slidenum">
              <a:rPr lang="en-US" altLang="en-US">
                <a:solidFill>
                  <a:srgbClr val="FFFFFF"/>
                </a:solidFill>
              </a:rPr>
              <a:pPr eaLnBrk="1" hangingPunct="1"/>
              <a:t>3</a:t>
            </a:fld>
            <a:endParaRPr lang="en-US" altLang="en-US">
              <a:solidFill>
                <a:srgbClr val="FFFFFF"/>
              </a:solidFill>
            </a:endParaRPr>
          </a:p>
        </p:txBody>
      </p:sp>
      <p:sp>
        <p:nvSpPr>
          <p:cNvPr id="8195" name="Rectangle 2">
            <a:extLst>
              <a:ext uri="{FF2B5EF4-FFF2-40B4-BE49-F238E27FC236}">
                <a16:creationId xmlns:a16="http://schemas.microsoft.com/office/drawing/2014/main" id="{FB121E72-FC80-D725-7E47-791AE04EED4E}"/>
              </a:ext>
            </a:extLst>
          </p:cNvPr>
          <p:cNvSpPr>
            <a:spLocks noChangeArrowheads="1"/>
          </p:cNvSpPr>
          <p:nvPr/>
        </p:nvSpPr>
        <p:spPr bwMode="auto">
          <a:xfrm>
            <a:off x="1219200" y="514350"/>
            <a:ext cx="7086600" cy="4201150"/>
          </a:xfrm>
          <a:prstGeom prst="rect">
            <a:avLst/>
          </a:prstGeom>
          <a:noFill/>
          <a:ln w="9525">
            <a:noFill/>
            <a:miter lim="800000"/>
            <a:headEnd/>
            <a:tailEnd/>
          </a:ln>
        </p:spPr>
        <p:txBody>
          <a:bodyPr>
            <a:spAutoFit/>
          </a:bodyPr>
          <a:lstStyle/>
          <a:p>
            <a:pPr algn="just">
              <a:lnSpc>
                <a:spcPct val="150000"/>
              </a:lnSpc>
              <a:defRPr/>
            </a:pPr>
            <a:endParaRPr lang="en-IN" altLang="en-US" dirty="0">
              <a:cs typeface="Arial" charset="0"/>
            </a:endParaRPr>
          </a:p>
          <a:p>
            <a:pPr algn="just">
              <a:lnSpc>
                <a:spcPct val="150000"/>
              </a:lnSpc>
              <a:defRPr/>
            </a:pPr>
            <a:r>
              <a:rPr lang="en-IN" altLang="en-US" sz="2000" dirty="0" smtClean="0">
                <a:cs typeface="Arial" charset="0"/>
              </a:rPr>
              <a:t>Case </a:t>
            </a:r>
            <a:r>
              <a:rPr lang="en-IN" altLang="en-US" sz="2000" dirty="0">
                <a:cs typeface="Arial" charset="0"/>
              </a:rPr>
              <a:t>where the election notification was rescinded on account of improper public Notice.</a:t>
            </a:r>
          </a:p>
          <a:p>
            <a:pPr algn="just">
              <a:lnSpc>
                <a:spcPct val="150000"/>
              </a:lnSpc>
              <a:defRPr/>
            </a:pPr>
            <a:endParaRPr lang="en-IN" altLang="en-US" sz="2000" dirty="0">
              <a:cs typeface="Arial" charset="0"/>
            </a:endParaRPr>
          </a:p>
          <a:p>
            <a:pPr marL="176213" indent="-176213" algn="just">
              <a:lnSpc>
                <a:spcPct val="150000"/>
              </a:lnSpc>
              <a:buFont typeface="Arial" charset="0"/>
              <a:buChar char="•"/>
              <a:defRPr/>
            </a:pPr>
            <a:r>
              <a:rPr lang="en-IN" altLang="en-US" sz="2000" dirty="0">
                <a:cs typeface="Arial" charset="0"/>
              </a:rPr>
              <a:t>In a bye-election to the Lok Sabha in Uttar Pradesh, the Public Notice was issued by the DM whereas the ADM was the RO. When this error was noticed, the </a:t>
            </a:r>
            <a:r>
              <a:rPr lang="en-IN" altLang="en-US" sz="2000" dirty="0" err="1">
                <a:cs typeface="Arial" charset="0"/>
              </a:rPr>
              <a:t>ECI</a:t>
            </a:r>
            <a:r>
              <a:rPr lang="en-IN" altLang="en-US" sz="2000" dirty="0">
                <a:cs typeface="Arial" charset="0"/>
              </a:rPr>
              <a:t> cancelled the election notification and issued a fresh notification subsequently. (</a:t>
            </a:r>
            <a:r>
              <a:rPr lang="en-IN" altLang="en-US" sz="2000" dirty="0" err="1">
                <a:cs typeface="Arial" charset="0"/>
              </a:rPr>
              <a:t>Akbarpur</a:t>
            </a:r>
            <a:r>
              <a:rPr lang="en-IN" altLang="en-US" sz="2000" dirty="0">
                <a:cs typeface="Arial" charset="0"/>
              </a:rPr>
              <a:t> PC/ </a:t>
            </a:r>
            <a:r>
              <a:rPr lang="en-IN" altLang="en-US" sz="2000" dirty="0" err="1">
                <a:cs typeface="Arial" charset="0"/>
              </a:rPr>
              <a:t>Ambedkar</a:t>
            </a:r>
            <a:r>
              <a:rPr lang="en-IN" altLang="en-US" sz="2000" dirty="0">
                <a:cs typeface="Arial" charset="0"/>
              </a:rPr>
              <a:t> Nagar</a:t>
            </a:r>
            <a:r>
              <a:rPr lang="en-IN" sz="2000" dirty="0">
                <a:cs typeface="Arial" charset="0"/>
              </a:rPr>
              <a:t>)</a:t>
            </a:r>
            <a:endParaRPr lang="en-US" sz="2000" dirty="0">
              <a:cs typeface="Arial" charset="0"/>
            </a:endParaRPr>
          </a:p>
        </p:txBody>
      </p:sp>
      <p:pic>
        <p:nvPicPr>
          <p:cNvPr id="8196" name="Picture 3" descr="E:\Mahima\logo\iiidem logo.jpg">
            <a:extLst>
              <a:ext uri="{FF2B5EF4-FFF2-40B4-BE49-F238E27FC236}">
                <a16:creationId xmlns:a16="http://schemas.microsoft.com/office/drawing/2014/main" id="{49E1FDE8-430D-1AC6-CD90-680507464E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4" descr="E:\Mahima\logo\ECI - Copy.jpg">
            <a:extLst>
              <a:ext uri="{FF2B5EF4-FFF2-40B4-BE49-F238E27FC236}">
                <a16:creationId xmlns:a16="http://schemas.microsoft.com/office/drawing/2014/main" id="{B441F5C4-DA99-9FB9-C658-82E17A8232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C3948006-63D7-32CC-840B-A1BA771ADD0A}"/>
              </a:ext>
            </a:extLst>
          </p:cNvPr>
          <p:cNvSpPr txBox="1">
            <a:spLocks/>
          </p:cNvSpPr>
          <p:nvPr/>
        </p:nvSpPr>
        <p:spPr>
          <a:xfrm>
            <a:off x="1600200" y="323850"/>
            <a:ext cx="6019800" cy="742950"/>
          </a:xfrm>
          <a:prstGeom prst="rect">
            <a:avLst/>
          </a:prstGeom>
        </p:spPr>
        <p:txBody>
          <a:bodyPr>
            <a:normAutofit fontScale="92500" lnSpcReduction="20000"/>
          </a:bodyPr>
          <a:lstStyle>
            <a:lvl1pPr algn="l" rtl="0" eaLnBrk="0" fontAlgn="base" hangingPunct="0">
              <a:spcBef>
                <a:spcPct val="0"/>
              </a:spcBef>
              <a:spcAft>
                <a:spcPct val="0"/>
              </a:spcAft>
              <a:defRPr sz="4000" kern="1200" spc="-101">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197" algn="l" rtl="0" fontAlgn="base">
              <a:spcBef>
                <a:spcPct val="0"/>
              </a:spcBef>
              <a:spcAft>
                <a:spcPct val="0"/>
              </a:spcAft>
              <a:defRPr sz="4000">
                <a:solidFill>
                  <a:schemeClr val="tx2"/>
                </a:solidFill>
                <a:latin typeface="Arial" charset="0"/>
              </a:defRPr>
            </a:lvl6pPr>
            <a:lvl7pPr marL="914393" algn="l" rtl="0" fontAlgn="base">
              <a:spcBef>
                <a:spcPct val="0"/>
              </a:spcBef>
              <a:spcAft>
                <a:spcPct val="0"/>
              </a:spcAft>
              <a:defRPr sz="4000">
                <a:solidFill>
                  <a:schemeClr val="tx2"/>
                </a:solidFill>
                <a:latin typeface="Arial" charset="0"/>
              </a:defRPr>
            </a:lvl7pPr>
            <a:lvl8pPr marL="1371592" algn="l" rtl="0" fontAlgn="base">
              <a:spcBef>
                <a:spcPct val="0"/>
              </a:spcBef>
              <a:spcAft>
                <a:spcPct val="0"/>
              </a:spcAft>
              <a:defRPr sz="4000">
                <a:solidFill>
                  <a:schemeClr val="tx2"/>
                </a:solidFill>
                <a:latin typeface="Arial" charset="0"/>
              </a:defRPr>
            </a:lvl8pPr>
            <a:lvl9pPr marL="1828789" algn="l" rtl="0" fontAlgn="base">
              <a:spcBef>
                <a:spcPct val="0"/>
              </a:spcBef>
              <a:spcAft>
                <a:spcPct val="0"/>
              </a:spcAft>
              <a:defRPr sz="4000">
                <a:solidFill>
                  <a:schemeClr val="tx2"/>
                </a:solidFill>
                <a:latin typeface="Arial" charset="0"/>
              </a:defRPr>
            </a:lvl9pPr>
          </a:lstStyle>
          <a:p>
            <a:pPr algn="ctr">
              <a:defRPr/>
            </a:pPr>
            <a:r>
              <a:rPr lang="en-IN" altLang="en-US" sz="2800" b="1" dirty="0" smtClean="0">
                <a:latin typeface="Calibri" pitchFamily="34" charset="0"/>
                <a:cs typeface="Calibri" pitchFamily="34" charset="0"/>
              </a:rPr>
              <a:t>Notification – for GE – and - bye elections - </a:t>
            </a:r>
            <a:r>
              <a:rPr lang="en-IN" altLang="en-US" sz="2800" b="1" dirty="0" err="1" smtClean="0">
                <a:latin typeface="Calibri" pitchFamily="34" charset="0"/>
                <a:cs typeface="Calibri" pitchFamily="34" charset="0"/>
              </a:rPr>
              <a:t>contd</a:t>
            </a:r>
            <a:endParaRPr lang="en-IN" altLang="en-US" sz="28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F33F03B6-2259-DEB0-871D-CC3889C2B511}"/>
              </a:ext>
            </a:extLst>
          </p:cNvPr>
          <p:cNvSpPr>
            <a:spLocks noGrp="1"/>
          </p:cNvSpPr>
          <p:nvPr>
            <p:ph type="title"/>
          </p:nvPr>
        </p:nvSpPr>
        <p:spPr>
          <a:xfrm>
            <a:off x="461740" y="261144"/>
            <a:ext cx="8229600" cy="742950"/>
          </a:xfrm>
        </p:spPr>
        <p:txBody>
          <a:bodyPr>
            <a:noAutofit/>
          </a:bodyPr>
          <a:lstStyle/>
          <a:p>
            <a:pPr algn="ctr" eaLnBrk="1" fontAlgn="auto" hangingPunct="1">
              <a:spcAft>
                <a:spcPts val="0"/>
              </a:spcAft>
              <a:defRPr/>
            </a:pPr>
            <a:r>
              <a:rPr lang="en-US" altLang="en-US" sz="2400" dirty="0" smtClean="0"/>
              <a:t>Oath/Affirmation </a:t>
            </a:r>
            <a:br>
              <a:rPr lang="en-US" altLang="en-US" sz="2400" dirty="0" smtClean="0"/>
            </a:br>
            <a:r>
              <a:rPr lang="en-US" altLang="en-US" sz="2400" b="1" dirty="0" smtClean="0">
                <a:solidFill>
                  <a:srgbClr val="FF0000"/>
                </a:solidFill>
              </a:rPr>
              <a:t>(</a:t>
            </a:r>
            <a:r>
              <a:rPr lang="en-US" altLang="en-US" sz="2400" b="1" dirty="0">
                <a:solidFill>
                  <a:srgbClr val="FF0000"/>
                </a:solidFill>
              </a:rPr>
              <a:t>Articles 84 &amp; 173 of Constitution of India</a:t>
            </a:r>
            <a:r>
              <a:rPr lang="en-US" altLang="en-US" sz="2400" b="1" dirty="0" smtClean="0">
                <a:solidFill>
                  <a:srgbClr val="FF0000"/>
                </a:solidFill>
              </a:rPr>
              <a:t>) – </a:t>
            </a:r>
            <a:r>
              <a:rPr lang="en-US" altLang="en-US" sz="2400" dirty="0" smtClean="0"/>
              <a:t>contd.</a:t>
            </a:r>
            <a:endParaRPr lang="en-US" altLang="en-US" sz="2400" dirty="0"/>
          </a:p>
        </p:txBody>
      </p:sp>
      <p:sp>
        <p:nvSpPr>
          <p:cNvPr id="3" name="Content Placeholder 2">
            <a:extLst>
              <a:ext uri="{FF2B5EF4-FFF2-40B4-BE49-F238E27FC236}">
                <a16:creationId xmlns:a16="http://schemas.microsoft.com/office/drawing/2014/main" id="{F7E76FB4-FD10-3FA0-52F4-956397E5AB65}"/>
              </a:ext>
            </a:extLst>
          </p:cNvPr>
          <p:cNvSpPr>
            <a:spLocks noGrp="1"/>
          </p:cNvSpPr>
          <p:nvPr>
            <p:ph idx="1"/>
          </p:nvPr>
        </p:nvSpPr>
        <p:spPr>
          <a:xfrm>
            <a:off x="457200" y="1200150"/>
            <a:ext cx="8229600" cy="3771900"/>
          </a:xfrm>
        </p:spPr>
        <p:txBody>
          <a:bodyPr rtlCol="0">
            <a:normAutofit fontScale="92500"/>
          </a:bodyPr>
          <a:lstStyle/>
          <a:p>
            <a:pPr algn="just" eaLnBrk="1" fontAlgn="auto" hangingPunct="1">
              <a:lnSpc>
                <a:spcPct val="150000"/>
              </a:lnSpc>
              <a:spcAft>
                <a:spcPts val="0"/>
              </a:spcAft>
              <a:buClr>
                <a:srgbClr val="1F6B1F"/>
              </a:buClr>
              <a:buFont typeface="Wingdings" panose="05000000000000000000" pitchFamily="2" charset="2"/>
              <a:buChar char="ü"/>
              <a:defRPr/>
            </a:pPr>
            <a:r>
              <a:rPr lang="en-US" sz="2200" dirty="0" smtClean="0">
                <a:latin typeface="Calibri" panose="020F0502020204030204" pitchFamily="34" charset="0"/>
                <a:cs typeface="Calibri" panose="020F0502020204030204" pitchFamily="34" charset="0"/>
              </a:rPr>
              <a:t>Candidate required to make oath or </a:t>
            </a:r>
            <a:r>
              <a:rPr lang="en-US" sz="2200" dirty="0">
                <a:latin typeface="Calibri" panose="020F0502020204030204" pitchFamily="34" charset="0"/>
                <a:cs typeface="Calibri" panose="020F0502020204030204" pitchFamily="34" charset="0"/>
              </a:rPr>
              <a:t>affirmation in </a:t>
            </a:r>
            <a:r>
              <a:rPr lang="en-US" sz="2200" dirty="0" smtClean="0">
                <a:latin typeface="Calibri" panose="020F0502020204030204" pitchFamily="34" charset="0"/>
                <a:cs typeface="Calibri" panose="020F0502020204030204" pitchFamily="34" charset="0"/>
              </a:rPr>
              <a:t>person</a:t>
            </a:r>
            <a:r>
              <a:rPr lang="en-US" sz="2200" dirty="0">
                <a:latin typeface="Calibri" panose="020F0502020204030204" pitchFamily="34" charset="0"/>
                <a:cs typeface="Calibri" panose="020F0502020204030204" pitchFamily="34" charset="0"/>
              </a:rPr>
              <a:t> </a:t>
            </a:r>
            <a:r>
              <a:rPr lang="en-US" sz="2200" dirty="0" smtClean="0">
                <a:latin typeface="Calibri" panose="020F0502020204030204" pitchFamily="34" charset="0"/>
                <a:cs typeface="Calibri" panose="020F0502020204030204" pitchFamily="34" charset="0"/>
              </a:rPr>
              <a:t>in </a:t>
            </a:r>
            <a:r>
              <a:rPr lang="en-US" sz="2200" dirty="0" smtClean="0">
                <a:latin typeface="Calibri" panose="020F0502020204030204" pitchFamily="34" charset="0"/>
                <a:cs typeface="Calibri" panose="020F0502020204030204" pitchFamily="34" charset="0"/>
                <a:hlinkClick r:id="rId2" action="ppaction://hlinkfile"/>
              </a:rPr>
              <a:t>prescribed format </a:t>
            </a:r>
            <a:endParaRPr lang="en-US" sz="2200" dirty="0" smtClean="0">
              <a:latin typeface="Calibri" panose="020F0502020204030204" pitchFamily="34" charset="0"/>
              <a:cs typeface="Calibri" panose="020F0502020204030204" pitchFamily="34" charset="0"/>
            </a:endParaRPr>
          </a:p>
          <a:p>
            <a:pPr algn="just" eaLnBrk="1" fontAlgn="auto" hangingPunct="1">
              <a:lnSpc>
                <a:spcPct val="150000"/>
              </a:lnSpc>
              <a:spcAft>
                <a:spcPts val="0"/>
              </a:spcAft>
              <a:buClr>
                <a:srgbClr val="1F6B1F"/>
              </a:buClr>
              <a:buFont typeface="Wingdings" panose="05000000000000000000" pitchFamily="2" charset="2"/>
              <a:buChar char="ü"/>
              <a:defRPr/>
            </a:pPr>
            <a:r>
              <a:rPr lang="en-IN" sz="2200" dirty="0" smtClean="0">
                <a:latin typeface="Calibri" panose="020F0502020204030204" pitchFamily="34" charset="0"/>
                <a:cs typeface="Calibri" panose="020F0502020204030204" pitchFamily="34" charset="0"/>
              </a:rPr>
              <a:t>Certificate of oath to be given to  the candidate without his applying for it.</a:t>
            </a:r>
          </a:p>
          <a:p>
            <a:pPr algn="just" eaLnBrk="1" fontAlgn="auto" hangingPunct="1">
              <a:lnSpc>
                <a:spcPct val="150000"/>
              </a:lnSpc>
              <a:spcAft>
                <a:spcPts val="0"/>
              </a:spcAft>
              <a:buClr>
                <a:srgbClr val="1F6B1F"/>
              </a:buClr>
              <a:buFont typeface="Wingdings" panose="05000000000000000000" pitchFamily="2" charset="2"/>
              <a:buChar char="ü"/>
              <a:defRPr/>
            </a:pPr>
            <a:r>
              <a:rPr lang="en-IN" sz="2200" dirty="0" smtClean="0">
                <a:latin typeface="Calibri" panose="020F0502020204030204" pitchFamily="34" charset="0"/>
                <a:cs typeface="Calibri" panose="020F0502020204030204" pitchFamily="34" charset="0"/>
              </a:rPr>
              <a:t>Onus </a:t>
            </a:r>
            <a:r>
              <a:rPr lang="en-IN" sz="2200" dirty="0">
                <a:latin typeface="Calibri" panose="020F0502020204030204" pitchFamily="34" charset="0"/>
                <a:cs typeface="Calibri" panose="020F0502020204030204" pitchFamily="34" charset="0"/>
              </a:rPr>
              <a:t>is on candidate to produce Certificate of Oath before the RO (wherever taken before a different authority).</a:t>
            </a:r>
          </a:p>
          <a:p>
            <a:pPr algn="just" eaLnBrk="1" fontAlgn="auto" hangingPunct="1">
              <a:lnSpc>
                <a:spcPct val="150000"/>
              </a:lnSpc>
              <a:spcAft>
                <a:spcPts val="0"/>
              </a:spcAft>
              <a:buClr>
                <a:srgbClr val="1F6B1F"/>
              </a:buClr>
              <a:buFont typeface="Wingdings" panose="05000000000000000000" pitchFamily="2" charset="2"/>
              <a:buChar char="ü"/>
              <a:defRPr/>
            </a:pPr>
            <a:r>
              <a:rPr lang="en-US" sz="2200" dirty="0" smtClean="0">
                <a:latin typeface="Calibri" panose="020F0502020204030204" pitchFamily="34" charset="0"/>
                <a:cs typeface="Calibri" panose="020F0502020204030204" pitchFamily="34" charset="0"/>
              </a:rPr>
              <a:t>RO/ARO </a:t>
            </a:r>
            <a:r>
              <a:rPr lang="en-US" sz="2200" dirty="0">
                <a:latin typeface="Calibri" panose="020F0502020204030204" pitchFamily="34" charset="0"/>
                <a:cs typeface="Calibri" panose="020F0502020204030204" pitchFamily="34" charset="0"/>
              </a:rPr>
              <a:t>are authorized authorities before whom oath can be made.</a:t>
            </a:r>
          </a:p>
          <a:p>
            <a:pPr algn="just" eaLnBrk="1" fontAlgn="auto" hangingPunct="1">
              <a:lnSpc>
                <a:spcPct val="150000"/>
              </a:lnSpc>
              <a:spcAft>
                <a:spcPts val="0"/>
              </a:spcAft>
              <a:buClr>
                <a:srgbClr val="1F6B1F"/>
              </a:buClr>
              <a:buFont typeface="Wingdings" panose="05000000000000000000" pitchFamily="2" charset="2"/>
              <a:buChar char="ü"/>
              <a:defRPr/>
            </a:pPr>
            <a:r>
              <a:rPr lang="en-US" sz="2200" dirty="0" smtClean="0">
                <a:latin typeface="Calibri" panose="020F0502020204030204" pitchFamily="34" charset="0"/>
                <a:cs typeface="Calibri" panose="020F0502020204030204" pitchFamily="34" charset="0"/>
              </a:rPr>
              <a:t>Oath </a:t>
            </a:r>
            <a:r>
              <a:rPr lang="en-US" sz="2200" dirty="0">
                <a:latin typeface="Calibri" panose="020F0502020204030204" pitchFamily="34" charset="0"/>
                <a:cs typeface="Calibri" panose="020F0502020204030204" pitchFamily="34" charset="0"/>
              </a:rPr>
              <a:t>can also be taken before certain other authorities prescribed by ECI</a:t>
            </a:r>
            <a:endParaRPr lang="en-IN" sz="2200" b="1" i="1" dirty="0">
              <a:latin typeface="Calibri" panose="020F0502020204030204" pitchFamily="34" charset="0"/>
              <a:cs typeface="Calibri" panose="020F0502020204030204" pitchFamily="34" charset="0"/>
            </a:endParaRPr>
          </a:p>
          <a:p>
            <a:pPr>
              <a:lnSpc>
                <a:spcPct val="150000"/>
              </a:lnSpc>
              <a:buFont typeface="Arial" charset="0"/>
              <a:buChar char="•"/>
              <a:defRPr/>
            </a:pPr>
            <a:endParaRPr lang="en-IN" dirty="0"/>
          </a:p>
          <a:p>
            <a:pPr marL="182879" indent="-182879" eaLnBrk="1" fontAlgn="auto" hangingPunct="1">
              <a:lnSpc>
                <a:spcPct val="150000"/>
              </a:lnSpc>
              <a:spcAft>
                <a:spcPts val="0"/>
              </a:spcAft>
              <a:defRPr/>
            </a:pPr>
            <a:endParaRPr lang="en-US" dirty="0"/>
          </a:p>
        </p:txBody>
      </p:sp>
      <p:pic>
        <p:nvPicPr>
          <p:cNvPr id="35844" name="Picture 3" descr="E:\Mahima\logo\iiidem logo.jpg">
            <a:extLst>
              <a:ext uri="{FF2B5EF4-FFF2-40B4-BE49-F238E27FC236}">
                <a16:creationId xmlns:a16="http://schemas.microsoft.com/office/drawing/2014/main" id="{6C1B71F5-69D9-E8F7-767E-075A0D129D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4" descr="E:\Mahima\logo\ECI - Copy.jpg">
            <a:extLst>
              <a:ext uri="{FF2B5EF4-FFF2-40B4-BE49-F238E27FC236}">
                <a16:creationId xmlns:a16="http://schemas.microsoft.com/office/drawing/2014/main" id="{3FCEFD58-A994-3723-A4FB-9EB66645DC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6" name="Slide Number Placeholder 1">
            <a:extLst>
              <a:ext uri="{FF2B5EF4-FFF2-40B4-BE49-F238E27FC236}">
                <a16:creationId xmlns:a16="http://schemas.microsoft.com/office/drawing/2014/main" id="{DB03017E-5307-76E3-323A-7A38871AF7E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6831A7E-562E-9142-BF8A-268FE44D2F6F}" type="slidenum">
              <a:rPr lang="en-US" altLang="en-US">
                <a:solidFill>
                  <a:srgbClr val="FFFFFF"/>
                </a:solidFill>
              </a:rPr>
              <a:pPr eaLnBrk="1" hangingPunct="1"/>
              <a:t>30</a:t>
            </a:fld>
            <a:endParaRPr lang="en-US" altLang="en-US">
              <a:solidFill>
                <a:srgbClr val="FFFFFF"/>
              </a:solidFill>
            </a:endParaRPr>
          </a:p>
        </p:txBody>
      </p:sp>
      <p:sp>
        <p:nvSpPr>
          <p:cNvPr id="8" name="Rectangle 7"/>
          <p:cNvSpPr/>
          <p:nvPr/>
        </p:nvSpPr>
        <p:spPr>
          <a:xfrm>
            <a:off x="7848600" y="4682867"/>
            <a:ext cx="918970" cy="369332"/>
          </a:xfrm>
          <a:prstGeom prst="rect">
            <a:avLst/>
          </a:prstGeom>
        </p:spPr>
        <p:txBody>
          <a:bodyPr wrap="none">
            <a:spAutoFit/>
          </a:bodyPr>
          <a:lstStyle/>
          <a:p>
            <a:r>
              <a:rPr lang="en-IN" altLang="en-US" dirty="0" err="1" smtClean="0">
                <a:cs typeface="Calibri" panose="020F0502020204030204" pitchFamily="34" charset="0"/>
              </a:rPr>
              <a:t>Contd</a:t>
            </a:r>
            <a:r>
              <a:rPr lang="en-IN"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7A5E528B-793E-9EBB-3363-485F54C50A06}"/>
              </a:ext>
            </a:extLst>
          </p:cNvPr>
          <p:cNvSpPr>
            <a:spLocks noGrp="1"/>
          </p:cNvSpPr>
          <p:nvPr>
            <p:ph type="title"/>
          </p:nvPr>
        </p:nvSpPr>
        <p:spPr/>
        <p:txBody>
          <a:bodyPr>
            <a:noAutofit/>
          </a:bodyPr>
          <a:lstStyle/>
          <a:p>
            <a:pPr algn="ctr" eaLnBrk="1" fontAlgn="auto" hangingPunct="1">
              <a:spcAft>
                <a:spcPts val="0"/>
              </a:spcAft>
              <a:defRPr/>
            </a:pPr>
            <a:r>
              <a:rPr lang="en-IN" altLang="en-US" sz="2000" dirty="0" smtClean="0"/>
              <a:t>List of </a:t>
            </a:r>
            <a:r>
              <a:rPr lang="en-IN" altLang="en-US" sz="2000" dirty="0"/>
              <a:t> </a:t>
            </a:r>
            <a:r>
              <a:rPr lang="en-IN" altLang="en-US" sz="2000" dirty="0" smtClean="0"/>
              <a:t>other/all Authorities </a:t>
            </a:r>
            <a:r>
              <a:rPr lang="en-IN" altLang="en-US" sz="2000" dirty="0"/>
              <a:t>before whom </a:t>
            </a:r>
            <a:br>
              <a:rPr lang="en-IN" altLang="en-US" sz="2000" dirty="0"/>
            </a:br>
            <a:r>
              <a:rPr lang="en-IN" altLang="en-US" sz="2000" dirty="0"/>
              <a:t>Oath or Affirmation to be </a:t>
            </a:r>
            <a:r>
              <a:rPr lang="en-IN" altLang="en-US" sz="2000" dirty="0" smtClean="0"/>
              <a:t>made </a:t>
            </a:r>
            <a:r>
              <a:rPr lang="en-IN" altLang="en-US" sz="2000" dirty="0" smtClean="0">
                <a:solidFill>
                  <a:srgbClr val="FF0000"/>
                </a:solidFill>
              </a:rPr>
              <a:t>(as prescribed by ECI Order) - </a:t>
            </a:r>
            <a:r>
              <a:rPr lang="en-IN" altLang="en-US" sz="2000" dirty="0" err="1"/>
              <a:t>contd</a:t>
            </a:r>
            <a:endParaRPr lang="en-IN" altLang="en-US" sz="2000" dirty="0"/>
          </a:p>
        </p:txBody>
      </p:sp>
      <p:sp>
        <p:nvSpPr>
          <p:cNvPr id="3" name="Content Placeholder 2">
            <a:extLst>
              <a:ext uri="{FF2B5EF4-FFF2-40B4-BE49-F238E27FC236}">
                <a16:creationId xmlns:a16="http://schemas.microsoft.com/office/drawing/2014/main" id="{FA38ED2A-5A87-9421-EED7-418A15264C27}"/>
              </a:ext>
            </a:extLst>
          </p:cNvPr>
          <p:cNvSpPr>
            <a:spLocks noGrp="1"/>
          </p:cNvSpPr>
          <p:nvPr>
            <p:ph idx="1"/>
          </p:nvPr>
        </p:nvSpPr>
        <p:spPr>
          <a:xfrm>
            <a:off x="533400" y="1504950"/>
            <a:ext cx="8229600" cy="2971800"/>
          </a:xfrm>
        </p:spPr>
        <p:txBody>
          <a:bodyPr rtlCol="0">
            <a:noAutofit/>
          </a:bodyPr>
          <a:lstStyle/>
          <a:p>
            <a:pPr marL="0" indent="0">
              <a:buFont typeface="Arial" charset="0"/>
              <a:buNone/>
              <a:defRPr/>
            </a:pPr>
            <a:r>
              <a:rPr lang="en-IN" sz="2000" b="1" u="sng" dirty="0">
                <a:solidFill>
                  <a:schemeClr val="tx1">
                    <a:lumMod val="95000"/>
                    <a:lumOff val="5000"/>
                  </a:schemeClr>
                </a:solidFill>
                <a:latin typeface="Calibri" panose="020F0502020204030204" pitchFamily="34" charset="0"/>
                <a:cs typeface="Calibri" panose="020F0502020204030204" pitchFamily="34" charset="0"/>
              </a:rPr>
              <a:t>AUTHORITIES BEFORE WHOM OATH OR AFFIRMATION TO BE MADE</a:t>
            </a:r>
            <a:endParaRPr lang="en-IN" sz="2000" dirty="0">
              <a:solidFill>
                <a:schemeClr val="tx1">
                  <a:lumMod val="95000"/>
                  <a:lumOff val="5000"/>
                </a:schemeClr>
              </a:solidFill>
              <a:latin typeface="Calibri" panose="020F0502020204030204" pitchFamily="34" charset="0"/>
              <a:cs typeface="Calibri" panose="020F0502020204030204" pitchFamily="34" charset="0"/>
            </a:endParaRPr>
          </a:p>
          <a:p>
            <a:pPr marL="514350" indent="-514350">
              <a:spcBef>
                <a:spcPts val="0"/>
              </a:spcBef>
              <a:buClr>
                <a:schemeClr val="tx1"/>
              </a:buClr>
              <a:buFont typeface="+mj-lt"/>
              <a:buAutoNum type="romanLcPeriod"/>
              <a:defRPr/>
            </a:pPr>
            <a:r>
              <a:rPr lang="en-IN" sz="2000" dirty="0" smtClean="0">
                <a:solidFill>
                  <a:schemeClr val="tx1">
                    <a:lumMod val="95000"/>
                    <a:lumOff val="5000"/>
                  </a:schemeClr>
                </a:solidFill>
                <a:latin typeface="Calibri" panose="020F0502020204030204" pitchFamily="34" charset="0"/>
                <a:cs typeface="Calibri" panose="020F0502020204030204" pitchFamily="34" charset="0"/>
              </a:rPr>
              <a:t>RO </a:t>
            </a:r>
            <a:r>
              <a:rPr lang="en-IN" sz="2000" dirty="0">
                <a:solidFill>
                  <a:schemeClr val="tx1">
                    <a:lumMod val="95000"/>
                    <a:lumOff val="5000"/>
                  </a:schemeClr>
                </a:solidFill>
                <a:latin typeface="Calibri" panose="020F0502020204030204" pitchFamily="34" charset="0"/>
                <a:cs typeface="Calibri" panose="020F0502020204030204" pitchFamily="34" charset="0"/>
              </a:rPr>
              <a:t>or any of the Assistant ROs of the constituency.</a:t>
            </a:r>
          </a:p>
          <a:p>
            <a:pPr marL="514350" indent="-514350">
              <a:spcBef>
                <a:spcPts val="0"/>
              </a:spcBef>
              <a:buClr>
                <a:schemeClr val="tx1"/>
              </a:buClr>
              <a:buFont typeface="+mj-lt"/>
              <a:buAutoNum type="romanLcPeriod"/>
              <a:defRPr/>
            </a:pPr>
            <a:r>
              <a:rPr lang="en-IN" sz="2000" dirty="0">
                <a:solidFill>
                  <a:schemeClr val="tx1">
                    <a:lumMod val="95000"/>
                    <a:lumOff val="5000"/>
                  </a:schemeClr>
                </a:solidFill>
                <a:latin typeface="Calibri" panose="020F0502020204030204" pitchFamily="34" charset="0"/>
                <a:cs typeface="Calibri" panose="020F0502020204030204" pitchFamily="34" charset="0"/>
              </a:rPr>
              <a:t>All stipendiary Magistrates of the first class, District Judges and persons belonging to judicial service of the State.</a:t>
            </a:r>
          </a:p>
          <a:p>
            <a:pPr marL="514350" indent="-514350">
              <a:spcBef>
                <a:spcPts val="0"/>
              </a:spcBef>
              <a:buClr>
                <a:schemeClr val="tx1"/>
              </a:buClr>
              <a:buFont typeface="+mj-lt"/>
              <a:buAutoNum type="romanLcPeriod"/>
              <a:defRPr/>
            </a:pPr>
            <a:r>
              <a:rPr lang="en-IN" sz="2000" dirty="0">
                <a:solidFill>
                  <a:schemeClr val="tx1">
                    <a:lumMod val="95000"/>
                    <a:lumOff val="5000"/>
                  </a:schemeClr>
                </a:solidFill>
                <a:latin typeface="Calibri" panose="020F0502020204030204" pitchFamily="34" charset="0"/>
                <a:cs typeface="Calibri" panose="020F0502020204030204" pitchFamily="34" charset="0"/>
              </a:rPr>
              <a:t>Superintendent of the prison if the candidate is confined in a prison.</a:t>
            </a:r>
          </a:p>
          <a:p>
            <a:pPr marL="514350" indent="-514350">
              <a:spcBef>
                <a:spcPts val="0"/>
              </a:spcBef>
              <a:buClr>
                <a:schemeClr val="tx1"/>
              </a:buClr>
              <a:buFont typeface="+mj-lt"/>
              <a:buAutoNum type="romanLcPeriod"/>
              <a:defRPr/>
            </a:pPr>
            <a:r>
              <a:rPr lang="en-IN" sz="2000" dirty="0">
                <a:solidFill>
                  <a:schemeClr val="tx1">
                    <a:lumMod val="95000"/>
                    <a:lumOff val="5000"/>
                  </a:schemeClr>
                </a:solidFill>
                <a:latin typeface="Calibri" panose="020F0502020204030204" pitchFamily="34" charset="0"/>
                <a:cs typeface="Calibri" panose="020F0502020204030204" pitchFamily="34" charset="0"/>
              </a:rPr>
              <a:t>Commandant of the detention camp if the candidate is under preventive detention.</a:t>
            </a:r>
          </a:p>
          <a:p>
            <a:pPr marL="514350" indent="-514350">
              <a:spcBef>
                <a:spcPts val="0"/>
              </a:spcBef>
              <a:buClr>
                <a:schemeClr val="tx1"/>
              </a:buClr>
              <a:buFont typeface="+mj-lt"/>
              <a:buAutoNum type="romanLcPeriod"/>
              <a:defRPr/>
            </a:pPr>
            <a:r>
              <a:rPr lang="en-IN" sz="2000" dirty="0">
                <a:solidFill>
                  <a:schemeClr val="tx1">
                    <a:lumMod val="95000"/>
                    <a:lumOff val="5000"/>
                  </a:schemeClr>
                </a:solidFill>
                <a:latin typeface="Calibri" panose="020F0502020204030204" pitchFamily="34" charset="0"/>
                <a:cs typeface="Calibri" panose="020F0502020204030204" pitchFamily="34" charset="0"/>
              </a:rPr>
              <a:t>Medical Superintendent/Medical Practitioner attending to the candidate in case candidate is admitted in hospital.</a:t>
            </a:r>
          </a:p>
        </p:txBody>
      </p:sp>
      <p:pic>
        <p:nvPicPr>
          <p:cNvPr id="36868" name="Picture 3" descr="E:\Mahima\logo\iiidem logo.jpg">
            <a:extLst>
              <a:ext uri="{FF2B5EF4-FFF2-40B4-BE49-F238E27FC236}">
                <a16:creationId xmlns:a16="http://schemas.microsoft.com/office/drawing/2014/main" id="{508D4095-3344-D99C-CF4C-C387933235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4" descr="E:\Mahima\logo\ECI - Copy.jpg">
            <a:extLst>
              <a:ext uri="{FF2B5EF4-FFF2-40B4-BE49-F238E27FC236}">
                <a16:creationId xmlns:a16="http://schemas.microsoft.com/office/drawing/2014/main" id="{30490336-A1DC-1C26-B665-1A58602186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Slide Number Placeholder 1">
            <a:extLst>
              <a:ext uri="{FF2B5EF4-FFF2-40B4-BE49-F238E27FC236}">
                <a16:creationId xmlns:a16="http://schemas.microsoft.com/office/drawing/2014/main" id="{AF040259-9C56-CAE2-ABFD-B1891F43605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8898535-0284-E949-8444-D4F072B7E51D}" type="slidenum">
              <a:rPr lang="en-US" altLang="en-US">
                <a:solidFill>
                  <a:srgbClr val="FFFFFF"/>
                </a:solidFill>
              </a:rPr>
              <a:pPr eaLnBrk="1" hangingPunct="1"/>
              <a:t>31</a:t>
            </a:fld>
            <a:endParaRPr lang="en-US" altLang="en-US">
              <a:solidFill>
                <a:srgbClr val="FFFFFF"/>
              </a:solidFill>
            </a:endParaRPr>
          </a:p>
        </p:txBody>
      </p:sp>
      <p:sp>
        <p:nvSpPr>
          <p:cNvPr id="7" name="Rectangle 6"/>
          <p:cNvSpPr/>
          <p:nvPr/>
        </p:nvSpPr>
        <p:spPr>
          <a:xfrm>
            <a:off x="7719540" y="4629742"/>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0274EF0E-3AA0-E015-BF36-42C0DF29A286}"/>
              </a:ext>
            </a:extLst>
          </p:cNvPr>
          <p:cNvSpPr>
            <a:spLocks noGrp="1"/>
          </p:cNvSpPr>
          <p:nvPr>
            <p:ph type="title"/>
          </p:nvPr>
        </p:nvSpPr>
        <p:spPr/>
        <p:txBody>
          <a:bodyPr>
            <a:noAutofit/>
          </a:bodyPr>
          <a:lstStyle/>
          <a:p>
            <a:pPr algn="ctr" eaLnBrk="1" fontAlgn="auto" hangingPunct="1">
              <a:spcAft>
                <a:spcPts val="0"/>
              </a:spcAft>
              <a:defRPr/>
            </a:pPr>
            <a:r>
              <a:rPr lang="en-IN" altLang="en-US" sz="2000" dirty="0"/>
              <a:t>Authorities before whom </a:t>
            </a:r>
            <a:br>
              <a:rPr lang="en-IN" altLang="en-US" sz="2000" dirty="0"/>
            </a:br>
            <a:r>
              <a:rPr lang="en-IN" altLang="en-US" sz="2000" dirty="0"/>
              <a:t>Oath or Affirmation to be made </a:t>
            </a:r>
            <a:r>
              <a:rPr lang="en-IN" altLang="en-US" sz="2000" dirty="0">
                <a:solidFill>
                  <a:srgbClr val="FF0000"/>
                </a:solidFill>
              </a:rPr>
              <a:t>(as prescribed by ECI Order</a:t>
            </a:r>
            <a:r>
              <a:rPr lang="en-IN" altLang="en-US" sz="2000" dirty="0" smtClean="0">
                <a:solidFill>
                  <a:srgbClr val="FF0000"/>
                </a:solidFill>
              </a:rPr>
              <a:t>) </a:t>
            </a:r>
            <a:r>
              <a:rPr lang="en-IN" altLang="en-US" sz="2000" dirty="0" err="1" smtClean="0">
                <a:solidFill>
                  <a:schemeClr val="tx1"/>
                </a:solidFill>
              </a:rPr>
              <a:t>contd</a:t>
            </a:r>
            <a:endParaRPr lang="en-IN" altLang="en-US" sz="2000" dirty="0">
              <a:solidFill>
                <a:schemeClr val="tx1"/>
              </a:solidFill>
            </a:endParaRPr>
          </a:p>
        </p:txBody>
      </p:sp>
      <p:sp>
        <p:nvSpPr>
          <p:cNvPr id="3" name="Content Placeholder 2">
            <a:extLst>
              <a:ext uri="{FF2B5EF4-FFF2-40B4-BE49-F238E27FC236}">
                <a16:creationId xmlns:a16="http://schemas.microsoft.com/office/drawing/2014/main" id="{4DF6814F-5032-18D6-C2E1-6E376F1ABC46}"/>
              </a:ext>
            </a:extLst>
          </p:cNvPr>
          <p:cNvSpPr>
            <a:spLocks noGrp="1"/>
          </p:cNvSpPr>
          <p:nvPr>
            <p:ph idx="1"/>
          </p:nvPr>
        </p:nvSpPr>
        <p:spPr>
          <a:xfrm>
            <a:off x="609600" y="1504950"/>
            <a:ext cx="8229600" cy="3048000"/>
          </a:xfrm>
        </p:spPr>
        <p:txBody>
          <a:bodyPr rtlCol="0">
            <a:noAutofit/>
          </a:bodyPr>
          <a:lstStyle/>
          <a:p>
            <a:pPr marL="0" indent="0">
              <a:buFont typeface="Arial" charset="0"/>
              <a:buNone/>
              <a:defRPr/>
            </a:pPr>
            <a:r>
              <a:rPr lang="en-IN" sz="2000" b="1" u="sng" dirty="0">
                <a:solidFill>
                  <a:schemeClr val="tx1">
                    <a:lumMod val="95000"/>
                    <a:lumOff val="5000"/>
                  </a:schemeClr>
                </a:solidFill>
                <a:latin typeface="Calibri" panose="020F0502020204030204" pitchFamily="34" charset="0"/>
                <a:cs typeface="Calibri" panose="020F0502020204030204" pitchFamily="34" charset="0"/>
              </a:rPr>
              <a:t>AUTHORITIES BEFORE WHOM OATH OR AFFIRMATION TO BE MADE</a:t>
            </a:r>
            <a:endParaRPr lang="en-IN" sz="2000" dirty="0">
              <a:solidFill>
                <a:schemeClr val="tx1">
                  <a:lumMod val="95000"/>
                  <a:lumOff val="5000"/>
                </a:schemeClr>
              </a:solidFill>
              <a:latin typeface="Calibri" panose="020F0502020204030204" pitchFamily="34" charset="0"/>
              <a:cs typeface="Calibri" panose="020F0502020204030204" pitchFamily="34" charset="0"/>
            </a:endParaRPr>
          </a:p>
          <a:p>
            <a:pPr marL="514350" indent="-514350">
              <a:spcBef>
                <a:spcPts val="0"/>
              </a:spcBef>
              <a:buClr>
                <a:schemeClr val="tx1"/>
              </a:buClr>
              <a:buFont typeface="+mj-lt"/>
              <a:buAutoNum type="romanLcPeriod" startAt="6"/>
              <a:defRPr/>
            </a:pPr>
            <a:r>
              <a:rPr lang="en-IN" sz="2000" dirty="0">
                <a:solidFill>
                  <a:schemeClr val="tx1">
                    <a:lumMod val="95000"/>
                    <a:lumOff val="5000"/>
                  </a:schemeClr>
                </a:solidFill>
                <a:latin typeface="Calibri" panose="020F0502020204030204" pitchFamily="34" charset="0"/>
                <a:cs typeface="Calibri" panose="020F0502020204030204" pitchFamily="34" charset="0"/>
              </a:rPr>
              <a:t>Diplomatic or Consular Representative of India in the country, if the candidate is out of India.</a:t>
            </a:r>
          </a:p>
          <a:p>
            <a:pPr marL="514350" indent="-514350">
              <a:spcBef>
                <a:spcPts val="0"/>
              </a:spcBef>
              <a:buClr>
                <a:schemeClr val="tx1"/>
              </a:buClr>
              <a:buFont typeface="+mj-lt"/>
              <a:buAutoNum type="romanLcPeriod" startAt="6"/>
              <a:defRPr/>
            </a:pPr>
            <a:r>
              <a:rPr lang="en-IN" sz="2000" dirty="0">
                <a:solidFill>
                  <a:schemeClr val="tx1">
                    <a:lumMod val="95000"/>
                    <a:lumOff val="5000"/>
                  </a:schemeClr>
                </a:solidFill>
                <a:latin typeface="Calibri" panose="020F0502020204030204" pitchFamily="34" charset="0"/>
                <a:cs typeface="Calibri" panose="020F0502020204030204" pitchFamily="34" charset="0"/>
              </a:rPr>
              <a:t>Any other person nominated by the ECI, on application made to it.</a:t>
            </a:r>
            <a:endParaRPr lang="en-IN" sz="2000" b="1" u="sng" dirty="0">
              <a:solidFill>
                <a:schemeClr val="tx1">
                  <a:lumMod val="95000"/>
                  <a:lumOff val="5000"/>
                </a:schemeClr>
              </a:solidFill>
              <a:latin typeface="Calibri" panose="020F0502020204030204" pitchFamily="34" charset="0"/>
              <a:cs typeface="Calibri" panose="020F0502020204030204" pitchFamily="34" charset="0"/>
            </a:endParaRPr>
          </a:p>
          <a:p>
            <a:pPr marL="0" indent="0">
              <a:buFont typeface="Arial" charset="0"/>
              <a:buNone/>
              <a:defRPr/>
            </a:pPr>
            <a:endParaRPr lang="en-IN" sz="1600" b="1" dirty="0" smtClean="0">
              <a:solidFill>
                <a:srgbClr val="D60093"/>
              </a:solidFill>
              <a:latin typeface="Calibri" panose="020F0502020204030204" pitchFamily="34" charset="0"/>
              <a:cs typeface="Calibri" panose="020F0502020204030204" pitchFamily="34" charset="0"/>
            </a:endParaRPr>
          </a:p>
          <a:p>
            <a:pPr marL="0" indent="0">
              <a:buFont typeface="Arial" charset="0"/>
              <a:buNone/>
              <a:defRPr/>
            </a:pPr>
            <a:r>
              <a:rPr lang="en-IN" sz="1600" b="1" dirty="0" smtClean="0">
                <a:solidFill>
                  <a:srgbClr val="D60093"/>
                </a:solidFill>
                <a:latin typeface="Calibri" panose="020F0502020204030204" pitchFamily="34" charset="0"/>
                <a:cs typeface="Calibri" panose="020F0502020204030204" pitchFamily="34" charset="0"/>
              </a:rPr>
              <a:t>NB 1: Certificate </a:t>
            </a:r>
            <a:r>
              <a:rPr lang="en-IN" sz="1600" b="1" dirty="0">
                <a:solidFill>
                  <a:srgbClr val="D60093"/>
                </a:solidFill>
                <a:latin typeface="Calibri" panose="020F0502020204030204" pitchFamily="34" charset="0"/>
                <a:cs typeface="Calibri" panose="020F0502020204030204" pitchFamily="34" charset="0"/>
              </a:rPr>
              <a:t>of oath to be given to the candidate without his applying for it.</a:t>
            </a:r>
          </a:p>
          <a:p>
            <a:pPr marL="0" indent="0">
              <a:buFont typeface="Arial" charset="0"/>
              <a:buNone/>
              <a:defRPr/>
            </a:pPr>
            <a:r>
              <a:rPr lang="en-IN" sz="1600" b="1" dirty="0" smtClean="0">
                <a:solidFill>
                  <a:srgbClr val="D60093"/>
                </a:solidFill>
                <a:latin typeface="Calibri" panose="020F0502020204030204" pitchFamily="34" charset="0"/>
                <a:cs typeface="Calibri" panose="020F0502020204030204" pitchFamily="34" charset="0"/>
              </a:rPr>
              <a:t>NB 2: If </a:t>
            </a:r>
            <a:r>
              <a:rPr lang="en-IN" sz="1600" b="1" dirty="0">
                <a:solidFill>
                  <a:srgbClr val="D60093"/>
                </a:solidFill>
                <a:latin typeface="Calibri" panose="020F0502020204030204" pitchFamily="34" charset="0"/>
                <a:cs typeface="Calibri" panose="020F0502020204030204" pitchFamily="34" charset="0"/>
              </a:rPr>
              <a:t>taken before a different authority-Onus is on candidate to produce Certificate of Oath </a:t>
            </a:r>
            <a:r>
              <a:rPr lang="en-IN" sz="1600" b="1" dirty="0" smtClean="0">
                <a:solidFill>
                  <a:srgbClr val="D60093"/>
                </a:solidFill>
                <a:latin typeface="Calibri" panose="020F0502020204030204" pitchFamily="34" charset="0"/>
                <a:cs typeface="Calibri" panose="020F0502020204030204" pitchFamily="34" charset="0"/>
              </a:rPr>
              <a:t>before the </a:t>
            </a:r>
            <a:r>
              <a:rPr lang="en-IN" sz="1600" b="1" dirty="0">
                <a:solidFill>
                  <a:srgbClr val="D60093"/>
                </a:solidFill>
                <a:latin typeface="Calibri" panose="020F0502020204030204" pitchFamily="34" charset="0"/>
                <a:cs typeface="Calibri" panose="020F0502020204030204" pitchFamily="34" charset="0"/>
              </a:rPr>
              <a:t>RO </a:t>
            </a:r>
          </a:p>
          <a:p>
            <a:pPr>
              <a:buFont typeface="Arial" charset="0"/>
              <a:buChar char="•"/>
              <a:defRPr/>
            </a:pPr>
            <a:endParaRPr lang="en-IN" sz="2000" dirty="0">
              <a:latin typeface="Calibri" panose="020F0502020204030204" pitchFamily="34" charset="0"/>
              <a:cs typeface="Calibri" panose="020F0502020204030204" pitchFamily="34" charset="0"/>
            </a:endParaRPr>
          </a:p>
          <a:p>
            <a:pPr marL="182879" indent="-182879" eaLnBrk="1" fontAlgn="auto" hangingPunct="1">
              <a:spcAft>
                <a:spcPts val="0"/>
              </a:spcAft>
              <a:defRPr/>
            </a:pPr>
            <a:endParaRPr lang="en-US" sz="2000" dirty="0">
              <a:latin typeface="Calibri" panose="020F0502020204030204" pitchFamily="34" charset="0"/>
              <a:cs typeface="Calibri" panose="020F0502020204030204" pitchFamily="34" charset="0"/>
            </a:endParaRPr>
          </a:p>
        </p:txBody>
      </p:sp>
      <p:pic>
        <p:nvPicPr>
          <p:cNvPr id="37892" name="Picture 3" descr="E:\Mahima\logo\iiidem logo.jpg">
            <a:extLst>
              <a:ext uri="{FF2B5EF4-FFF2-40B4-BE49-F238E27FC236}">
                <a16:creationId xmlns:a16="http://schemas.microsoft.com/office/drawing/2014/main" id="{522192C0-CF3C-6A89-D1E4-626B8493D2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4" descr="E:\Mahima\logo\ECI - Copy.jpg">
            <a:extLst>
              <a:ext uri="{FF2B5EF4-FFF2-40B4-BE49-F238E27FC236}">
                <a16:creationId xmlns:a16="http://schemas.microsoft.com/office/drawing/2014/main" id="{F9161434-5345-2AF4-A8A3-ED73CF0466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4" name="Slide Number Placeholder 1">
            <a:extLst>
              <a:ext uri="{FF2B5EF4-FFF2-40B4-BE49-F238E27FC236}">
                <a16:creationId xmlns:a16="http://schemas.microsoft.com/office/drawing/2014/main" id="{E2E0CD4C-1517-7C0D-8EDF-F5EC7187238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D45FD45-236B-1848-89AE-E27E86AD5A99}" type="slidenum">
              <a:rPr lang="en-US" altLang="en-US">
                <a:solidFill>
                  <a:srgbClr val="FFFFFF"/>
                </a:solidFill>
              </a:rPr>
              <a:pPr eaLnBrk="1" hangingPunct="1"/>
              <a:t>32</a:t>
            </a:fld>
            <a:endParaRPr lang="en-US" altLang="en-US">
              <a:solidFill>
                <a:srgbClr val="FFFFFF"/>
              </a:solidFill>
            </a:endParaRPr>
          </a:p>
        </p:txBody>
      </p:sp>
      <p:sp>
        <p:nvSpPr>
          <p:cNvPr id="7" name="Rectangle 6"/>
          <p:cNvSpPr/>
          <p:nvPr/>
        </p:nvSpPr>
        <p:spPr>
          <a:xfrm>
            <a:off x="7719540" y="4629742"/>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A182E-6F2B-1B36-0BED-53C0C77F5F8E}"/>
              </a:ext>
            </a:extLst>
          </p:cNvPr>
          <p:cNvSpPr>
            <a:spLocks noGrp="1"/>
          </p:cNvSpPr>
          <p:nvPr>
            <p:ph type="title"/>
          </p:nvPr>
        </p:nvSpPr>
        <p:spPr>
          <a:xfrm>
            <a:off x="457200" y="179388"/>
            <a:ext cx="8229600" cy="742950"/>
          </a:xfrm>
        </p:spPr>
        <p:txBody>
          <a:bodyPr>
            <a:normAutofit fontScale="90000"/>
          </a:bodyPr>
          <a:lstStyle/>
          <a:p>
            <a:pPr algn="ctr" eaLnBrk="1" fontAlgn="auto" hangingPunct="1">
              <a:spcAft>
                <a:spcPts val="0"/>
              </a:spcAft>
              <a:defRPr/>
            </a:pPr>
            <a:r>
              <a:rPr lang="en-US" sz="2800" dirty="0"/>
              <a:t>Action by RO on receipt of N</a:t>
            </a:r>
            <a:r>
              <a:rPr lang="en-US" sz="2800" dirty="0" smtClean="0"/>
              <a:t>omination Paper – 10 Steps </a:t>
            </a:r>
            <a:endParaRPr lang="en-US" sz="2800" dirty="0"/>
          </a:p>
        </p:txBody>
      </p:sp>
      <p:sp>
        <p:nvSpPr>
          <p:cNvPr id="37891" name="Content Placeholder 2">
            <a:extLst>
              <a:ext uri="{FF2B5EF4-FFF2-40B4-BE49-F238E27FC236}">
                <a16:creationId xmlns:a16="http://schemas.microsoft.com/office/drawing/2014/main" id="{ACD460B1-0795-BCC7-4E83-DBEF36FFE58D}"/>
              </a:ext>
            </a:extLst>
          </p:cNvPr>
          <p:cNvSpPr>
            <a:spLocks noGrp="1"/>
          </p:cNvSpPr>
          <p:nvPr>
            <p:ph idx="1"/>
          </p:nvPr>
        </p:nvSpPr>
        <p:spPr>
          <a:xfrm>
            <a:off x="0" y="1025267"/>
            <a:ext cx="9144000" cy="3657600"/>
          </a:xfrm>
        </p:spPr>
        <p:txBody>
          <a:bodyPr/>
          <a:lstStyle/>
          <a:p>
            <a:pPr marL="0" indent="0" algn="just" eaLnBrk="1" hangingPunct="1">
              <a:spcAft>
                <a:spcPts val="800"/>
              </a:spcAft>
              <a:buFont typeface="Arial" panose="020B0604020202020204" pitchFamily="34" charset="0"/>
              <a:buNone/>
            </a:pPr>
            <a:r>
              <a:rPr lang="en-IN" altLang="en-US" sz="1900" b="1" dirty="0">
                <a:latin typeface="Calibri" panose="020F0502020204030204" pitchFamily="34" charset="0"/>
                <a:cs typeface="Calibri" panose="020F0502020204030204" pitchFamily="34" charset="0"/>
              </a:rPr>
              <a:t>Step 1: </a:t>
            </a:r>
            <a:r>
              <a:rPr lang="en-IN" altLang="en-US" sz="1900" dirty="0">
                <a:latin typeface="Calibri" panose="020F0502020204030204" pitchFamily="34" charset="0"/>
                <a:cs typeface="Calibri" panose="020F0502020204030204" pitchFamily="34" charset="0"/>
              </a:rPr>
              <a:t>Enter date &amp; time </a:t>
            </a:r>
            <a:r>
              <a:rPr lang="en-IN" altLang="en-US" sz="1900" dirty="0" smtClean="0">
                <a:latin typeface="Calibri" panose="020F0502020204030204" pitchFamily="34" charset="0"/>
                <a:cs typeface="Calibri" panose="020F0502020204030204" pitchFamily="34" charset="0"/>
              </a:rPr>
              <a:t>of receipt and put his/her initials thereon</a:t>
            </a:r>
            <a:endParaRPr lang="en-IN" altLang="en-US" sz="1900" dirty="0">
              <a:latin typeface="Calibri" panose="020F0502020204030204" pitchFamily="34" charset="0"/>
              <a:cs typeface="Calibri" panose="020F0502020204030204" pitchFamily="34" charset="0"/>
            </a:endParaRPr>
          </a:p>
          <a:p>
            <a:pPr marL="0" indent="0" algn="just" eaLnBrk="1" hangingPunct="1">
              <a:spcAft>
                <a:spcPts val="800"/>
              </a:spcAft>
              <a:buFont typeface="Arial" panose="020B0604020202020204" pitchFamily="34" charset="0"/>
              <a:buNone/>
            </a:pPr>
            <a:r>
              <a:rPr lang="en-IN" altLang="en-US" sz="1900" b="1" dirty="0">
                <a:latin typeface="Calibri" panose="020F0502020204030204" pitchFamily="34" charset="0"/>
                <a:cs typeface="Calibri" panose="020F0502020204030204" pitchFamily="34" charset="0"/>
              </a:rPr>
              <a:t>Step 2: </a:t>
            </a:r>
            <a:r>
              <a:rPr lang="en-IN" altLang="en-US" sz="1900" dirty="0">
                <a:latin typeface="Calibri" panose="020F0502020204030204" pitchFamily="34" charset="0"/>
                <a:cs typeface="Calibri" panose="020F0502020204030204" pitchFamily="34" charset="0"/>
              </a:rPr>
              <a:t>Give running serial number in order of </a:t>
            </a:r>
            <a:r>
              <a:rPr lang="en-IN" altLang="en-US" sz="1900" dirty="0" smtClean="0">
                <a:latin typeface="Calibri" panose="020F0502020204030204" pitchFamily="34" charset="0"/>
                <a:cs typeface="Calibri" panose="020F0502020204030204" pitchFamily="34" charset="0"/>
              </a:rPr>
              <a:t>presentation of Nomination Papers </a:t>
            </a:r>
          </a:p>
          <a:p>
            <a:pPr marL="0" indent="0" algn="just" eaLnBrk="1" hangingPunct="1">
              <a:spcAft>
                <a:spcPts val="800"/>
              </a:spcAft>
              <a:buFont typeface="Arial" panose="020B0604020202020204" pitchFamily="34" charset="0"/>
              <a:buNone/>
            </a:pPr>
            <a:r>
              <a:rPr lang="en-IN" altLang="en-US" sz="1900" b="1" dirty="0" smtClean="0">
                <a:solidFill>
                  <a:srgbClr val="D60093"/>
                </a:solidFill>
                <a:latin typeface="Calibri" panose="020F0502020204030204" pitchFamily="34" charset="0"/>
                <a:cs typeface="Calibri" panose="020F0502020204030204" pitchFamily="34" charset="0"/>
              </a:rPr>
              <a:t>NB: each Nomination paper has to be given a separate serial number, even if more than one Nomination Paper is filed by the same candidate</a:t>
            </a:r>
          </a:p>
          <a:p>
            <a:pPr marL="0" indent="0" algn="just" eaLnBrk="1" hangingPunct="1">
              <a:spcAft>
                <a:spcPts val="800"/>
              </a:spcAft>
              <a:buFont typeface="Arial" panose="020B0604020202020204" pitchFamily="34" charset="0"/>
              <a:buNone/>
            </a:pPr>
            <a:r>
              <a:rPr lang="en-IN" altLang="en-US" sz="1900" b="1" dirty="0" smtClean="0">
                <a:latin typeface="Calibri" panose="020F0502020204030204" pitchFamily="34" charset="0"/>
                <a:cs typeface="Calibri" panose="020F0502020204030204" pitchFamily="34" charset="0"/>
              </a:rPr>
              <a:t>Step 3: </a:t>
            </a:r>
            <a:r>
              <a:rPr lang="en-IN" altLang="en-US" sz="1900" dirty="0" smtClean="0">
                <a:latin typeface="Calibri" panose="020F0502020204030204" pitchFamily="34" charset="0"/>
                <a:cs typeface="Calibri" panose="020F0502020204030204" pitchFamily="34" charset="0"/>
              </a:rPr>
              <a:t>Fill up Part-VI of Nomination Form &amp; handover to candidate/proposer as acknowledgement</a:t>
            </a:r>
          </a:p>
          <a:p>
            <a:pPr marL="0" indent="0" algn="just" eaLnBrk="1" hangingPunct="1">
              <a:spcAft>
                <a:spcPts val="800"/>
              </a:spcAft>
              <a:buNone/>
            </a:pPr>
            <a:r>
              <a:rPr lang="en-IN" altLang="en-US" sz="1900" b="1" dirty="0" smtClean="0">
                <a:latin typeface="Calibri" panose="020F0502020204030204" pitchFamily="34" charset="0"/>
                <a:cs typeface="Calibri" panose="020F0502020204030204" pitchFamily="34" charset="0"/>
              </a:rPr>
              <a:t>Step </a:t>
            </a:r>
            <a:r>
              <a:rPr lang="en-IN" altLang="en-US" sz="1900" b="1" dirty="0">
                <a:latin typeface="Calibri" panose="020F0502020204030204" pitchFamily="34" charset="0"/>
                <a:cs typeface="Calibri" panose="020F0502020204030204" pitchFamily="34" charset="0"/>
              </a:rPr>
              <a:t>4: </a:t>
            </a:r>
            <a:r>
              <a:rPr lang="en-IN" altLang="en-US" sz="1900" dirty="0">
                <a:latin typeface="Calibri" panose="020F0502020204030204" pitchFamily="34" charset="0"/>
                <a:cs typeface="Calibri" panose="020F0502020204030204" pitchFamily="34" charset="0"/>
              </a:rPr>
              <a:t>Give </a:t>
            </a:r>
            <a:r>
              <a:rPr lang="en-IN" altLang="en-US" sz="1900" dirty="0" smtClean="0">
                <a:latin typeface="Calibri" panose="020F0502020204030204" pitchFamily="34" charset="0"/>
                <a:cs typeface="Calibri" panose="020F0502020204030204" pitchFamily="34" charset="0"/>
              </a:rPr>
              <a:t>notice </a:t>
            </a:r>
            <a:r>
              <a:rPr lang="en-IN" altLang="en-US" sz="1900" dirty="0">
                <a:latin typeface="Calibri" panose="020F0502020204030204" pitchFamily="34" charset="0"/>
                <a:cs typeface="Calibri" panose="020F0502020204030204" pitchFamily="34" charset="0"/>
              </a:rPr>
              <a:t>of time</a:t>
            </a:r>
            <a:r>
              <a:rPr lang="en-IN" altLang="en-US" sz="1900" dirty="0" smtClean="0">
                <a:latin typeface="Calibri" panose="020F0502020204030204" pitchFamily="34" charset="0"/>
                <a:cs typeface="Calibri" panose="020F0502020204030204" pitchFamily="34" charset="0"/>
              </a:rPr>
              <a:t>, date </a:t>
            </a:r>
            <a:r>
              <a:rPr lang="en-IN" altLang="en-US" sz="1900" dirty="0">
                <a:latin typeface="Calibri" panose="020F0502020204030204" pitchFamily="34" charset="0"/>
                <a:cs typeface="Calibri" panose="020F0502020204030204" pitchFamily="34" charset="0"/>
              </a:rPr>
              <a:t>&amp; </a:t>
            </a:r>
            <a:r>
              <a:rPr lang="en-IN" altLang="en-US" sz="1900" dirty="0" smtClean="0">
                <a:latin typeface="Calibri" panose="020F0502020204030204" pitchFamily="34" charset="0"/>
                <a:cs typeface="Calibri" panose="020F0502020204030204" pitchFamily="34" charset="0"/>
              </a:rPr>
              <a:t>venue for </a:t>
            </a:r>
            <a:r>
              <a:rPr lang="en-IN" altLang="en-US" sz="1900" dirty="0">
                <a:latin typeface="Calibri" panose="020F0502020204030204" pitchFamily="34" charset="0"/>
                <a:cs typeface="Calibri" panose="020F0502020204030204" pitchFamily="34" charset="0"/>
              </a:rPr>
              <a:t>allotment of symbols, to each candidate </a:t>
            </a:r>
          </a:p>
          <a:p>
            <a:pPr marL="0" indent="0" algn="just" eaLnBrk="1" hangingPunct="1">
              <a:spcAft>
                <a:spcPts val="800"/>
              </a:spcAft>
              <a:buFont typeface="Arial" panose="020B0604020202020204" pitchFamily="34" charset="0"/>
              <a:buNone/>
            </a:pPr>
            <a:r>
              <a:rPr lang="en-IN" altLang="en-US" sz="1900" b="1" dirty="0">
                <a:latin typeface="Calibri" panose="020F0502020204030204" pitchFamily="34" charset="0"/>
                <a:cs typeface="Calibri" panose="020F0502020204030204" pitchFamily="34" charset="0"/>
              </a:rPr>
              <a:t>Step 5</a:t>
            </a:r>
            <a:r>
              <a:rPr lang="en-IN" altLang="en-US" sz="1900" dirty="0">
                <a:latin typeface="Calibri" panose="020F0502020204030204" pitchFamily="34" charset="0"/>
                <a:cs typeface="Calibri" panose="020F0502020204030204" pitchFamily="34" charset="0"/>
              </a:rPr>
              <a:t>: Fill up check </a:t>
            </a:r>
            <a:r>
              <a:rPr lang="en-IN" altLang="en-US" sz="1900" dirty="0" smtClean="0">
                <a:latin typeface="Calibri" panose="020F0502020204030204" pitchFamily="34" charset="0"/>
                <a:cs typeface="Calibri" panose="020F0502020204030204" pitchFamily="34" charset="0"/>
              </a:rPr>
              <a:t>list in duplicate </a:t>
            </a:r>
            <a:r>
              <a:rPr lang="en-IN" altLang="en-US" sz="1900" dirty="0">
                <a:solidFill>
                  <a:srgbClr val="FF0000"/>
                </a:solidFill>
                <a:latin typeface="Calibri" panose="020F0502020204030204" pitchFamily="34" charset="0"/>
                <a:cs typeface="Calibri" panose="020F0502020204030204" pitchFamily="34" charset="0"/>
              </a:rPr>
              <a:t>(See ECI letter No. 576/3/ECI/LET/FUNC/JUD/SDR/2013 dated </a:t>
            </a:r>
            <a:r>
              <a:rPr lang="en-IN" altLang="en-US" sz="1900" dirty="0" smtClean="0">
                <a:solidFill>
                  <a:srgbClr val="FF0000"/>
                </a:solidFill>
                <a:latin typeface="Calibri" panose="020F0502020204030204" pitchFamily="34" charset="0"/>
                <a:cs typeface="Calibri" panose="020F0502020204030204" pitchFamily="34" charset="0"/>
              </a:rPr>
              <a:t>07-02-2019)</a:t>
            </a:r>
            <a:r>
              <a:rPr lang="en-IN" altLang="en-US" sz="1900" dirty="0" smtClean="0">
                <a:latin typeface="Calibri" panose="020F0502020204030204" pitchFamily="34" charset="0"/>
                <a:cs typeface="Calibri" panose="020F0502020204030204" pitchFamily="34" charset="0"/>
              </a:rPr>
              <a:t> and handover one copy </a:t>
            </a:r>
            <a:r>
              <a:rPr lang="en-IN" altLang="en-US" sz="1900" dirty="0">
                <a:latin typeface="Calibri" panose="020F0502020204030204" pitchFamily="34" charset="0"/>
                <a:cs typeface="Calibri" panose="020F0502020204030204" pitchFamily="34" charset="0"/>
              </a:rPr>
              <a:t>to candidate/proposer filing </a:t>
            </a:r>
            <a:r>
              <a:rPr lang="en-IN" altLang="en-US" sz="1900" dirty="0" smtClean="0">
                <a:latin typeface="Calibri" panose="020F0502020204030204" pitchFamily="34" charset="0"/>
                <a:cs typeface="Calibri" panose="020F0502020204030204" pitchFamily="34" charset="0"/>
              </a:rPr>
              <a:t>nomination</a:t>
            </a:r>
            <a:endParaRPr lang="en-IN" altLang="en-US" sz="1900" dirty="0">
              <a:latin typeface="Calibri" panose="020F0502020204030204" pitchFamily="34" charset="0"/>
              <a:cs typeface="Calibri" panose="020F0502020204030204" pitchFamily="34" charset="0"/>
            </a:endParaRPr>
          </a:p>
        </p:txBody>
      </p:sp>
      <p:pic>
        <p:nvPicPr>
          <p:cNvPr id="38916" name="Picture 3" descr="E:\Mahima\logo\iiidem logo.jpg">
            <a:extLst>
              <a:ext uri="{FF2B5EF4-FFF2-40B4-BE49-F238E27FC236}">
                <a16:creationId xmlns:a16="http://schemas.microsoft.com/office/drawing/2014/main" id="{92E6B579-9118-5EFF-AD98-8DDEDA2365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4" descr="E:\Mahima\logo\ECI - Copy.jpg">
            <a:extLst>
              <a:ext uri="{FF2B5EF4-FFF2-40B4-BE49-F238E27FC236}">
                <a16:creationId xmlns:a16="http://schemas.microsoft.com/office/drawing/2014/main" id="{50D9221C-6EB9-D912-CE29-6A529573E3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8" name="Slide Number Placeholder 2">
            <a:extLst>
              <a:ext uri="{FF2B5EF4-FFF2-40B4-BE49-F238E27FC236}">
                <a16:creationId xmlns:a16="http://schemas.microsoft.com/office/drawing/2014/main" id="{F6ADCC59-EECA-699A-E52D-335BD4332AC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3C54BA28-A70D-394B-8B55-887149748580}" type="slidenum">
              <a:rPr lang="en-US" altLang="en-US">
                <a:solidFill>
                  <a:srgbClr val="FFFFFF"/>
                </a:solidFill>
              </a:rPr>
              <a:pPr eaLnBrk="1" hangingPunct="1"/>
              <a:t>33</a:t>
            </a:fld>
            <a:endParaRPr lang="en-US" altLang="en-US">
              <a:solidFill>
                <a:srgbClr val="FFFFFF"/>
              </a:solidFill>
            </a:endParaRPr>
          </a:p>
        </p:txBody>
      </p:sp>
      <p:sp>
        <p:nvSpPr>
          <p:cNvPr id="3" name="Rectangle 2"/>
          <p:cNvSpPr/>
          <p:nvPr/>
        </p:nvSpPr>
        <p:spPr>
          <a:xfrm>
            <a:off x="7848600" y="4682867"/>
            <a:ext cx="918970" cy="369332"/>
          </a:xfrm>
          <a:prstGeom prst="rect">
            <a:avLst/>
          </a:prstGeom>
        </p:spPr>
        <p:txBody>
          <a:bodyPr wrap="none">
            <a:spAutoFit/>
          </a:bodyPr>
          <a:lstStyle/>
          <a:p>
            <a:r>
              <a:rPr lang="en-IN" altLang="en-US" dirty="0" err="1" smtClean="0">
                <a:cs typeface="Calibri" panose="020F0502020204030204" pitchFamily="34" charset="0"/>
              </a:rPr>
              <a:t>Contd</a:t>
            </a:r>
            <a:r>
              <a:rPr lang="en-IN"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1000"/>
                                        <p:tgtEl>
                                          <p:spTgt spid="37891">
                                            <p:txEl>
                                              <p:pRg st="0" end="0"/>
                                            </p:txEl>
                                          </p:spTgt>
                                        </p:tgtEl>
                                      </p:cBhvr>
                                    </p:animEffect>
                                    <p:anim calcmode="lin" valueType="num">
                                      <p:cBhvr>
                                        <p:cTn id="8"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78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7891">
                                            <p:txEl>
                                              <p:pRg st="1" end="1"/>
                                            </p:txEl>
                                          </p:spTgt>
                                        </p:tgtEl>
                                        <p:attrNameLst>
                                          <p:attrName>style.visibility</p:attrName>
                                        </p:attrNameLst>
                                      </p:cBhvr>
                                      <p:to>
                                        <p:strVal val="visible"/>
                                      </p:to>
                                    </p:set>
                                    <p:animEffect transition="in" filter="fade">
                                      <p:cBhvr>
                                        <p:cTn id="14" dur="1000"/>
                                        <p:tgtEl>
                                          <p:spTgt spid="37891">
                                            <p:txEl>
                                              <p:pRg st="1" end="1"/>
                                            </p:txEl>
                                          </p:spTgt>
                                        </p:tgtEl>
                                      </p:cBhvr>
                                    </p:animEffect>
                                    <p:anim calcmode="lin" valueType="num">
                                      <p:cBhvr>
                                        <p:cTn id="15" dur="10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78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7891">
                                            <p:txEl>
                                              <p:pRg st="2" end="2"/>
                                            </p:txEl>
                                          </p:spTgt>
                                        </p:tgtEl>
                                        <p:attrNameLst>
                                          <p:attrName>style.visibility</p:attrName>
                                        </p:attrNameLst>
                                      </p:cBhvr>
                                      <p:to>
                                        <p:strVal val="visible"/>
                                      </p:to>
                                    </p:set>
                                    <p:animEffect transition="in" filter="fade">
                                      <p:cBhvr>
                                        <p:cTn id="21" dur="1000"/>
                                        <p:tgtEl>
                                          <p:spTgt spid="37891">
                                            <p:txEl>
                                              <p:pRg st="2" end="2"/>
                                            </p:txEl>
                                          </p:spTgt>
                                        </p:tgtEl>
                                      </p:cBhvr>
                                    </p:animEffect>
                                    <p:anim calcmode="lin" valueType="num">
                                      <p:cBhvr>
                                        <p:cTn id="22" dur="10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78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7891">
                                            <p:txEl>
                                              <p:pRg st="3" end="3"/>
                                            </p:txEl>
                                          </p:spTgt>
                                        </p:tgtEl>
                                        <p:attrNameLst>
                                          <p:attrName>style.visibility</p:attrName>
                                        </p:attrNameLst>
                                      </p:cBhvr>
                                      <p:to>
                                        <p:strVal val="visible"/>
                                      </p:to>
                                    </p:set>
                                    <p:animEffect transition="in" filter="fade">
                                      <p:cBhvr>
                                        <p:cTn id="28" dur="1000"/>
                                        <p:tgtEl>
                                          <p:spTgt spid="37891">
                                            <p:txEl>
                                              <p:pRg st="3" end="3"/>
                                            </p:txEl>
                                          </p:spTgt>
                                        </p:tgtEl>
                                      </p:cBhvr>
                                    </p:animEffect>
                                    <p:anim calcmode="lin" valueType="num">
                                      <p:cBhvr>
                                        <p:cTn id="29" dur="10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78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7891">
                                            <p:txEl>
                                              <p:pRg st="4" end="4"/>
                                            </p:txEl>
                                          </p:spTgt>
                                        </p:tgtEl>
                                        <p:attrNameLst>
                                          <p:attrName>style.visibility</p:attrName>
                                        </p:attrNameLst>
                                      </p:cBhvr>
                                      <p:to>
                                        <p:strVal val="visible"/>
                                      </p:to>
                                    </p:set>
                                    <p:animEffect transition="in" filter="fade">
                                      <p:cBhvr>
                                        <p:cTn id="35" dur="1000"/>
                                        <p:tgtEl>
                                          <p:spTgt spid="37891">
                                            <p:txEl>
                                              <p:pRg st="4" end="4"/>
                                            </p:txEl>
                                          </p:spTgt>
                                        </p:tgtEl>
                                      </p:cBhvr>
                                    </p:animEffect>
                                    <p:anim calcmode="lin" valueType="num">
                                      <p:cBhvr>
                                        <p:cTn id="36" dur="10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789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7891">
                                            <p:txEl>
                                              <p:pRg st="5" end="5"/>
                                            </p:txEl>
                                          </p:spTgt>
                                        </p:tgtEl>
                                        <p:attrNameLst>
                                          <p:attrName>style.visibility</p:attrName>
                                        </p:attrNameLst>
                                      </p:cBhvr>
                                      <p:to>
                                        <p:strVal val="visible"/>
                                      </p:to>
                                    </p:set>
                                    <p:animEffect transition="in" filter="fade">
                                      <p:cBhvr>
                                        <p:cTn id="42" dur="1000"/>
                                        <p:tgtEl>
                                          <p:spTgt spid="37891">
                                            <p:txEl>
                                              <p:pRg st="5" end="5"/>
                                            </p:txEl>
                                          </p:spTgt>
                                        </p:tgtEl>
                                      </p:cBhvr>
                                    </p:animEffect>
                                    <p:anim calcmode="lin" valueType="num">
                                      <p:cBhvr>
                                        <p:cTn id="43" dur="1000" fill="hold"/>
                                        <p:tgtEl>
                                          <p:spTgt spid="3789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789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4D565-5B28-10DB-0171-9AF0ED1533AF}"/>
              </a:ext>
            </a:extLst>
          </p:cNvPr>
          <p:cNvSpPr>
            <a:spLocks noGrp="1"/>
          </p:cNvSpPr>
          <p:nvPr>
            <p:ph type="title"/>
          </p:nvPr>
        </p:nvSpPr>
        <p:spPr>
          <a:xfrm>
            <a:off x="485553" y="260350"/>
            <a:ext cx="8229600" cy="742950"/>
          </a:xfrm>
        </p:spPr>
        <p:txBody>
          <a:bodyPr>
            <a:normAutofit/>
          </a:bodyPr>
          <a:lstStyle/>
          <a:p>
            <a:pPr algn="ctr" eaLnBrk="1" fontAlgn="auto" hangingPunct="1">
              <a:spcAft>
                <a:spcPts val="0"/>
              </a:spcAft>
              <a:defRPr/>
            </a:pPr>
            <a:r>
              <a:rPr lang="en-US" sz="2800" dirty="0"/>
              <a:t>Action by RO on receipt of </a:t>
            </a:r>
            <a:r>
              <a:rPr lang="en-US" sz="2800" dirty="0" smtClean="0"/>
              <a:t>nomination – contd. </a:t>
            </a:r>
            <a:endParaRPr lang="en-US" sz="2800" dirty="0"/>
          </a:p>
        </p:txBody>
      </p:sp>
      <p:sp>
        <p:nvSpPr>
          <p:cNvPr id="37891" name="Content Placeholder 2">
            <a:extLst>
              <a:ext uri="{FF2B5EF4-FFF2-40B4-BE49-F238E27FC236}">
                <a16:creationId xmlns:a16="http://schemas.microsoft.com/office/drawing/2014/main" id="{D274BD79-8988-0410-AD97-6610F29156C7}"/>
              </a:ext>
            </a:extLst>
          </p:cNvPr>
          <p:cNvSpPr>
            <a:spLocks noGrp="1"/>
          </p:cNvSpPr>
          <p:nvPr>
            <p:ph idx="1"/>
          </p:nvPr>
        </p:nvSpPr>
        <p:spPr/>
        <p:txBody>
          <a:bodyPr/>
          <a:lstStyle/>
          <a:p>
            <a:pPr marL="0" indent="0" algn="just" eaLnBrk="1" hangingPunct="1">
              <a:spcBef>
                <a:spcPts val="0"/>
              </a:spcBef>
              <a:buFont typeface="Arial" charset="0"/>
              <a:buNone/>
              <a:defRPr/>
            </a:pPr>
            <a:r>
              <a:rPr lang="en-IN" altLang="en-US" sz="2000" b="1" dirty="0">
                <a:latin typeface="Calibri" panose="020F0502020204030204" pitchFamily="34" charset="0"/>
                <a:cs typeface="Calibri" panose="020F0502020204030204" pitchFamily="34" charset="0"/>
              </a:rPr>
              <a:t>Step 6: </a:t>
            </a:r>
            <a:r>
              <a:rPr lang="en-IN" altLang="en-US" sz="2000" dirty="0">
                <a:latin typeface="Calibri" panose="020F0502020204030204" pitchFamily="34" charset="0"/>
                <a:cs typeface="Calibri" panose="020F0502020204030204" pitchFamily="34" charset="0"/>
              </a:rPr>
              <a:t>Point out defects, specifically mention documents not filed and/or found defective in any manner in the second part of checklist as notice to candidate for filing the same within prescribed time limit.</a:t>
            </a:r>
          </a:p>
          <a:p>
            <a:pPr marL="0" indent="0" algn="just" eaLnBrk="1" hangingPunct="1">
              <a:spcBef>
                <a:spcPts val="0"/>
              </a:spcBef>
              <a:buFont typeface="Arial" charset="0"/>
              <a:buNone/>
              <a:defRPr/>
            </a:pPr>
            <a:r>
              <a:rPr lang="en-IN" altLang="en-US" sz="2000" b="1" dirty="0">
                <a:latin typeface="Calibri" panose="020F0502020204030204" pitchFamily="34" charset="0"/>
                <a:cs typeface="Calibri" panose="020F0502020204030204" pitchFamily="34" charset="0"/>
              </a:rPr>
              <a:t>Step 7: </a:t>
            </a:r>
            <a:r>
              <a:rPr lang="en-IN" altLang="en-US" sz="2000" dirty="0">
                <a:latin typeface="Calibri" panose="020F0502020204030204" pitchFamily="34" charset="0"/>
                <a:cs typeface="Calibri" panose="020F0502020204030204" pitchFamily="34" charset="0"/>
              </a:rPr>
              <a:t>Obtain specimen signature of candidate</a:t>
            </a:r>
          </a:p>
          <a:p>
            <a:pPr marL="0" indent="0" algn="just" eaLnBrk="1" hangingPunct="1">
              <a:spcBef>
                <a:spcPts val="0"/>
              </a:spcBef>
              <a:buFont typeface="Arial" charset="0"/>
              <a:buNone/>
              <a:defRPr/>
            </a:pPr>
            <a:r>
              <a:rPr lang="en-IN" altLang="en-US" sz="2000" b="1" dirty="0">
                <a:latin typeface="Calibri" panose="020F0502020204030204" pitchFamily="34" charset="0"/>
                <a:cs typeface="Calibri" panose="020F0502020204030204" pitchFamily="34" charset="0"/>
              </a:rPr>
              <a:t>Step 8: </a:t>
            </a:r>
            <a:r>
              <a:rPr lang="en-IN" altLang="en-US" sz="2000" dirty="0">
                <a:latin typeface="Calibri" panose="020F0502020204030204" pitchFamily="34" charset="0"/>
                <a:cs typeface="Calibri" panose="020F0502020204030204" pitchFamily="34" charset="0"/>
              </a:rPr>
              <a:t>Ask candidate to write down his name in the language in which ballot paper to be printed.</a:t>
            </a:r>
          </a:p>
          <a:p>
            <a:pPr marL="0" indent="0" algn="just" eaLnBrk="1" hangingPunct="1">
              <a:spcBef>
                <a:spcPts val="0"/>
              </a:spcBef>
              <a:buFont typeface="Arial" charset="0"/>
              <a:buNone/>
              <a:defRPr/>
            </a:pPr>
            <a:r>
              <a:rPr lang="en-IN" altLang="en-US" sz="2000" b="1" dirty="0">
                <a:latin typeface="Calibri" panose="020F0502020204030204" pitchFamily="34" charset="0"/>
                <a:cs typeface="Calibri" panose="020F0502020204030204" pitchFamily="34" charset="0"/>
              </a:rPr>
              <a:t>Step 9: </a:t>
            </a:r>
            <a:r>
              <a:rPr lang="en-IN" altLang="en-US" sz="2000" dirty="0">
                <a:latin typeface="Calibri" panose="020F0502020204030204" pitchFamily="34" charset="0"/>
                <a:cs typeface="Calibri" panose="020F0502020204030204" pitchFamily="34" charset="0"/>
              </a:rPr>
              <a:t>Handover to candidate/proposer-</a:t>
            </a:r>
          </a:p>
          <a:p>
            <a:pPr marL="788988" lvl="1" indent="-514350" algn="just" eaLnBrk="1" hangingPunct="1">
              <a:spcBef>
                <a:spcPts val="0"/>
              </a:spcBef>
              <a:buClr>
                <a:schemeClr val="tx1"/>
              </a:buClr>
              <a:buFont typeface="+mj-lt"/>
              <a:buAutoNum type="romanLcPeriod"/>
              <a:defRPr/>
            </a:pPr>
            <a:r>
              <a:rPr lang="en-IN" altLang="en-US" sz="2000" b="1" dirty="0">
                <a:latin typeface="Calibri" panose="020F0502020204030204" pitchFamily="34" charset="0"/>
                <a:cs typeface="Calibri" panose="020F0502020204030204" pitchFamily="34" charset="0"/>
              </a:rPr>
              <a:t>The Register prescribed for maintaining day-to-day account of election expenses with all connected documents &amp; obtain acknowledgment.</a:t>
            </a:r>
          </a:p>
          <a:p>
            <a:pPr marL="788988" lvl="1" indent="-514350" algn="just" eaLnBrk="1" hangingPunct="1">
              <a:spcBef>
                <a:spcPts val="0"/>
              </a:spcBef>
              <a:buClr>
                <a:schemeClr val="tx1"/>
              </a:buClr>
              <a:buFont typeface="+mj-lt"/>
              <a:buAutoNum type="romanLcPeriod"/>
              <a:defRPr/>
            </a:pPr>
            <a:r>
              <a:rPr lang="en-IN" altLang="en-US" sz="2000" b="1" dirty="0">
                <a:latin typeface="Calibri" panose="020F0502020204030204" pitchFamily="34" charset="0"/>
                <a:cs typeface="Calibri" panose="020F0502020204030204" pitchFamily="34" charset="0"/>
              </a:rPr>
              <a:t>An extract of </a:t>
            </a:r>
            <a:r>
              <a:rPr lang="en-IN" altLang="en-US" sz="2000" b="1" dirty="0" smtClean="0">
                <a:solidFill>
                  <a:srgbClr val="FF0000"/>
                </a:solidFill>
                <a:latin typeface="Calibri" panose="020F0502020204030204" pitchFamily="34" charset="0"/>
                <a:cs typeface="Calibri" panose="020F0502020204030204" pitchFamily="34" charset="0"/>
              </a:rPr>
              <a:t>S 127A</a:t>
            </a:r>
            <a:r>
              <a:rPr lang="en-IN" altLang="en-US" sz="2000" b="1" dirty="0">
                <a:solidFill>
                  <a:srgbClr val="FF0000"/>
                </a:solidFill>
                <a:latin typeface="Calibri" panose="020F0502020204030204" pitchFamily="34" charset="0"/>
                <a:cs typeface="Calibri" panose="020F0502020204030204" pitchFamily="34" charset="0"/>
              </a:rPr>
              <a:t>.</a:t>
            </a:r>
          </a:p>
          <a:p>
            <a:pPr marL="0" indent="0" algn="just" eaLnBrk="1" hangingPunct="1">
              <a:spcBef>
                <a:spcPts val="0"/>
              </a:spcBef>
              <a:buFont typeface="Arial" charset="0"/>
              <a:buNone/>
              <a:defRPr/>
            </a:pPr>
            <a:r>
              <a:rPr lang="en-IN" altLang="en-US" sz="2000" b="1" dirty="0">
                <a:latin typeface="Calibri" panose="020F0502020204030204" pitchFamily="34" charset="0"/>
                <a:cs typeface="Calibri" panose="020F0502020204030204" pitchFamily="34" charset="0"/>
              </a:rPr>
              <a:t>Step 10: </a:t>
            </a:r>
            <a:r>
              <a:rPr lang="en-IN" altLang="en-US" sz="2000" dirty="0">
                <a:latin typeface="Calibri" panose="020F0502020204030204" pitchFamily="34" charset="0"/>
                <a:cs typeface="Calibri" panose="020F0502020204030204" pitchFamily="34" charset="0"/>
              </a:rPr>
              <a:t>Advise the candidate to make and subscribe oath.</a:t>
            </a:r>
          </a:p>
          <a:p>
            <a:pPr eaLnBrk="1" hangingPunct="1">
              <a:buFont typeface="Arial" charset="0"/>
              <a:buChar char="•"/>
              <a:defRPr/>
            </a:pPr>
            <a:endParaRPr lang="en-US" altLang="en-US" dirty="0">
              <a:latin typeface="Calibri" panose="020F0502020204030204" pitchFamily="34" charset="0"/>
              <a:cs typeface="Calibri" panose="020F0502020204030204" pitchFamily="34" charset="0"/>
            </a:endParaRPr>
          </a:p>
        </p:txBody>
      </p:sp>
      <p:pic>
        <p:nvPicPr>
          <p:cNvPr id="39940" name="Picture 3" descr="E:\Mahima\logo\iiidem logo.jpg">
            <a:extLst>
              <a:ext uri="{FF2B5EF4-FFF2-40B4-BE49-F238E27FC236}">
                <a16:creationId xmlns:a16="http://schemas.microsoft.com/office/drawing/2014/main" id="{5AB92B9D-4A20-65F1-34CF-9426BD5530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1" name="Picture 4" descr="E:\Mahima\logo\ECI - Copy.jpg">
            <a:extLst>
              <a:ext uri="{FF2B5EF4-FFF2-40B4-BE49-F238E27FC236}">
                <a16:creationId xmlns:a16="http://schemas.microsoft.com/office/drawing/2014/main" id="{CAE63409-1A7C-CF35-49E4-035083007A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2" name="Slide Number Placeholder 2">
            <a:extLst>
              <a:ext uri="{FF2B5EF4-FFF2-40B4-BE49-F238E27FC236}">
                <a16:creationId xmlns:a16="http://schemas.microsoft.com/office/drawing/2014/main" id="{319E22AF-2B1C-65F7-052E-CB61C8040CC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DBDECC3-4EF2-D046-8F32-3C4778BD2FCA}" type="slidenum">
              <a:rPr lang="en-US" altLang="en-US">
                <a:solidFill>
                  <a:srgbClr val="FFFFFF"/>
                </a:solidFill>
              </a:rPr>
              <a:pPr eaLnBrk="1" hangingPunct="1"/>
              <a:t>34</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Effect transition="in" filter="fade">
                                      <p:cBhvr>
                                        <p:cTn id="7" dur="1000"/>
                                        <p:tgtEl>
                                          <p:spTgt spid="37891">
                                            <p:txEl>
                                              <p:pRg st="0" end="0"/>
                                            </p:txEl>
                                          </p:spTgt>
                                        </p:tgtEl>
                                      </p:cBhvr>
                                    </p:animEffect>
                                    <p:anim calcmode="lin" valueType="num">
                                      <p:cBhvr>
                                        <p:cTn id="8"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78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7891">
                                            <p:txEl>
                                              <p:pRg st="1" end="1"/>
                                            </p:txEl>
                                          </p:spTgt>
                                        </p:tgtEl>
                                        <p:attrNameLst>
                                          <p:attrName>style.visibility</p:attrName>
                                        </p:attrNameLst>
                                      </p:cBhvr>
                                      <p:to>
                                        <p:strVal val="visible"/>
                                      </p:to>
                                    </p:set>
                                    <p:animEffect transition="in" filter="fade">
                                      <p:cBhvr>
                                        <p:cTn id="14" dur="1000"/>
                                        <p:tgtEl>
                                          <p:spTgt spid="37891">
                                            <p:txEl>
                                              <p:pRg st="1" end="1"/>
                                            </p:txEl>
                                          </p:spTgt>
                                        </p:tgtEl>
                                      </p:cBhvr>
                                    </p:animEffect>
                                    <p:anim calcmode="lin" valueType="num">
                                      <p:cBhvr>
                                        <p:cTn id="15" dur="10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78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7891">
                                            <p:txEl>
                                              <p:pRg st="2" end="2"/>
                                            </p:txEl>
                                          </p:spTgt>
                                        </p:tgtEl>
                                        <p:attrNameLst>
                                          <p:attrName>style.visibility</p:attrName>
                                        </p:attrNameLst>
                                      </p:cBhvr>
                                      <p:to>
                                        <p:strVal val="visible"/>
                                      </p:to>
                                    </p:set>
                                    <p:animEffect transition="in" filter="fade">
                                      <p:cBhvr>
                                        <p:cTn id="21" dur="1000"/>
                                        <p:tgtEl>
                                          <p:spTgt spid="37891">
                                            <p:txEl>
                                              <p:pRg st="2" end="2"/>
                                            </p:txEl>
                                          </p:spTgt>
                                        </p:tgtEl>
                                      </p:cBhvr>
                                    </p:animEffect>
                                    <p:anim calcmode="lin" valueType="num">
                                      <p:cBhvr>
                                        <p:cTn id="22" dur="10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78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7891">
                                            <p:txEl>
                                              <p:pRg st="3" end="3"/>
                                            </p:txEl>
                                          </p:spTgt>
                                        </p:tgtEl>
                                        <p:attrNameLst>
                                          <p:attrName>style.visibility</p:attrName>
                                        </p:attrNameLst>
                                      </p:cBhvr>
                                      <p:to>
                                        <p:strVal val="visible"/>
                                      </p:to>
                                    </p:set>
                                    <p:animEffect transition="in" filter="fade">
                                      <p:cBhvr>
                                        <p:cTn id="28" dur="1000"/>
                                        <p:tgtEl>
                                          <p:spTgt spid="37891">
                                            <p:txEl>
                                              <p:pRg st="3" end="3"/>
                                            </p:txEl>
                                          </p:spTgt>
                                        </p:tgtEl>
                                      </p:cBhvr>
                                    </p:animEffect>
                                    <p:anim calcmode="lin" valueType="num">
                                      <p:cBhvr>
                                        <p:cTn id="29" dur="10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7891">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7891">
                                            <p:txEl>
                                              <p:pRg st="4" end="4"/>
                                            </p:txEl>
                                          </p:spTgt>
                                        </p:tgtEl>
                                        <p:attrNameLst>
                                          <p:attrName>style.visibility</p:attrName>
                                        </p:attrNameLst>
                                      </p:cBhvr>
                                      <p:to>
                                        <p:strVal val="visible"/>
                                      </p:to>
                                    </p:set>
                                    <p:animEffect transition="in" filter="fade">
                                      <p:cBhvr>
                                        <p:cTn id="33" dur="1000"/>
                                        <p:tgtEl>
                                          <p:spTgt spid="37891">
                                            <p:txEl>
                                              <p:pRg st="4" end="4"/>
                                            </p:txEl>
                                          </p:spTgt>
                                        </p:tgtEl>
                                      </p:cBhvr>
                                    </p:animEffect>
                                    <p:anim calcmode="lin" valueType="num">
                                      <p:cBhvr>
                                        <p:cTn id="34" dur="10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7891">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7891">
                                            <p:txEl>
                                              <p:pRg st="5" end="5"/>
                                            </p:txEl>
                                          </p:spTgt>
                                        </p:tgtEl>
                                        <p:attrNameLst>
                                          <p:attrName>style.visibility</p:attrName>
                                        </p:attrNameLst>
                                      </p:cBhvr>
                                      <p:to>
                                        <p:strVal val="visible"/>
                                      </p:to>
                                    </p:set>
                                    <p:animEffect transition="in" filter="fade">
                                      <p:cBhvr>
                                        <p:cTn id="38" dur="1000"/>
                                        <p:tgtEl>
                                          <p:spTgt spid="37891">
                                            <p:txEl>
                                              <p:pRg st="5" end="5"/>
                                            </p:txEl>
                                          </p:spTgt>
                                        </p:tgtEl>
                                      </p:cBhvr>
                                    </p:animEffect>
                                    <p:anim calcmode="lin" valueType="num">
                                      <p:cBhvr>
                                        <p:cTn id="39" dur="1000" fill="hold"/>
                                        <p:tgtEl>
                                          <p:spTgt spid="37891">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78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7891">
                                            <p:txEl>
                                              <p:pRg st="6" end="6"/>
                                            </p:txEl>
                                          </p:spTgt>
                                        </p:tgtEl>
                                        <p:attrNameLst>
                                          <p:attrName>style.visibility</p:attrName>
                                        </p:attrNameLst>
                                      </p:cBhvr>
                                      <p:to>
                                        <p:strVal val="visible"/>
                                      </p:to>
                                    </p:set>
                                    <p:animEffect transition="in" filter="fade">
                                      <p:cBhvr>
                                        <p:cTn id="45" dur="1000"/>
                                        <p:tgtEl>
                                          <p:spTgt spid="37891">
                                            <p:txEl>
                                              <p:pRg st="6" end="6"/>
                                            </p:txEl>
                                          </p:spTgt>
                                        </p:tgtEl>
                                      </p:cBhvr>
                                    </p:animEffect>
                                    <p:anim calcmode="lin" valueType="num">
                                      <p:cBhvr>
                                        <p:cTn id="46" dur="1000" fill="hold"/>
                                        <p:tgtEl>
                                          <p:spTgt spid="37891">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7891">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C5AD1245-8279-05E6-F6A2-E201062846DD}"/>
              </a:ext>
            </a:extLst>
          </p:cNvPr>
          <p:cNvSpPr>
            <a:spLocks noGrp="1"/>
          </p:cNvSpPr>
          <p:nvPr>
            <p:ph type="title"/>
          </p:nvPr>
        </p:nvSpPr>
        <p:spPr>
          <a:xfrm>
            <a:off x="919716" y="236538"/>
            <a:ext cx="8229600" cy="742950"/>
          </a:xfrm>
        </p:spPr>
        <p:txBody>
          <a:bodyPr>
            <a:noAutofit/>
          </a:bodyPr>
          <a:lstStyle/>
          <a:p>
            <a:pPr algn="ctr" eaLnBrk="1" hangingPunct="1">
              <a:buFont typeface="Arial" charset="0"/>
              <a:buNone/>
              <a:defRPr/>
            </a:pPr>
            <a:r>
              <a:rPr lang="en-US" altLang="en-US" sz="2200" b="1" dirty="0">
                <a:solidFill>
                  <a:schemeClr val="tx1"/>
                </a:solidFill>
                <a:latin typeface="Calibri" pitchFamily="34" charset="0"/>
                <a:cs typeface="Calibri" pitchFamily="34" charset="0"/>
              </a:rPr>
              <a:t>Check List of documents in connection with filing of </a:t>
            </a:r>
            <a:r>
              <a:rPr lang="en-US" altLang="en-US" sz="2200" b="1" dirty="0" smtClean="0">
                <a:solidFill>
                  <a:schemeClr val="tx1"/>
                </a:solidFill>
                <a:latin typeface="Calibri" pitchFamily="34" charset="0"/>
                <a:cs typeface="Calibri" pitchFamily="34" charset="0"/>
              </a:rPr>
              <a:t>nomination – ECI Instructions</a:t>
            </a:r>
            <a:endParaRPr lang="en-US" altLang="en-US" sz="2200" b="1" dirty="0">
              <a:solidFill>
                <a:schemeClr val="tx1"/>
              </a:solidFill>
              <a:latin typeface="Calibri" pitchFamily="34" charset="0"/>
              <a:cs typeface="Calibri" pitchFamily="34" charset="0"/>
            </a:endParaRPr>
          </a:p>
        </p:txBody>
      </p:sp>
      <p:sp>
        <p:nvSpPr>
          <p:cNvPr id="24579" name="Content Placeholder 2">
            <a:extLst>
              <a:ext uri="{FF2B5EF4-FFF2-40B4-BE49-F238E27FC236}">
                <a16:creationId xmlns:a16="http://schemas.microsoft.com/office/drawing/2014/main" id="{56267922-C59C-169A-9FBA-F0F511A5CB25}"/>
              </a:ext>
            </a:extLst>
          </p:cNvPr>
          <p:cNvSpPr>
            <a:spLocks noGrp="1"/>
          </p:cNvSpPr>
          <p:nvPr>
            <p:ph idx="1"/>
          </p:nvPr>
        </p:nvSpPr>
        <p:spPr/>
        <p:txBody>
          <a:bodyPr/>
          <a:lstStyle/>
          <a:p>
            <a:pPr eaLnBrk="1" hangingPunct="1">
              <a:buFont typeface="Arial" charset="0"/>
              <a:buNone/>
              <a:defRPr/>
            </a:pPr>
            <a:r>
              <a:rPr lang="en-US" altLang="en-US" sz="1800" b="1" dirty="0">
                <a:solidFill>
                  <a:schemeClr val="tx1">
                    <a:lumMod val="95000"/>
                    <a:lumOff val="5000"/>
                  </a:schemeClr>
                </a:solidFill>
                <a:latin typeface="Calibri" pitchFamily="34" charset="0"/>
                <a:cs typeface="Calibri" pitchFamily="34" charset="0"/>
              </a:rPr>
              <a:t>Original/Duplicate		              (Original to be kept with nomination paper and 				     duplicate to be handed over to candidate)</a:t>
            </a:r>
            <a:endParaRPr lang="en-US" altLang="en-US" sz="1800" b="1" dirty="0">
              <a:solidFill>
                <a:schemeClr val="tx1">
                  <a:lumMod val="95000"/>
                  <a:lumOff val="5000"/>
                </a:schemeClr>
              </a:solidFill>
              <a:latin typeface="Calibri" pitchFamily="34" charset="0"/>
              <a:cs typeface="Calibri" pitchFamily="34" charset="0"/>
              <a:hlinkClick r:id="rId2"/>
            </a:endParaRPr>
          </a:p>
          <a:p>
            <a:pPr eaLnBrk="1" hangingPunct="1">
              <a:buFont typeface="Arial" charset="0"/>
              <a:buNone/>
              <a:defRPr/>
            </a:pPr>
            <a:r>
              <a:rPr lang="en-US" altLang="en-US" b="1" dirty="0">
                <a:latin typeface="Calibri" pitchFamily="34" charset="0"/>
                <a:cs typeface="Calibri" pitchFamily="34" charset="0"/>
              </a:rPr>
              <a:t>Check List of documents in connection with filing of nomination</a:t>
            </a:r>
          </a:p>
          <a:p>
            <a:pPr eaLnBrk="1" hangingPunct="1">
              <a:buFont typeface="Arial" charset="0"/>
              <a:buNone/>
              <a:defRPr/>
            </a:pPr>
            <a:endParaRPr lang="en-US" altLang="en-US" dirty="0">
              <a:latin typeface="Calibri" pitchFamily="34" charset="0"/>
              <a:cs typeface="Calibri" pitchFamily="34" charset="0"/>
            </a:endParaRPr>
          </a:p>
          <a:p>
            <a:pPr eaLnBrk="1" hangingPunct="1">
              <a:buFont typeface="Arial" charset="0"/>
              <a:buNone/>
              <a:defRPr/>
            </a:pPr>
            <a:r>
              <a:rPr lang="en-US" altLang="en-US" b="1" dirty="0">
                <a:latin typeface="Calibri" pitchFamily="34" charset="0"/>
                <a:cs typeface="Calibri" pitchFamily="34" charset="0"/>
              </a:rPr>
              <a:t>	Name of constituency : ….………………………………………..</a:t>
            </a:r>
            <a:endParaRPr lang="en-US" altLang="en-US" dirty="0">
              <a:latin typeface="Calibri" pitchFamily="34" charset="0"/>
              <a:cs typeface="Calibri" pitchFamily="34" charset="0"/>
            </a:endParaRPr>
          </a:p>
          <a:p>
            <a:pPr eaLnBrk="1" hangingPunct="1">
              <a:buFont typeface="Arial" charset="0"/>
              <a:buNone/>
              <a:defRPr/>
            </a:pPr>
            <a:r>
              <a:rPr lang="en-US" altLang="en-US" b="1" dirty="0">
                <a:latin typeface="Calibri" pitchFamily="34" charset="0"/>
                <a:cs typeface="Calibri" pitchFamily="34" charset="0"/>
              </a:rPr>
              <a:t>	Name of the candidate : …………………………………………</a:t>
            </a:r>
            <a:endParaRPr lang="en-US" altLang="en-US" dirty="0">
              <a:latin typeface="Calibri" pitchFamily="34" charset="0"/>
              <a:cs typeface="Calibri" pitchFamily="34" charset="0"/>
            </a:endParaRPr>
          </a:p>
          <a:p>
            <a:pPr eaLnBrk="1" hangingPunct="1">
              <a:buFont typeface="Arial" charset="0"/>
              <a:buNone/>
              <a:defRPr/>
            </a:pPr>
            <a:r>
              <a:rPr lang="en-US" altLang="en-US" b="1" dirty="0">
                <a:latin typeface="Calibri" pitchFamily="34" charset="0"/>
                <a:cs typeface="Calibri" pitchFamily="34" charset="0"/>
              </a:rPr>
              <a:t>	Date and time of filing nomination paper: ………………</a:t>
            </a:r>
            <a:endParaRPr lang="en-US" altLang="en-US" dirty="0">
              <a:latin typeface="Calibri" pitchFamily="34" charset="0"/>
              <a:cs typeface="Calibri" pitchFamily="34" charset="0"/>
            </a:endParaRPr>
          </a:p>
          <a:p>
            <a:pPr eaLnBrk="1" hangingPunct="1">
              <a:buFont typeface="Arial" charset="0"/>
              <a:buNone/>
              <a:defRPr/>
            </a:pPr>
            <a:r>
              <a:rPr lang="en-US" altLang="en-US" b="1" dirty="0">
                <a:latin typeface="Calibri" pitchFamily="34" charset="0"/>
                <a:cs typeface="Calibri" pitchFamily="34" charset="0"/>
              </a:rPr>
              <a:t>	</a:t>
            </a:r>
            <a:r>
              <a:rPr lang="en-US" altLang="en-US" b="1" dirty="0" err="1">
                <a:latin typeface="Calibri" pitchFamily="34" charset="0"/>
                <a:cs typeface="Calibri" pitchFamily="34" charset="0"/>
              </a:rPr>
              <a:t>Sl.No</a:t>
            </a:r>
            <a:r>
              <a:rPr lang="en-US" altLang="en-US" b="1" dirty="0">
                <a:latin typeface="Calibri" pitchFamily="34" charset="0"/>
                <a:cs typeface="Calibri" pitchFamily="34" charset="0"/>
              </a:rPr>
              <a:t>. of nomination paper : …………………………………</a:t>
            </a:r>
            <a:endParaRPr lang="en-US" altLang="en-US" dirty="0">
              <a:latin typeface="Calibri" pitchFamily="34" charset="0"/>
              <a:cs typeface="Calibri" pitchFamily="34" charset="0"/>
            </a:endParaRPr>
          </a:p>
          <a:p>
            <a:pPr eaLnBrk="1" hangingPunct="1">
              <a:buFont typeface="Arial" charset="0"/>
              <a:buNone/>
              <a:defRPr/>
            </a:pPr>
            <a:r>
              <a:rPr lang="en-US" altLang="en-US" dirty="0">
                <a:latin typeface="Calibri" pitchFamily="34" charset="0"/>
                <a:cs typeface="Calibri" pitchFamily="34" charset="0"/>
              </a:rPr>
              <a:t> </a:t>
            </a:r>
          </a:p>
          <a:p>
            <a:pPr eaLnBrk="1" hangingPunct="1">
              <a:buFont typeface="Arial" charset="0"/>
              <a:buChar char="•"/>
              <a:defRPr/>
            </a:pPr>
            <a:endParaRPr lang="en-US" altLang="en-US" dirty="0">
              <a:latin typeface="Calibri" pitchFamily="34" charset="0"/>
              <a:cs typeface="Calibri" pitchFamily="34" charset="0"/>
            </a:endParaRPr>
          </a:p>
        </p:txBody>
      </p:sp>
      <p:pic>
        <p:nvPicPr>
          <p:cNvPr id="40964" name="Picture 3" descr="E:\Mahima\logo\iiidem logo.jpg">
            <a:extLst>
              <a:ext uri="{FF2B5EF4-FFF2-40B4-BE49-F238E27FC236}">
                <a16:creationId xmlns:a16="http://schemas.microsoft.com/office/drawing/2014/main" id="{EC61D909-FAD0-8CE8-D293-EA57C05233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4" descr="E:\Mahima\logo\ECI - Copy.jpg">
            <a:extLst>
              <a:ext uri="{FF2B5EF4-FFF2-40B4-BE49-F238E27FC236}">
                <a16:creationId xmlns:a16="http://schemas.microsoft.com/office/drawing/2014/main" id="{41B86DE3-C5A7-1A7F-ECA9-BD4EF72574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Slide Number Placeholder 1">
            <a:extLst>
              <a:ext uri="{FF2B5EF4-FFF2-40B4-BE49-F238E27FC236}">
                <a16:creationId xmlns:a16="http://schemas.microsoft.com/office/drawing/2014/main" id="{B9FFE374-2ED8-7A33-D877-3C632A79EC4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57D3A01-CFFC-934E-A352-FB3DC4839EED}" type="slidenum">
              <a:rPr lang="en-US" altLang="en-US">
                <a:solidFill>
                  <a:srgbClr val="FFFFFF"/>
                </a:solidFill>
              </a:rPr>
              <a:pPr eaLnBrk="1" hangingPunct="1"/>
              <a:t>35</a:t>
            </a:fld>
            <a:endParaRPr lang="en-US" altLang="en-US">
              <a:solidFill>
                <a:srgbClr val="FFFFFF"/>
              </a:solidFill>
            </a:endParaRPr>
          </a:p>
        </p:txBody>
      </p:sp>
      <p:sp>
        <p:nvSpPr>
          <p:cNvPr id="7" name="Rectangle 6"/>
          <p:cNvSpPr/>
          <p:nvPr/>
        </p:nvSpPr>
        <p:spPr>
          <a:xfrm>
            <a:off x="7848600" y="4682867"/>
            <a:ext cx="918970" cy="369332"/>
          </a:xfrm>
          <a:prstGeom prst="rect">
            <a:avLst/>
          </a:prstGeom>
        </p:spPr>
        <p:txBody>
          <a:bodyPr wrap="none">
            <a:spAutoFit/>
          </a:bodyPr>
          <a:lstStyle/>
          <a:p>
            <a:r>
              <a:rPr lang="en-IN" altLang="en-US" dirty="0" err="1" smtClean="0">
                <a:cs typeface="Calibri" panose="020F0502020204030204" pitchFamily="34" charset="0"/>
              </a:rPr>
              <a:t>Contd</a:t>
            </a:r>
            <a:r>
              <a:rPr lang="en-IN"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4579">
                                            <p:txEl>
                                              <p:pRg st="3" end="3"/>
                                            </p:txEl>
                                          </p:spTgt>
                                        </p:tgtEl>
                                        <p:attrNameLst>
                                          <p:attrName>style.visibility</p:attrName>
                                        </p:attrNameLst>
                                      </p:cBhvr>
                                      <p:to>
                                        <p:strVal val="visible"/>
                                      </p:to>
                                    </p:set>
                                    <p:animEffect transition="in" filter="fade">
                                      <p:cBhvr>
                                        <p:cTn id="7" dur="1000"/>
                                        <p:tgtEl>
                                          <p:spTgt spid="24579">
                                            <p:txEl>
                                              <p:pRg st="3" end="3"/>
                                            </p:txEl>
                                          </p:spTgt>
                                        </p:tgtEl>
                                      </p:cBhvr>
                                    </p:animEffect>
                                    <p:anim calcmode="lin" valueType="num">
                                      <p:cBhvr>
                                        <p:cTn id="8" dur="10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24579">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4579">
                                            <p:txEl>
                                              <p:pRg st="4" end="4"/>
                                            </p:txEl>
                                          </p:spTgt>
                                        </p:tgtEl>
                                        <p:attrNameLst>
                                          <p:attrName>style.visibility</p:attrName>
                                        </p:attrNameLst>
                                      </p:cBhvr>
                                      <p:to>
                                        <p:strVal val="visible"/>
                                      </p:to>
                                    </p:set>
                                    <p:animEffect transition="in" filter="fade">
                                      <p:cBhvr>
                                        <p:cTn id="12" dur="1000"/>
                                        <p:tgtEl>
                                          <p:spTgt spid="24579">
                                            <p:txEl>
                                              <p:pRg st="4" end="4"/>
                                            </p:txEl>
                                          </p:spTgt>
                                        </p:tgtEl>
                                      </p:cBhvr>
                                    </p:animEffect>
                                    <p:anim calcmode="lin" valueType="num">
                                      <p:cBhvr>
                                        <p:cTn id="13" dur="10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4579">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4579">
                                            <p:txEl>
                                              <p:pRg st="5" end="5"/>
                                            </p:txEl>
                                          </p:spTgt>
                                        </p:tgtEl>
                                        <p:attrNameLst>
                                          <p:attrName>style.visibility</p:attrName>
                                        </p:attrNameLst>
                                      </p:cBhvr>
                                      <p:to>
                                        <p:strVal val="visible"/>
                                      </p:to>
                                    </p:set>
                                    <p:animEffect transition="in" filter="fade">
                                      <p:cBhvr>
                                        <p:cTn id="17" dur="1000"/>
                                        <p:tgtEl>
                                          <p:spTgt spid="24579">
                                            <p:txEl>
                                              <p:pRg st="5" end="5"/>
                                            </p:txEl>
                                          </p:spTgt>
                                        </p:tgtEl>
                                      </p:cBhvr>
                                    </p:animEffect>
                                    <p:anim calcmode="lin" valueType="num">
                                      <p:cBhvr>
                                        <p:cTn id="18" dur="10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24579">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4579">
                                            <p:txEl>
                                              <p:pRg st="6" end="6"/>
                                            </p:txEl>
                                          </p:spTgt>
                                        </p:tgtEl>
                                        <p:attrNameLst>
                                          <p:attrName>style.visibility</p:attrName>
                                        </p:attrNameLst>
                                      </p:cBhvr>
                                      <p:to>
                                        <p:strVal val="visible"/>
                                      </p:to>
                                    </p:set>
                                    <p:animEffect transition="in" filter="fade">
                                      <p:cBhvr>
                                        <p:cTn id="22" dur="1000"/>
                                        <p:tgtEl>
                                          <p:spTgt spid="24579">
                                            <p:txEl>
                                              <p:pRg st="6" end="6"/>
                                            </p:txEl>
                                          </p:spTgt>
                                        </p:tgtEl>
                                      </p:cBhvr>
                                    </p:animEffect>
                                    <p:anim calcmode="lin" valueType="num">
                                      <p:cBhvr>
                                        <p:cTn id="23" dur="1000" fill="hold"/>
                                        <p:tgtEl>
                                          <p:spTgt spid="24579">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2457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BC073B5C-100E-B425-4BF3-3C7EFA881345}"/>
              </a:ext>
            </a:extLst>
          </p:cNvPr>
          <p:cNvSpPr>
            <a:spLocks noGrp="1"/>
          </p:cNvSpPr>
          <p:nvPr>
            <p:ph type="title"/>
          </p:nvPr>
        </p:nvSpPr>
        <p:spPr/>
        <p:txBody>
          <a:bodyPr/>
          <a:lstStyle/>
          <a:p>
            <a:pPr algn="ctr" eaLnBrk="1" fontAlgn="auto" hangingPunct="1">
              <a:spcAft>
                <a:spcPts val="0"/>
              </a:spcAft>
              <a:defRPr/>
            </a:pPr>
            <a:r>
              <a:rPr lang="en-US" altLang="en-US" sz="2800" dirty="0"/>
              <a:t>Check List Contd..</a:t>
            </a:r>
          </a:p>
        </p:txBody>
      </p:sp>
      <p:sp>
        <p:nvSpPr>
          <p:cNvPr id="41987" name="Content Placeholder 2">
            <a:extLst>
              <a:ext uri="{FF2B5EF4-FFF2-40B4-BE49-F238E27FC236}">
                <a16:creationId xmlns:a16="http://schemas.microsoft.com/office/drawing/2014/main" id="{3F0A312A-3D58-8847-7771-A997A0370CD9}"/>
              </a:ext>
            </a:extLst>
          </p:cNvPr>
          <p:cNvSpPr>
            <a:spLocks noGrp="1"/>
          </p:cNvSpPr>
          <p:nvPr>
            <p:ph idx="1"/>
          </p:nvPr>
        </p:nvSpPr>
        <p:spPr/>
        <p:txBody>
          <a:bodyPr/>
          <a:lstStyle/>
          <a:p>
            <a:pPr eaLnBrk="1" hangingPunct="1">
              <a:buFont typeface="Arial" panose="020B0604020202020204" pitchFamily="34" charset="0"/>
              <a:buNone/>
            </a:pPr>
            <a:r>
              <a:rPr lang="en-US" altLang="en-US"/>
              <a:t> </a:t>
            </a:r>
          </a:p>
          <a:p>
            <a:pPr eaLnBrk="1" hangingPunct="1"/>
            <a:endParaRPr lang="en-US" altLang="en-US"/>
          </a:p>
        </p:txBody>
      </p:sp>
      <p:graphicFrame>
        <p:nvGraphicFramePr>
          <p:cNvPr id="4" name="Table 3">
            <a:extLst>
              <a:ext uri="{FF2B5EF4-FFF2-40B4-BE49-F238E27FC236}">
                <a16:creationId xmlns:a16="http://schemas.microsoft.com/office/drawing/2014/main" id="{25947404-61A0-2B68-97BE-408ED9D72014}"/>
              </a:ext>
            </a:extLst>
          </p:cNvPr>
          <p:cNvGraphicFramePr>
            <a:graphicFrameLocks noGrp="1"/>
          </p:cNvGraphicFramePr>
          <p:nvPr/>
        </p:nvGraphicFramePr>
        <p:xfrm>
          <a:off x="685800" y="1143000"/>
          <a:ext cx="7924800" cy="3454401"/>
        </p:xfrm>
        <a:graphic>
          <a:graphicData uri="http://schemas.openxmlformats.org/drawingml/2006/table">
            <a:tbl>
              <a:tblPr firstRow="1" bandRow="1">
                <a:tableStyleId>{5C22544A-7EE6-4342-B048-85BDC9FD1C3A}</a:tableStyleId>
              </a:tblPr>
              <a:tblGrid>
                <a:gridCol w="615518">
                  <a:extLst>
                    <a:ext uri="{9D8B030D-6E8A-4147-A177-3AD203B41FA5}">
                      <a16:colId xmlns:a16="http://schemas.microsoft.com/office/drawing/2014/main" val="20000"/>
                    </a:ext>
                  </a:extLst>
                </a:gridCol>
                <a:gridCol w="4770268">
                  <a:extLst>
                    <a:ext uri="{9D8B030D-6E8A-4147-A177-3AD203B41FA5}">
                      <a16:colId xmlns:a16="http://schemas.microsoft.com/office/drawing/2014/main" val="20001"/>
                    </a:ext>
                  </a:extLst>
                </a:gridCol>
                <a:gridCol w="2539014">
                  <a:extLst>
                    <a:ext uri="{9D8B030D-6E8A-4147-A177-3AD203B41FA5}">
                      <a16:colId xmlns:a16="http://schemas.microsoft.com/office/drawing/2014/main" val="20002"/>
                    </a:ext>
                  </a:extLst>
                </a:gridCol>
              </a:tblGrid>
              <a:tr h="1775439">
                <a:tc>
                  <a:txBody>
                    <a:bodyPr/>
                    <a:lstStyle/>
                    <a:p>
                      <a:pPr marL="0" indent="0"/>
                      <a:r>
                        <a:rPr lang="en-US" sz="1600" b="1" kern="1200" dirty="0">
                          <a:solidFill>
                            <a:schemeClr val="lt1"/>
                          </a:solidFill>
                          <a:latin typeface="Calibri" panose="020F0502020204030204" pitchFamily="34" charset="0"/>
                          <a:ea typeface="+mn-ea"/>
                          <a:cs typeface="Calibri" panose="020F0502020204030204" pitchFamily="34" charset="0"/>
                        </a:rPr>
                        <a:t>Sl.</a:t>
                      </a:r>
                    </a:p>
                    <a:p>
                      <a:pPr marL="0" indent="0"/>
                      <a:r>
                        <a:rPr lang="en-US" sz="1600" b="1" kern="1200" dirty="0">
                          <a:solidFill>
                            <a:schemeClr val="lt1"/>
                          </a:solidFill>
                          <a:latin typeface="Calibri" panose="020F0502020204030204" pitchFamily="34" charset="0"/>
                          <a:ea typeface="+mn-ea"/>
                          <a:cs typeface="Calibri" panose="020F0502020204030204" pitchFamily="34" charset="0"/>
                        </a:rPr>
                        <a:t>No</a:t>
                      </a:r>
                    </a:p>
                    <a:p>
                      <a:pPr marL="0" indent="0"/>
                      <a:endParaRPr lang="en-US" sz="1600" dirty="0">
                        <a:latin typeface="Calibri" panose="020F0502020204030204" pitchFamily="34" charset="0"/>
                        <a:cs typeface="Calibri" panose="020F0502020204030204" pitchFamily="34" charset="0"/>
                      </a:endParaRPr>
                    </a:p>
                  </a:txBody>
                  <a:tcPr marT="34280" marB="34280"/>
                </a:tc>
                <a:tc>
                  <a:txBody>
                    <a:bodyPr/>
                    <a:lstStyle/>
                    <a:p>
                      <a:pPr marL="0" indent="0"/>
                      <a:r>
                        <a:rPr lang="en-US" sz="1600" b="1" kern="1200" dirty="0">
                          <a:solidFill>
                            <a:schemeClr val="lt1"/>
                          </a:solidFill>
                          <a:latin typeface="Calibri" panose="020F0502020204030204" pitchFamily="34" charset="0"/>
                          <a:ea typeface="+mn-ea"/>
                          <a:cs typeface="Calibri" panose="020F0502020204030204" pitchFamily="34" charset="0"/>
                        </a:rPr>
                        <a:t>Documents</a:t>
                      </a:r>
                    </a:p>
                  </a:txBody>
                  <a:tcPr marT="34280" marB="34280"/>
                </a:tc>
                <a:tc>
                  <a:txBody>
                    <a:bodyPr/>
                    <a:lstStyle/>
                    <a:p>
                      <a:r>
                        <a:rPr lang="en-US" sz="1600" b="1" kern="1200" dirty="0">
                          <a:solidFill>
                            <a:schemeClr val="lt1"/>
                          </a:solidFill>
                          <a:latin typeface="Calibri" panose="020F0502020204030204" pitchFamily="34" charset="0"/>
                          <a:ea typeface="+mn-ea"/>
                          <a:cs typeface="Calibri" panose="020F0502020204030204" pitchFamily="34" charset="0"/>
                        </a:rPr>
                        <a:t>Whether filed</a:t>
                      </a:r>
                    </a:p>
                    <a:p>
                      <a:r>
                        <a:rPr lang="en-US" sz="1600" b="1" kern="1200" dirty="0">
                          <a:solidFill>
                            <a:schemeClr val="lt1"/>
                          </a:solidFill>
                          <a:latin typeface="Calibri" panose="020F0502020204030204" pitchFamily="34" charset="0"/>
                          <a:ea typeface="+mn-ea"/>
                          <a:cs typeface="Calibri" panose="020F0502020204030204" pitchFamily="34" charset="0"/>
                        </a:rPr>
                        <a:t>(write Yes/No)</a:t>
                      </a:r>
                    </a:p>
                    <a:p>
                      <a:r>
                        <a:rPr lang="en-US" sz="1600" b="1" kern="1200" dirty="0">
                          <a:solidFill>
                            <a:schemeClr val="lt1"/>
                          </a:solidFill>
                          <a:latin typeface="Calibri" panose="020F0502020204030204" pitchFamily="34" charset="0"/>
                          <a:ea typeface="+mn-ea"/>
                          <a:cs typeface="Calibri" panose="020F0502020204030204" pitchFamily="34" charset="0"/>
                        </a:rPr>
                        <a:t>[if there is any defect/shortcomings</a:t>
                      </a:r>
                      <a:r>
                        <a:rPr lang="en-US" sz="1600" b="1" kern="1200" baseline="0" dirty="0">
                          <a:solidFill>
                            <a:schemeClr val="lt1"/>
                          </a:solidFill>
                          <a:latin typeface="Calibri" panose="020F0502020204030204" pitchFamily="34" charset="0"/>
                          <a:ea typeface="+mn-ea"/>
                          <a:cs typeface="Calibri" panose="020F0502020204030204" pitchFamily="34" charset="0"/>
                        </a:rPr>
                        <a:t> in the documents, the same should be specified]</a:t>
                      </a:r>
                      <a:endParaRPr lang="en-US" sz="1600" b="1" kern="1200" dirty="0">
                        <a:solidFill>
                          <a:schemeClr val="lt1"/>
                        </a:solidFill>
                        <a:latin typeface="Calibri" panose="020F0502020204030204" pitchFamily="34" charset="0"/>
                        <a:ea typeface="+mn-ea"/>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txBody>
                  <a:tcPr marT="34280" marB="34280"/>
                </a:tc>
                <a:extLst>
                  <a:ext uri="{0D108BD9-81ED-4DB2-BD59-A6C34878D82A}">
                    <a16:rowId xmlns:a16="http://schemas.microsoft.com/office/drawing/2014/main" val="10000"/>
                  </a:ext>
                </a:extLst>
              </a:tr>
              <a:tr h="1678961">
                <a:tc>
                  <a:txBody>
                    <a:bodyPr/>
                    <a:lstStyle/>
                    <a:p>
                      <a:r>
                        <a:rPr lang="en-US" sz="1600" dirty="0">
                          <a:latin typeface="Calibri" panose="020F0502020204030204" pitchFamily="34" charset="0"/>
                          <a:cs typeface="Calibri" panose="020F0502020204030204" pitchFamily="34" charset="0"/>
                        </a:rPr>
                        <a:t>1.</a:t>
                      </a:r>
                    </a:p>
                  </a:txBody>
                  <a:tcPr marT="34280" marB="3428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dirty="0">
                          <a:solidFill>
                            <a:schemeClr val="dk1"/>
                          </a:solidFill>
                          <a:latin typeface="Calibri" panose="020F0502020204030204" pitchFamily="34" charset="0"/>
                          <a:ea typeface="+mn-ea"/>
                          <a:cs typeface="Calibri" panose="020F0502020204030204" pitchFamily="34" charset="0"/>
                        </a:rPr>
                        <a:t>Affidavit in Form 26:-</a:t>
                      </a:r>
                    </a:p>
                    <a:p>
                      <a:pPr marL="457200" marR="0" indent="-457200" algn="l" defTabSz="914400" rtl="0" eaLnBrk="1" fontAlgn="auto" latinLnBrk="0" hangingPunct="1">
                        <a:lnSpc>
                          <a:spcPct val="100000"/>
                        </a:lnSpc>
                        <a:spcBef>
                          <a:spcPts val="0"/>
                        </a:spcBef>
                        <a:spcAft>
                          <a:spcPts val="0"/>
                        </a:spcAft>
                        <a:buClrTx/>
                        <a:buSzTx/>
                        <a:buFont typeface="+mj-lt"/>
                        <a:buAutoNum type="alphaLcParenR"/>
                        <a:tabLst/>
                        <a:defRPr/>
                      </a:pPr>
                      <a:r>
                        <a:rPr lang="en-US" sz="1600" b="1" kern="1200" dirty="0">
                          <a:solidFill>
                            <a:schemeClr val="dk1"/>
                          </a:solidFill>
                          <a:latin typeface="Calibri" panose="020F0502020204030204" pitchFamily="34" charset="0"/>
                          <a:ea typeface="+mn-ea"/>
                          <a:cs typeface="Calibri" panose="020F0502020204030204" pitchFamily="34" charset="0"/>
                        </a:rPr>
                        <a:t>Whether all columns are filled up</a:t>
                      </a:r>
                    </a:p>
                    <a:p>
                      <a:pPr marL="457200" marR="0" indent="-457200" algn="l" defTabSz="914400" rtl="0" eaLnBrk="1" fontAlgn="auto" latinLnBrk="0" hangingPunct="1">
                        <a:lnSpc>
                          <a:spcPct val="100000"/>
                        </a:lnSpc>
                        <a:spcBef>
                          <a:spcPts val="0"/>
                        </a:spcBef>
                        <a:spcAft>
                          <a:spcPts val="0"/>
                        </a:spcAft>
                        <a:buClrTx/>
                        <a:buSzTx/>
                        <a:buFont typeface="+mj-lt"/>
                        <a:buAutoNum type="alphaLcParenR"/>
                        <a:tabLst/>
                        <a:defRPr/>
                      </a:pPr>
                      <a:r>
                        <a:rPr lang="en-US" sz="1600" b="1" kern="1200" dirty="0">
                          <a:solidFill>
                            <a:schemeClr val="dk1"/>
                          </a:solidFill>
                          <a:latin typeface="Calibri" panose="020F0502020204030204" pitchFamily="34" charset="0"/>
                          <a:ea typeface="+mn-ea"/>
                          <a:cs typeface="Calibri" panose="020F0502020204030204" pitchFamily="34" charset="0"/>
                        </a:rPr>
                        <a:t>If not, which are blank columns(Please specify)</a:t>
                      </a:r>
                    </a:p>
                    <a:p>
                      <a:pPr marL="457200" marR="0" indent="-457200" algn="l" defTabSz="914400" rtl="0" eaLnBrk="1" fontAlgn="auto" latinLnBrk="0" hangingPunct="1">
                        <a:lnSpc>
                          <a:spcPct val="100000"/>
                        </a:lnSpc>
                        <a:spcBef>
                          <a:spcPts val="0"/>
                        </a:spcBef>
                        <a:spcAft>
                          <a:spcPts val="0"/>
                        </a:spcAft>
                        <a:buClrTx/>
                        <a:buSzTx/>
                        <a:buFont typeface="+mj-lt"/>
                        <a:buAutoNum type="alphaLcParenR"/>
                        <a:tabLst/>
                        <a:defRPr/>
                      </a:pPr>
                      <a:r>
                        <a:rPr lang="en-US" sz="1600" b="1" kern="1200" dirty="0">
                          <a:solidFill>
                            <a:schemeClr val="dk1"/>
                          </a:solidFill>
                          <a:latin typeface="Calibri" panose="020F0502020204030204" pitchFamily="34" charset="0"/>
                          <a:ea typeface="+mn-ea"/>
                          <a:cs typeface="Calibri" panose="020F0502020204030204" pitchFamily="34" charset="0"/>
                        </a:rPr>
                        <a:t>Whether</a:t>
                      </a:r>
                      <a:r>
                        <a:rPr lang="en-US" sz="1600" b="1" kern="1200" baseline="0" dirty="0">
                          <a:solidFill>
                            <a:schemeClr val="dk1"/>
                          </a:solidFill>
                          <a:latin typeface="Calibri" panose="020F0502020204030204" pitchFamily="34" charset="0"/>
                          <a:ea typeface="+mn-ea"/>
                          <a:cs typeface="Calibri" panose="020F0502020204030204" pitchFamily="34" charset="0"/>
                        </a:rPr>
                        <a:t> the affidavit is sworn before the oath commissioner/first class magistrate/ Notary Public </a:t>
                      </a:r>
                      <a:endParaRPr lang="en-US" sz="1600" dirty="0">
                        <a:latin typeface="Calibri" panose="020F0502020204030204" pitchFamily="34" charset="0"/>
                        <a:cs typeface="Calibri" panose="020F0502020204030204" pitchFamily="34" charset="0"/>
                      </a:endParaRPr>
                    </a:p>
                  </a:txBody>
                  <a:tcPr marT="34280" marB="34280"/>
                </a:tc>
                <a:tc>
                  <a:txBody>
                    <a:bodyPr/>
                    <a:lstStyle/>
                    <a:p>
                      <a:endParaRPr lang="en-US" sz="1600" dirty="0">
                        <a:latin typeface="Calibri" panose="020F0502020204030204" pitchFamily="34" charset="0"/>
                        <a:cs typeface="Calibri" panose="020F0502020204030204" pitchFamily="34" charset="0"/>
                      </a:endParaRPr>
                    </a:p>
                  </a:txBody>
                  <a:tcPr marT="34280" marB="34280"/>
                </a:tc>
                <a:extLst>
                  <a:ext uri="{0D108BD9-81ED-4DB2-BD59-A6C34878D82A}">
                    <a16:rowId xmlns:a16="http://schemas.microsoft.com/office/drawing/2014/main" val="10001"/>
                  </a:ext>
                </a:extLst>
              </a:tr>
            </a:tbl>
          </a:graphicData>
        </a:graphic>
      </p:graphicFrame>
      <p:pic>
        <p:nvPicPr>
          <p:cNvPr id="42002" name="Picture 3" descr="E:\Mahima\logo\iiidem logo.jpg">
            <a:extLst>
              <a:ext uri="{FF2B5EF4-FFF2-40B4-BE49-F238E27FC236}">
                <a16:creationId xmlns:a16="http://schemas.microsoft.com/office/drawing/2014/main" id="{738A5C94-8577-EA93-EF04-7B23D78894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003" name="Picture 4" descr="E:\Mahima\logo\ECI - Copy.jpg">
            <a:extLst>
              <a:ext uri="{FF2B5EF4-FFF2-40B4-BE49-F238E27FC236}">
                <a16:creationId xmlns:a16="http://schemas.microsoft.com/office/drawing/2014/main" id="{DD19AF12-3528-3921-1EAB-8C35112328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004" name="Slide Number Placeholder 1">
            <a:extLst>
              <a:ext uri="{FF2B5EF4-FFF2-40B4-BE49-F238E27FC236}">
                <a16:creationId xmlns:a16="http://schemas.microsoft.com/office/drawing/2014/main" id="{32051269-21CE-B899-1AD8-EA5C450AEA6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E199C86B-F58B-804D-82E5-51187BA46D81}" type="slidenum">
              <a:rPr lang="en-US" altLang="en-US">
                <a:solidFill>
                  <a:srgbClr val="FFFFFF"/>
                </a:solidFill>
              </a:rPr>
              <a:pPr eaLnBrk="1" hangingPunct="1"/>
              <a:t>36</a:t>
            </a:fld>
            <a:endParaRPr lang="en-US" altLang="en-US">
              <a:solidFill>
                <a:srgbClr val="FFFFFF"/>
              </a:solidFill>
            </a:endParaRPr>
          </a:p>
        </p:txBody>
      </p:sp>
      <p:sp>
        <p:nvSpPr>
          <p:cNvPr id="8" name="Rectangle 7"/>
          <p:cNvSpPr/>
          <p:nvPr/>
        </p:nvSpPr>
        <p:spPr>
          <a:xfrm>
            <a:off x="7848600" y="4682867"/>
            <a:ext cx="918970" cy="369332"/>
          </a:xfrm>
          <a:prstGeom prst="rect">
            <a:avLst/>
          </a:prstGeom>
        </p:spPr>
        <p:txBody>
          <a:bodyPr wrap="none">
            <a:spAutoFit/>
          </a:bodyPr>
          <a:lstStyle/>
          <a:p>
            <a:r>
              <a:rPr lang="en-IN" altLang="en-US" dirty="0" err="1" smtClean="0">
                <a:cs typeface="Calibri" panose="020F0502020204030204" pitchFamily="34" charset="0"/>
              </a:rPr>
              <a:t>Contd</a:t>
            </a:r>
            <a:r>
              <a:rPr lang="en-IN"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EFBAB2CD-1BB2-E38D-7EB3-9CA663094C9D}"/>
              </a:ext>
            </a:extLst>
          </p:cNvPr>
          <p:cNvSpPr>
            <a:spLocks noGrp="1"/>
          </p:cNvSpPr>
          <p:nvPr>
            <p:ph type="title"/>
          </p:nvPr>
        </p:nvSpPr>
        <p:spPr/>
        <p:txBody>
          <a:bodyPr/>
          <a:lstStyle/>
          <a:p>
            <a:pPr algn="ctr" eaLnBrk="1" fontAlgn="auto" hangingPunct="1">
              <a:spcAft>
                <a:spcPts val="0"/>
              </a:spcAft>
              <a:defRPr/>
            </a:pPr>
            <a:r>
              <a:rPr lang="en-US" altLang="en-US" sz="3000" dirty="0"/>
              <a:t>Check List Contd..</a:t>
            </a:r>
          </a:p>
        </p:txBody>
      </p:sp>
      <p:sp>
        <p:nvSpPr>
          <p:cNvPr id="43011" name="Content Placeholder 2">
            <a:extLst>
              <a:ext uri="{FF2B5EF4-FFF2-40B4-BE49-F238E27FC236}">
                <a16:creationId xmlns:a16="http://schemas.microsoft.com/office/drawing/2014/main" id="{065763C1-9C60-22E6-6196-2E2FD4D77C27}"/>
              </a:ext>
            </a:extLst>
          </p:cNvPr>
          <p:cNvSpPr>
            <a:spLocks noGrp="1"/>
          </p:cNvSpPr>
          <p:nvPr>
            <p:ph idx="1"/>
          </p:nvPr>
        </p:nvSpPr>
        <p:spPr/>
        <p:txBody>
          <a:bodyPr/>
          <a:lstStyle/>
          <a:p>
            <a:pPr eaLnBrk="1" hangingPunct="1">
              <a:buFont typeface="Arial" panose="020B0604020202020204" pitchFamily="34" charset="0"/>
              <a:buNone/>
            </a:pPr>
            <a:r>
              <a:rPr lang="en-US" altLang="en-US"/>
              <a:t> </a:t>
            </a:r>
          </a:p>
          <a:p>
            <a:pPr eaLnBrk="1" hangingPunct="1"/>
            <a:endParaRPr lang="en-US" altLang="en-US"/>
          </a:p>
        </p:txBody>
      </p:sp>
      <p:graphicFrame>
        <p:nvGraphicFramePr>
          <p:cNvPr id="4" name="Table 3">
            <a:extLst>
              <a:ext uri="{FF2B5EF4-FFF2-40B4-BE49-F238E27FC236}">
                <a16:creationId xmlns:a16="http://schemas.microsoft.com/office/drawing/2014/main" id="{1501A185-588E-A6E9-3236-104A621A9DDA}"/>
              </a:ext>
            </a:extLst>
          </p:cNvPr>
          <p:cNvGraphicFramePr>
            <a:graphicFrameLocks noGrp="1"/>
          </p:cNvGraphicFramePr>
          <p:nvPr/>
        </p:nvGraphicFramePr>
        <p:xfrm>
          <a:off x="685800" y="1143000"/>
          <a:ext cx="7848600" cy="3038475"/>
        </p:xfrm>
        <a:graphic>
          <a:graphicData uri="http://schemas.openxmlformats.org/drawingml/2006/table">
            <a:tbl>
              <a:tblPr firstRow="1" bandRow="1">
                <a:tableStyleId>{5C22544A-7EE6-4342-B048-85BDC9FD1C3A}</a:tableStyleId>
              </a:tblPr>
              <a:tblGrid>
                <a:gridCol w="609600">
                  <a:extLst>
                    <a:ext uri="{9D8B030D-6E8A-4147-A177-3AD203B41FA5}">
                      <a16:colId xmlns:a16="http://schemas.microsoft.com/office/drawing/2014/main" val="20000"/>
                    </a:ext>
                  </a:extLst>
                </a:gridCol>
                <a:gridCol w="4800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tblGrid>
              <a:tr h="1531808">
                <a:tc>
                  <a:txBody>
                    <a:bodyPr/>
                    <a:lstStyle/>
                    <a:p>
                      <a:pPr marL="0" indent="0"/>
                      <a:r>
                        <a:rPr lang="en-US" sz="1600" b="1" kern="1200" dirty="0">
                          <a:solidFill>
                            <a:schemeClr val="lt1"/>
                          </a:solidFill>
                          <a:latin typeface="Calibri" panose="020F0502020204030204" pitchFamily="34" charset="0"/>
                          <a:ea typeface="+mn-ea"/>
                          <a:cs typeface="Calibri" panose="020F0502020204030204" pitchFamily="34" charset="0"/>
                        </a:rPr>
                        <a:t>Sl.</a:t>
                      </a:r>
                    </a:p>
                    <a:p>
                      <a:pPr marL="0" indent="0"/>
                      <a:r>
                        <a:rPr lang="en-US" sz="1600" b="1" kern="1200" dirty="0">
                          <a:solidFill>
                            <a:schemeClr val="lt1"/>
                          </a:solidFill>
                          <a:latin typeface="Calibri" panose="020F0502020204030204" pitchFamily="34" charset="0"/>
                          <a:ea typeface="+mn-ea"/>
                          <a:cs typeface="Calibri" panose="020F0502020204030204" pitchFamily="34" charset="0"/>
                        </a:rPr>
                        <a:t>No</a:t>
                      </a:r>
                    </a:p>
                    <a:p>
                      <a:pPr marL="0" indent="0"/>
                      <a:endParaRPr lang="en-US" sz="1600" dirty="0">
                        <a:latin typeface="Calibri" panose="020F0502020204030204" pitchFamily="34" charset="0"/>
                        <a:cs typeface="Calibri" panose="020F0502020204030204" pitchFamily="34" charset="0"/>
                      </a:endParaRPr>
                    </a:p>
                  </a:txBody>
                  <a:tcPr marT="34295" marB="34295"/>
                </a:tc>
                <a:tc>
                  <a:txBody>
                    <a:bodyPr/>
                    <a:lstStyle/>
                    <a:p>
                      <a:pPr marL="0" indent="0"/>
                      <a:r>
                        <a:rPr lang="en-US" sz="1600" b="1" kern="1200" dirty="0">
                          <a:solidFill>
                            <a:schemeClr val="lt1"/>
                          </a:solidFill>
                          <a:latin typeface="Calibri" panose="020F0502020204030204" pitchFamily="34" charset="0"/>
                          <a:ea typeface="+mn-ea"/>
                          <a:cs typeface="Calibri" panose="020F0502020204030204" pitchFamily="34" charset="0"/>
                        </a:rPr>
                        <a:t>Documents</a:t>
                      </a:r>
                    </a:p>
                  </a:txBody>
                  <a:tcPr marT="34295" marB="34295"/>
                </a:tc>
                <a:tc>
                  <a:txBody>
                    <a:bodyPr/>
                    <a:lstStyle/>
                    <a:p>
                      <a:r>
                        <a:rPr lang="en-US" sz="1600" b="1" kern="1200" dirty="0">
                          <a:solidFill>
                            <a:schemeClr val="lt1"/>
                          </a:solidFill>
                          <a:latin typeface="Calibri" panose="020F0502020204030204" pitchFamily="34" charset="0"/>
                          <a:ea typeface="+mn-ea"/>
                          <a:cs typeface="Calibri" panose="020F0502020204030204" pitchFamily="34" charset="0"/>
                        </a:rPr>
                        <a:t>Whether filed</a:t>
                      </a:r>
                    </a:p>
                    <a:p>
                      <a:r>
                        <a:rPr lang="en-US" sz="1600" b="1" kern="1200" dirty="0">
                          <a:solidFill>
                            <a:schemeClr val="lt1"/>
                          </a:solidFill>
                          <a:latin typeface="Calibri" panose="020F0502020204030204" pitchFamily="34" charset="0"/>
                          <a:ea typeface="+mn-ea"/>
                          <a:cs typeface="Calibri" panose="020F0502020204030204" pitchFamily="34" charset="0"/>
                        </a:rPr>
                        <a:t>(write Yes/No)</a:t>
                      </a:r>
                    </a:p>
                    <a:p>
                      <a:r>
                        <a:rPr lang="en-US" sz="1600" b="1" kern="1200" dirty="0">
                          <a:solidFill>
                            <a:schemeClr val="lt1"/>
                          </a:solidFill>
                          <a:latin typeface="Calibri" panose="020F0502020204030204" pitchFamily="34" charset="0"/>
                          <a:ea typeface="+mn-ea"/>
                          <a:cs typeface="Calibri" panose="020F0502020204030204" pitchFamily="34" charset="0"/>
                        </a:rPr>
                        <a:t>[if there is any defect/shortcomings</a:t>
                      </a:r>
                      <a:r>
                        <a:rPr lang="en-US" sz="1600" b="1" kern="1200" baseline="0" dirty="0">
                          <a:solidFill>
                            <a:schemeClr val="lt1"/>
                          </a:solidFill>
                          <a:latin typeface="Calibri" panose="020F0502020204030204" pitchFamily="34" charset="0"/>
                          <a:ea typeface="+mn-ea"/>
                          <a:cs typeface="Calibri" panose="020F0502020204030204" pitchFamily="34" charset="0"/>
                        </a:rPr>
                        <a:t> in the documents, the same should be specified]</a:t>
                      </a:r>
                    </a:p>
                  </a:txBody>
                  <a:tcPr marT="34295" marB="34295"/>
                </a:tc>
                <a:extLst>
                  <a:ext uri="{0D108BD9-81ED-4DB2-BD59-A6C34878D82A}">
                    <a16:rowId xmlns:a16="http://schemas.microsoft.com/office/drawing/2014/main" val="10000"/>
                  </a:ext>
                </a:extLst>
              </a:tr>
              <a:tr h="1044069">
                <a:tc>
                  <a:txBody>
                    <a:bodyPr/>
                    <a:lstStyle/>
                    <a:p>
                      <a:r>
                        <a:rPr lang="en-US" sz="1600" dirty="0">
                          <a:latin typeface="Calibri" panose="020F0502020204030204" pitchFamily="34" charset="0"/>
                          <a:cs typeface="Calibri" panose="020F0502020204030204" pitchFamily="34" charset="0"/>
                        </a:rPr>
                        <a:t>2.</a:t>
                      </a:r>
                    </a:p>
                  </a:txBody>
                  <a:tcPr marT="34295" marB="34295"/>
                </a:tc>
                <a:tc>
                  <a:txBody>
                    <a:bodyPr/>
                    <a:lstStyle/>
                    <a:p>
                      <a:r>
                        <a:rPr lang="en-US" sz="1600" b="1" kern="1200" dirty="0">
                          <a:solidFill>
                            <a:schemeClr val="dk1"/>
                          </a:solidFill>
                          <a:latin typeface="Calibri" panose="020F0502020204030204" pitchFamily="34" charset="0"/>
                          <a:ea typeface="+mn-ea"/>
                          <a:cs typeface="Calibri" panose="020F0502020204030204" pitchFamily="34" charset="0"/>
                        </a:rPr>
                        <a:t>Certified extract of electoral roll (when candidate is an elector of a</a:t>
                      </a:r>
                      <a:endParaRPr lang="en-US" sz="1600" kern="1200" dirty="0">
                        <a:solidFill>
                          <a:schemeClr val="dk1"/>
                        </a:solidFill>
                        <a:latin typeface="Calibri" panose="020F0502020204030204" pitchFamily="34" charset="0"/>
                        <a:ea typeface="+mn-ea"/>
                        <a:cs typeface="Calibri" panose="020F0502020204030204" pitchFamily="34" charset="0"/>
                      </a:endParaRPr>
                    </a:p>
                    <a:p>
                      <a:r>
                        <a:rPr lang="en-US" sz="1600" b="1" kern="1200" dirty="0">
                          <a:solidFill>
                            <a:schemeClr val="dk1"/>
                          </a:solidFill>
                          <a:latin typeface="Calibri" panose="020F0502020204030204" pitchFamily="34" charset="0"/>
                          <a:ea typeface="+mn-ea"/>
                          <a:cs typeface="Calibri" panose="020F0502020204030204" pitchFamily="34" charset="0"/>
                        </a:rPr>
                        <a:t>different constituency)</a:t>
                      </a:r>
                      <a:endParaRPr lang="en-US" sz="1600" dirty="0">
                        <a:latin typeface="Calibri" panose="020F0502020204030204" pitchFamily="34" charset="0"/>
                        <a:cs typeface="Calibri" panose="020F0502020204030204" pitchFamily="34" charset="0"/>
                      </a:endParaRPr>
                    </a:p>
                    <a:p>
                      <a:endParaRPr lang="en-US" sz="1600" dirty="0">
                        <a:latin typeface="Calibri" panose="020F0502020204030204" pitchFamily="34" charset="0"/>
                        <a:cs typeface="Calibri" panose="020F0502020204030204" pitchFamily="34" charset="0"/>
                      </a:endParaRPr>
                    </a:p>
                  </a:txBody>
                  <a:tcPr marT="34295" marB="34295"/>
                </a:tc>
                <a:tc>
                  <a:txBody>
                    <a:bodyPr/>
                    <a:lstStyle/>
                    <a:p>
                      <a:endParaRPr lang="en-US" sz="1600" dirty="0">
                        <a:latin typeface="Calibri" panose="020F0502020204030204" pitchFamily="34" charset="0"/>
                        <a:cs typeface="Calibri" panose="020F0502020204030204" pitchFamily="34" charset="0"/>
                      </a:endParaRPr>
                    </a:p>
                  </a:txBody>
                  <a:tcPr marT="34295" marB="34295"/>
                </a:tc>
                <a:extLst>
                  <a:ext uri="{0D108BD9-81ED-4DB2-BD59-A6C34878D82A}">
                    <a16:rowId xmlns:a16="http://schemas.microsoft.com/office/drawing/2014/main" val="10001"/>
                  </a:ext>
                </a:extLst>
              </a:tr>
              <a:tr h="462598">
                <a:tc>
                  <a:txBody>
                    <a:bodyPr/>
                    <a:lstStyle/>
                    <a:p>
                      <a:endParaRPr lang="en-US" sz="1600" dirty="0">
                        <a:latin typeface="Calibri" panose="020F0502020204030204" pitchFamily="34" charset="0"/>
                        <a:cs typeface="Calibri" panose="020F0502020204030204" pitchFamily="34" charset="0"/>
                      </a:endParaRPr>
                    </a:p>
                  </a:txBody>
                  <a:tcPr marT="34295" marB="34295"/>
                </a:tc>
                <a:tc>
                  <a:txBody>
                    <a:bodyPr/>
                    <a:lstStyle/>
                    <a:p>
                      <a:endParaRPr lang="en-US" sz="1600" dirty="0">
                        <a:latin typeface="Calibri" panose="020F0502020204030204" pitchFamily="34" charset="0"/>
                        <a:cs typeface="Calibri" panose="020F0502020204030204" pitchFamily="34" charset="0"/>
                      </a:endParaRPr>
                    </a:p>
                  </a:txBody>
                  <a:tcPr marT="34295" marB="34295"/>
                </a:tc>
                <a:tc>
                  <a:txBody>
                    <a:bodyPr/>
                    <a:lstStyle/>
                    <a:p>
                      <a:endParaRPr lang="en-US" sz="1600" dirty="0">
                        <a:latin typeface="Calibri" panose="020F0502020204030204" pitchFamily="34" charset="0"/>
                        <a:cs typeface="Calibri" panose="020F0502020204030204" pitchFamily="34" charset="0"/>
                      </a:endParaRPr>
                    </a:p>
                  </a:txBody>
                  <a:tcPr marT="34295" marB="34295"/>
                </a:tc>
                <a:extLst>
                  <a:ext uri="{0D108BD9-81ED-4DB2-BD59-A6C34878D82A}">
                    <a16:rowId xmlns:a16="http://schemas.microsoft.com/office/drawing/2014/main" val="10002"/>
                  </a:ext>
                </a:extLst>
              </a:tr>
            </a:tbl>
          </a:graphicData>
        </a:graphic>
      </p:graphicFrame>
      <p:pic>
        <p:nvPicPr>
          <p:cNvPr id="43030" name="Picture 3" descr="E:\Mahima\logo\iiidem logo.jpg">
            <a:extLst>
              <a:ext uri="{FF2B5EF4-FFF2-40B4-BE49-F238E27FC236}">
                <a16:creationId xmlns:a16="http://schemas.microsoft.com/office/drawing/2014/main" id="{613DB2A2-759B-747D-49EE-8BB2DBC09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31" name="Picture 4" descr="E:\Mahima\logo\ECI - Copy.jpg">
            <a:extLst>
              <a:ext uri="{FF2B5EF4-FFF2-40B4-BE49-F238E27FC236}">
                <a16:creationId xmlns:a16="http://schemas.microsoft.com/office/drawing/2014/main" id="{239C94EB-8776-E37D-D520-4D7F6BAA1E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32" name="Slide Number Placeholder 1">
            <a:extLst>
              <a:ext uri="{FF2B5EF4-FFF2-40B4-BE49-F238E27FC236}">
                <a16:creationId xmlns:a16="http://schemas.microsoft.com/office/drawing/2014/main" id="{4C2AE30F-E8A7-496D-81BC-0BCE9A5DE17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0CAED08D-D59D-9D43-9E42-D750579D549F}" type="slidenum">
              <a:rPr lang="en-US" altLang="en-US">
                <a:solidFill>
                  <a:srgbClr val="FFFFFF"/>
                </a:solidFill>
              </a:rPr>
              <a:pPr eaLnBrk="1" hangingPunct="1"/>
              <a:t>37</a:t>
            </a:fld>
            <a:endParaRPr lang="en-US" altLang="en-US">
              <a:solidFill>
                <a:srgbClr val="FFFFFF"/>
              </a:solidFill>
            </a:endParaRPr>
          </a:p>
        </p:txBody>
      </p:sp>
      <p:sp>
        <p:nvSpPr>
          <p:cNvPr id="8" name="Rectangle 7"/>
          <p:cNvSpPr/>
          <p:nvPr/>
        </p:nvSpPr>
        <p:spPr>
          <a:xfrm>
            <a:off x="7848600" y="4682867"/>
            <a:ext cx="918970" cy="369332"/>
          </a:xfrm>
          <a:prstGeom prst="rect">
            <a:avLst/>
          </a:prstGeom>
        </p:spPr>
        <p:txBody>
          <a:bodyPr wrap="none">
            <a:spAutoFit/>
          </a:bodyPr>
          <a:lstStyle/>
          <a:p>
            <a:r>
              <a:rPr lang="en-IN" altLang="en-US" dirty="0" err="1" smtClean="0">
                <a:cs typeface="Calibri" panose="020F0502020204030204" pitchFamily="34" charset="0"/>
              </a:rPr>
              <a:t>Contd</a:t>
            </a:r>
            <a:r>
              <a:rPr lang="en-IN"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0D248150-6CBD-8E7C-DB59-2DB1F3DF7CFF}"/>
              </a:ext>
            </a:extLst>
          </p:cNvPr>
          <p:cNvSpPr>
            <a:spLocks noGrp="1"/>
          </p:cNvSpPr>
          <p:nvPr>
            <p:ph type="title"/>
          </p:nvPr>
        </p:nvSpPr>
        <p:spPr/>
        <p:txBody>
          <a:bodyPr/>
          <a:lstStyle/>
          <a:p>
            <a:pPr algn="ctr" eaLnBrk="1" fontAlgn="auto" hangingPunct="1">
              <a:spcAft>
                <a:spcPts val="0"/>
              </a:spcAft>
              <a:defRPr/>
            </a:pPr>
            <a:r>
              <a:rPr lang="en-US" altLang="en-US" sz="3000" dirty="0"/>
              <a:t>Check List Contd..</a:t>
            </a:r>
          </a:p>
        </p:txBody>
      </p:sp>
      <p:graphicFrame>
        <p:nvGraphicFramePr>
          <p:cNvPr id="4" name="Content Placeholder 3">
            <a:extLst>
              <a:ext uri="{FF2B5EF4-FFF2-40B4-BE49-F238E27FC236}">
                <a16:creationId xmlns:a16="http://schemas.microsoft.com/office/drawing/2014/main" id="{8CA8F3C7-5446-4754-978A-2B62FDC58CD4}"/>
              </a:ext>
            </a:extLst>
          </p:cNvPr>
          <p:cNvGraphicFramePr>
            <a:graphicFrameLocks noGrp="1"/>
          </p:cNvGraphicFramePr>
          <p:nvPr>
            <p:ph idx="1"/>
          </p:nvPr>
        </p:nvGraphicFramePr>
        <p:xfrm>
          <a:off x="457200" y="1220788"/>
          <a:ext cx="8382001" cy="3713163"/>
        </p:xfrm>
        <a:graphic>
          <a:graphicData uri="http://schemas.openxmlformats.org/drawingml/2006/table">
            <a:tbl>
              <a:tblPr/>
              <a:tblGrid>
                <a:gridCol w="853901">
                  <a:extLst>
                    <a:ext uri="{9D8B030D-6E8A-4147-A177-3AD203B41FA5}">
                      <a16:colId xmlns:a16="http://schemas.microsoft.com/office/drawing/2014/main" val="20000"/>
                    </a:ext>
                  </a:extLst>
                </a:gridCol>
                <a:gridCol w="3565699">
                  <a:extLst>
                    <a:ext uri="{9D8B030D-6E8A-4147-A177-3AD203B41FA5}">
                      <a16:colId xmlns:a16="http://schemas.microsoft.com/office/drawing/2014/main" val="20001"/>
                    </a:ext>
                  </a:extLst>
                </a:gridCol>
                <a:gridCol w="3962401">
                  <a:extLst>
                    <a:ext uri="{9D8B030D-6E8A-4147-A177-3AD203B41FA5}">
                      <a16:colId xmlns:a16="http://schemas.microsoft.com/office/drawing/2014/main" val="20002"/>
                    </a:ext>
                  </a:extLst>
                </a:gridCol>
              </a:tblGrid>
              <a:tr h="1221664">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Calibri" panose="020F0502020204030204" pitchFamily="34" charset="0"/>
                          <a:cs typeface="Calibri" panose="020F0502020204030204" pitchFamily="34" charset="0"/>
                        </a:rPr>
                        <a:t>Sl.</a:t>
                      </a:r>
                    </a:p>
                    <a:p>
                      <a:pPr marL="0" marR="0" lvl="0" indent="0" algn="l" defTabSz="912813"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Calibri" panose="020F0502020204030204" pitchFamily="34" charset="0"/>
                          <a:cs typeface="Calibri" panose="020F0502020204030204" pitchFamily="34" charset="0"/>
                        </a:rPr>
                        <a:t>No</a:t>
                      </a: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FFFFFF"/>
                          </a:solidFill>
                          <a:effectLst/>
                          <a:latin typeface="Calibri" panose="020F0502020204030204" pitchFamily="34" charset="0"/>
                          <a:cs typeface="Calibri" panose="020F0502020204030204" pitchFamily="34" charset="0"/>
                        </a:rPr>
                        <a:t>Documents</a:t>
                      </a: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r>
                        <a:rPr lang="en-US" sz="1600" b="1" kern="1200" dirty="0">
                          <a:solidFill>
                            <a:schemeClr val="lt1"/>
                          </a:solidFill>
                          <a:latin typeface="Calibri" panose="020F0502020204030204" pitchFamily="34" charset="0"/>
                          <a:ea typeface="+mn-ea"/>
                          <a:cs typeface="Calibri" panose="020F0502020204030204" pitchFamily="34" charset="0"/>
                        </a:rPr>
                        <a:t>Whether filed</a:t>
                      </a:r>
                    </a:p>
                    <a:p>
                      <a:r>
                        <a:rPr lang="en-US" sz="1600" b="1" kern="1200" dirty="0">
                          <a:solidFill>
                            <a:schemeClr val="lt1"/>
                          </a:solidFill>
                          <a:latin typeface="Calibri" panose="020F0502020204030204" pitchFamily="34" charset="0"/>
                          <a:ea typeface="+mn-ea"/>
                          <a:cs typeface="Calibri" panose="020F0502020204030204" pitchFamily="34" charset="0"/>
                        </a:rPr>
                        <a:t>(write Yes/No)</a:t>
                      </a:r>
                    </a:p>
                    <a:p>
                      <a:r>
                        <a:rPr lang="en-US" sz="1600" b="1" kern="1200" dirty="0">
                          <a:solidFill>
                            <a:schemeClr val="lt1"/>
                          </a:solidFill>
                          <a:latin typeface="Calibri" panose="020F0502020204030204" pitchFamily="34" charset="0"/>
                          <a:ea typeface="+mn-ea"/>
                          <a:cs typeface="Calibri" panose="020F0502020204030204" pitchFamily="34" charset="0"/>
                        </a:rPr>
                        <a:t>[if there is any defect/shortcomings</a:t>
                      </a:r>
                      <a:r>
                        <a:rPr lang="en-US" sz="1600" b="1" kern="1200" baseline="0" dirty="0">
                          <a:solidFill>
                            <a:schemeClr val="lt1"/>
                          </a:solidFill>
                          <a:latin typeface="Calibri" panose="020F0502020204030204" pitchFamily="34" charset="0"/>
                          <a:ea typeface="+mn-ea"/>
                          <a:cs typeface="Calibri" panose="020F0502020204030204" pitchFamily="34" charset="0"/>
                        </a:rPr>
                        <a:t> in the documents, the same should be specified]</a:t>
                      </a:r>
                      <a:endParaRPr lang="en-US" sz="1600" b="1" kern="1200" dirty="0">
                        <a:solidFill>
                          <a:schemeClr val="lt1"/>
                        </a:solidFill>
                        <a:latin typeface="Calibri" panose="020F0502020204030204" pitchFamily="34" charset="0"/>
                        <a:ea typeface="+mn-ea"/>
                        <a:cs typeface="Calibri" panose="020F0502020204030204" pitchFamily="34" charset="0"/>
                      </a:endParaRP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89905">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3</a:t>
                      </a: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r>
                        <a:rPr lang="en-US" sz="1600" b="1" kern="1200" dirty="0">
                          <a:solidFill>
                            <a:schemeClr val="dk1"/>
                          </a:solidFill>
                          <a:latin typeface="Calibri" panose="020F0502020204030204" pitchFamily="34" charset="0"/>
                          <a:ea typeface="+mn-ea"/>
                          <a:cs typeface="Calibri" panose="020F0502020204030204" pitchFamily="34" charset="0"/>
                        </a:rPr>
                        <a:t>Form A and B (applicable in the case of candidates set up by political</a:t>
                      </a:r>
                      <a:r>
                        <a:rPr lang="en-US" sz="1600" b="0" kern="1200" baseline="0" dirty="0">
                          <a:solidFill>
                            <a:schemeClr val="dk1"/>
                          </a:solidFill>
                          <a:latin typeface="Calibri" panose="020F0502020204030204" pitchFamily="34" charset="0"/>
                          <a:ea typeface="+mn-ea"/>
                          <a:cs typeface="Calibri" panose="020F0502020204030204" pitchFamily="34" charset="0"/>
                        </a:rPr>
                        <a:t> </a:t>
                      </a:r>
                      <a:r>
                        <a:rPr lang="en-US" sz="1600" b="1" kern="1200" dirty="0">
                          <a:solidFill>
                            <a:schemeClr val="dk1"/>
                          </a:solidFill>
                          <a:latin typeface="Calibri" panose="020F0502020204030204" pitchFamily="34" charset="0"/>
                          <a:ea typeface="+mn-ea"/>
                          <a:cs typeface="Calibri" panose="020F0502020204030204" pitchFamily="34" charset="0"/>
                        </a:rPr>
                        <a:t>parties)</a:t>
                      </a:r>
                      <a:endParaRPr lang="en-US" sz="1600" kern="1200" dirty="0">
                        <a:solidFill>
                          <a:schemeClr val="dk1"/>
                        </a:solidFill>
                        <a:latin typeface="Calibri" panose="020F0502020204030204" pitchFamily="34" charset="0"/>
                        <a:ea typeface="+mn-ea"/>
                        <a:cs typeface="Calibri" panose="020F0502020204030204" pitchFamily="34" charset="0"/>
                      </a:endParaRPr>
                    </a:p>
                  </a:txBody>
                  <a:tcPr marT="34277" marB="3427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endParaRPr lang="en-US" sz="1600" dirty="0">
                        <a:latin typeface="Calibri" panose="020F0502020204030204" pitchFamily="34" charset="0"/>
                        <a:cs typeface="Calibri" panose="020F0502020204030204" pitchFamily="34" charset="0"/>
                      </a:endParaRPr>
                    </a:p>
                  </a:txBody>
                  <a:tcPr marT="34277" marB="3427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1"/>
                  </a:ext>
                </a:extLst>
              </a:tr>
              <a:tr h="920596">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4</a:t>
                      </a: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Copy of caste certificate from competent authority, if the candidate</a:t>
                      </a:r>
                      <a:endPar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p>
                      <a:pPr marL="0" marR="0" lvl="0" indent="0" algn="l" defTabSz="912813"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claims to belong to SC/ST)</a:t>
                      </a:r>
                      <a:endPar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2"/>
                  </a:ext>
                </a:extLst>
              </a:tr>
              <a:tr h="490499">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5</a:t>
                      </a: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eaLnBrk="0" hangingPunct="0">
                        <a:spcBef>
                          <a:spcPct val="20000"/>
                        </a:spcBef>
                        <a:buClr>
                          <a:schemeClr val="accent1"/>
                        </a:buClr>
                        <a:buSzPct val="85000"/>
                        <a:buFont typeface="Arial" charset="0"/>
                        <a:defRPr sz="2000">
                          <a:solidFill>
                            <a:schemeClr val="tx1"/>
                          </a:solidFill>
                          <a:latin typeface="Arial" charset="0"/>
                        </a:defRPr>
                      </a:lvl1pPr>
                      <a:lvl2pPr marL="742950" indent="-285750" eaLnBrk="0" hangingPunct="0">
                        <a:spcBef>
                          <a:spcPct val="20000"/>
                        </a:spcBef>
                        <a:buClr>
                          <a:schemeClr val="accent1"/>
                        </a:buClr>
                        <a:buSzPct val="85000"/>
                        <a:buFont typeface="Arial" charset="0"/>
                        <a:defRPr sz="1900">
                          <a:solidFill>
                            <a:schemeClr val="tx1"/>
                          </a:solidFill>
                          <a:latin typeface="Arial" charset="0"/>
                        </a:defRPr>
                      </a:lvl2pPr>
                      <a:lvl3pPr marL="1143000" indent="-228600" eaLnBrk="0" hangingPunct="0">
                        <a:spcBef>
                          <a:spcPct val="20000"/>
                        </a:spcBef>
                        <a:buClr>
                          <a:schemeClr val="accent1"/>
                        </a:buClr>
                        <a:buSzPct val="90000"/>
                        <a:buFont typeface="Arial" charset="0"/>
                        <a:defRPr sz="1600">
                          <a:solidFill>
                            <a:schemeClr val="tx1"/>
                          </a:solidFill>
                          <a:latin typeface="Arial" charset="0"/>
                        </a:defRPr>
                      </a:lvl3pPr>
                      <a:lvl4pPr marL="1600200" indent="-228600" eaLnBrk="0" hangingPunct="0">
                        <a:spcBef>
                          <a:spcPct val="20000"/>
                        </a:spcBef>
                        <a:buClr>
                          <a:schemeClr val="accent1"/>
                        </a:buClr>
                        <a:buFont typeface="Arial" charset="0"/>
                        <a:defRPr sz="1400">
                          <a:solidFill>
                            <a:schemeClr val="tx1"/>
                          </a:solidFill>
                          <a:latin typeface="Arial" charset="0"/>
                        </a:defRPr>
                      </a:lvl4pPr>
                      <a:lvl5pPr marL="2057400" indent="-228600" eaLnBrk="0" hangingPunct="0">
                        <a:spcBef>
                          <a:spcPct val="20000"/>
                        </a:spcBef>
                        <a:buClr>
                          <a:schemeClr val="accent1"/>
                        </a:buClr>
                        <a:buSzPct val="100000"/>
                        <a:buFont typeface="Arial" charset="0"/>
                        <a:defRPr sz="1200">
                          <a:solidFill>
                            <a:schemeClr val="tx1"/>
                          </a:solidFill>
                          <a:latin typeface="Arial" charset="0"/>
                        </a:defRPr>
                      </a:lvl5pPr>
                      <a:lvl6pPr marL="25146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Security deposit (whether made)</a:t>
                      </a:r>
                      <a:endPar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3"/>
                  </a:ext>
                </a:extLst>
              </a:tr>
              <a:tr h="490499">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6</a:t>
                      </a: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eaLnBrk="0" hangingPunct="0">
                        <a:spcBef>
                          <a:spcPct val="20000"/>
                        </a:spcBef>
                        <a:buClr>
                          <a:schemeClr val="accent1"/>
                        </a:buClr>
                        <a:buSzPct val="85000"/>
                        <a:buFont typeface="Arial" charset="0"/>
                        <a:defRPr sz="2000">
                          <a:solidFill>
                            <a:schemeClr val="tx1"/>
                          </a:solidFill>
                          <a:latin typeface="Arial" charset="0"/>
                        </a:defRPr>
                      </a:lvl1pPr>
                      <a:lvl2pPr marL="742950" indent="-285750" eaLnBrk="0" hangingPunct="0">
                        <a:spcBef>
                          <a:spcPct val="20000"/>
                        </a:spcBef>
                        <a:buClr>
                          <a:schemeClr val="accent1"/>
                        </a:buClr>
                        <a:buSzPct val="85000"/>
                        <a:buFont typeface="Arial" charset="0"/>
                        <a:defRPr sz="1900">
                          <a:solidFill>
                            <a:schemeClr val="tx1"/>
                          </a:solidFill>
                          <a:latin typeface="Arial" charset="0"/>
                        </a:defRPr>
                      </a:lvl2pPr>
                      <a:lvl3pPr marL="1143000" indent="-228600" eaLnBrk="0" hangingPunct="0">
                        <a:spcBef>
                          <a:spcPct val="20000"/>
                        </a:spcBef>
                        <a:buClr>
                          <a:schemeClr val="accent1"/>
                        </a:buClr>
                        <a:buSzPct val="90000"/>
                        <a:buFont typeface="Arial" charset="0"/>
                        <a:defRPr sz="1600">
                          <a:solidFill>
                            <a:schemeClr val="tx1"/>
                          </a:solidFill>
                          <a:latin typeface="Arial" charset="0"/>
                        </a:defRPr>
                      </a:lvl3pPr>
                      <a:lvl4pPr marL="1600200" indent="-228600" eaLnBrk="0" hangingPunct="0">
                        <a:spcBef>
                          <a:spcPct val="20000"/>
                        </a:spcBef>
                        <a:buClr>
                          <a:schemeClr val="accent1"/>
                        </a:buClr>
                        <a:buFont typeface="Arial" charset="0"/>
                        <a:defRPr sz="1400">
                          <a:solidFill>
                            <a:schemeClr val="tx1"/>
                          </a:solidFill>
                          <a:latin typeface="Arial" charset="0"/>
                        </a:defRPr>
                      </a:lvl4pPr>
                      <a:lvl5pPr marL="2057400" indent="-228600" eaLnBrk="0" hangingPunct="0">
                        <a:spcBef>
                          <a:spcPct val="20000"/>
                        </a:spcBef>
                        <a:buClr>
                          <a:schemeClr val="accent1"/>
                        </a:buClr>
                        <a:buSzPct val="100000"/>
                        <a:buFont typeface="Arial" charset="0"/>
                        <a:defRPr sz="1200">
                          <a:solidFill>
                            <a:schemeClr val="tx1"/>
                          </a:solidFill>
                          <a:latin typeface="Arial" charset="0"/>
                        </a:defRPr>
                      </a:lvl5pPr>
                      <a:lvl6pPr marL="25146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000000"/>
                          </a:solidFill>
                          <a:effectLst/>
                          <a:latin typeface="Calibri" panose="020F0502020204030204" pitchFamily="34" charset="0"/>
                          <a:cs typeface="Calibri" panose="020F0502020204030204" pitchFamily="34" charset="0"/>
                        </a:rPr>
                        <a:t>Oath/affirmation (whether taken)</a:t>
                      </a:r>
                      <a:endPar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defTabSz="912813" eaLnBrk="0" hangingPunct="0">
                        <a:spcBef>
                          <a:spcPct val="20000"/>
                        </a:spcBef>
                        <a:buClr>
                          <a:schemeClr val="accent1"/>
                        </a:buClr>
                        <a:buSzPct val="85000"/>
                        <a:buFont typeface="Arial" charset="0"/>
                        <a:defRPr sz="2000">
                          <a:solidFill>
                            <a:schemeClr val="tx1"/>
                          </a:solidFill>
                          <a:latin typeface="Arial" charset="0"/>
                        </a:defRPr>
                      </a:lvl1pPr>
                      <a:lvl2pPr marL="742950" indent="-285750" defTabSz="912813" eaLnBrk="0" hangingPunct="0">
                        <a:spcBef>
                          <a:spcPct val="20000"/>
                        </a:spcBef>
                        <a:buClr>
                          <a:schemeClr val="accent1"/>
                        </a:buClr>
                        <a:buSzPct val="85000"/>
                        <a:buFont typeface="Arial" charset="0"/>
                        <a:defRPr sz="1900">
                          <a:solidFill>
                            <a:schemeClr val="tx1"/>
                          </a:solidFill>
                          <a:latin typeface="Arial" charset="0"/>
                        </a:defRPr>
                      </a:lvl2pPr>
                      <a:lvl3pPr marL="1143000" indent="-228600" defTabSz="912813" eaLnBrk="0" hangingPunct="0">
                        <a:spcBef>
                          <a:spcPct val="20000"/>
                        </a:spcBef>
                        <a:buClr>
                          <a:schemeClr val="accent1"/>
                        </a:buClr>
                        <a:buSzPct val="90000"/>
                        <a:buFont typeface="Arial" charset="0"/>
                        <a:defRPr sz="1600">
                          <a:solidFill>
                            <a:schemeClr val="tx1"/>
                          </a:solidFill>
                          <a:latin typeface="Arial" charset="0"/>
                        </a:defRPr>
                      </a:lvl3pPr>
                      <a:lvl4pPr marL="1600200" indent="-228600" defTabSz="912813" eaLnBrk="0" hangingPunct="0">
                        <a:spcBef>
                          <a:spcPct val="20000"/>
                        </a:spcBef>
                        <a:buClr>
                          <a:schemeClr val="accent1"/>
                        </a:buClr>
                        <a:buFont typeface="Arial" charset="0"/>
                        <a:defRPr sz="1400">
                          <a:solidFill>
                            <a:schemeClr val="tx1"/>
                          </a:solidFill>
                          <a:latin typeface="Arial" charset="0"/>
                        </a:defRPr>
                      </a:lvl4pPr>
                      <a:lvl5pPr marL="2057400" indent="-228600" defTabSz="912813" eaLnBrk="0" hangingPunct="0">
                        <a:spcBef>
                          <a:spcPct val="20000"/>
                        </a:spcBef>
                        <a:buClr>
                          <a:schemeClr val="accent1"/>
                        </a:buClr>
                        <a:buSzPct val="100000"/>
                        <a:buFont typeface="Arial" charset="0"/>
                        <a:defRPr sz="1200">
                          <a:solidFill>
                            <a:schemeClr val="tx1"/>
                          </a:solidFill>
                          <a:latin typeface="Arial" charset="0"/>
                        </a:defRPr>
                      </a:lvl5pPr>
                      <a:lvl6pPr marL="25146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6pPr>
                      <a:lvl7pPr marL="29718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7pPr>
                      <a:lvl8pPr marL="34290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8pPr>
                      <a:lvl9pPr marL="3886200" indent="-228600" defTabSz="912813" eaLnBrk="0" fontAlgn="base" hangingPunct="0">
                        <a:spcBef>
                          <a:spcPct val="20000"/>
                        </a:spcBef>
                        <a:spcAft>
                          <a:spcPct val="0"/>
                        </a:spcAft>
                        <a:buClr>
                          <a:schemeClr val="accent1"/>
                        </a:buClr>
                        <a:buSzPct val="100000"/>
                        <a:buFont typeface="Arial" charset="0"/>
                        <a:defRPr sz="1200">
                          <a:solidFill>
                            <a:schemeClr val="tx1"/>
                          </a:solidFill>
                          <a:latin typeface="Arial" charset="0"/>
                        </a:defRPr>
                      </a:lvl9pPr>
                    </a:lstStyle>
                    <a:p>
                      <a:pPr marL="0" marR="0" lvl="0" indent="0" algn="l" defTabSz="912813" rtl="0" eaLnBrk="1" fontAlgn="base" latinLnBrk="0" hangingPunct="1">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rgbClr val="000000"/>
                        </a:solidFill>
                        <a:effectLst/>
                        <a:latin typeface="Calibri" panose="020F0502020204030204" pitchFamily="34" charset="0"/>
                        <a:cs typeface="Calibri" panose="020F0502020204030204" pitchFamily="34" charset="0"/>
                      </a:endParaRPr>
                    </a:p>
                  </a:txBody>
                  <a:tcPr marT="34244" marB="3424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4"/>
                  </a:ext>
                </a:extLst>
              </a:tr>
            </a:tbl>
          </a:graphicData>
        </a:graphic>
      </p:graphicFrame>
      <p:pic>
        <p:nvPicPr>
          <p:cNvPr id="44061" name="Picture 3" descr="E:\Mahima\logo\iiidem logo.jpg">
            <a:extLst>
              <a:ext uri="{FF2B5EF4-FFF2-40B4-BE49-F238E27FC236}">
                <a16:creationId xmlns:a16="http://schemas.microsoft.com/office/drawing/2014/main" id="{06F55A1F-454C-98A1-1C20-3ABC29C526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62" name="Picture 4" descr="E:\Mahima\logo\ECI - Copy.jpg">
            <a:extLst>
              <a:ext uri="{FF2B5EF4-FFF2-40B4-BE49-F238E27FC236}">
                <a16:creationId xmlns:a16="http://schemas.microsoft.com/office/drawing/2014/main" id="{426917B4-DD1C-9064-FB7B-C8F69763A8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63" name="Slide Number Placeholder 1">
            <a:extLst>
              <a:ext uri="{FF2B5EF4-FFF2-40B4-BE49-F238E27FC236}">
                <a16:creationId xmlns:a16="http://schemas.microsoft.com/office/drawing/2014/main" id="{C50752A4-4760-D37F-72F4-44F331314CA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D6D4288-413B-1843-8437-EAFB2A0D8BE6}" type="slidenum">
              <a:rPr lang="en-US" altLang="en-US">
                <a:solidFill>
                  <a:srgbClr val="FFFFFF"/>
                </a:solidFill>
              </a:rPr>
              <a:pPr eaLnBrk="1" hangingPunct="1"/>
              <a:t>38</a:t>
            </a:fld>
            <a:endParaRPr lang="en-US" altLang="en-US">
              <a:solidFill>
                <a:srgbClr val="FFFFFF"/>
              </a:solidFill>
            </a:endParaRPr>
          </a:p>
        </p:txBody>
      </p:sp>
      <p:sp>
        <p:nvSpPr>
          <p:cNvPr id="7" name="Rectangle 6"/>
          <p:cNvSpPr/>
          <p:nvPr/>
        </p:nvSpPr>
        <p:spPr>
          <a:xfrm>
            <a:off x="7848600" y="4682867"/>
            <a:ext cx="918970" cy="369332"/>
          </a:xfrm>
          <a:prstGeom prst="rect">
            <a:avLst/>
          </a:prstGeom>
        </p:spPr>
        <p:txBody>
          <a:bodyPr wrap="none">
            <a:spAutoFit/>
          </a:bodyPr>
          <a:lstStyle/>
          <a:p>
            <a:r>
              <a:rPr lang="en-IN" altLang="en-US" dirty="0" err="1" smtClean="0">
                <a:cs typeface="Calibri" panose="020F0502020204030204" pitchFamily="34" charset="0"/>
              </a:rPr>
              <a:t>Contd</a:t>
            </a:r>
            <a:r>
              <a:rPr lang="en-IN"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E86EAA2-727D-CEB6-1FA2-5701EF4177E8}"/>
              </a:ext>
            </a:extLst>
          </p:cNvPr>
          <p:cNvSpPr>
            <a:spLocks noGrp="1"/>
          </p:cNvSpPr>
          <p:nvPr>
            <p:ph type="title"/>
          </p:nvPr>
        </p:nvSpPr>
        <p:spPr/>
        <p:txBody>
          <a:bodyPr/>
          <a:lstStyle/>
          <a:p>
            <a:pPr algn="ctr" eaLnBrk="1" fontAlgn="auto" hangingPunct="1">
              <a:spcAft>
                <a:spcPts val="0"/>
              </a:spcAft>
              <a:defRPr/>
            </a:pPr>
            <a:r>
              <a:rPr lang="en-US" altLang="en-US" sz="3000" dirty="0"/>
              <a:t>Check List Contd..</a:t>
            </a:r>
          </a:p>
        </p:txBody>
      </p:sp>
      <p:sp>
        <p:nvSpPr>
          <p:cNvPr id="3" name="Content Placeholder 2">
            <a:extLst>
              <a:ext uri="{FF2B5EF4-FFF2-40B4-BE49-F238E27FC236}">
                <a16:creationId xmlns:a16="http://schemas.microsoft.com/office/drawing/2014/main" id="{F1C36E23-CDEA-F7AE-B36E-61A9E9037C91}"/>
              </a:ext>
            </a:extLst>
          </p:cNvPr>
          <p:cNvSpPr>
            <a:spLocks noGrp="1"/>
          </p:cNvSpPr>
          <p:nvPr>
            <p:ph idx="1"/>
          </p:nvPr>
        </p:nvSpPr>
        <p:spPr/>
        <p:txBody>
          <a:bodyPr rtlCol="0">
            <a:noAutofit/>
          </a:bodyPr>
          <a:lstStyle/>
          <a:p>
            <a:pPr marL="0" indent="0" eaLnBrk="1" fontAlgn="auto" hangingPunct="1">
              <a:spcAft>
                <a:spcPts val="0"/>
              </a:spcAft>
              <a:buFont typeface="Arial" charset="0"/>
              <a:buNone/>
              <a:defRPr/>
            </a:pPr>
            <a:r>
              <a:rPr lang="en-US" sz="1600" b="1" u="sng" dirty="0">
                <a:latin typeface="Calibri" panose="020F0502020204030204" pitchFamily="34" charset="0"/>
                <a:cs typeface="Calibri" panose="020F0502020204030204" pitchFamily="34" charset="0"/>
              </a:rPr>
              <a:t>The following documents which have not been filed should be filed as indicated below:</a:t>
            </a:r>
            <a:endParaRPr lang="en-US" sz="1600" u="sng" dirty="0">
              <a:latin typeface="Calibri" panose="020F0502020204030204" pitchFamily="34" charset="0"/>
              <a:cs typeface="Calibri" panose="020F0502020204030204" pitchFamily="34" charset="0"/>
            </a:endParaRPr>
          </a:p>
          <a:p>
            <a:pPr marL="182879" indent="-182879"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(a) ……………should be filed latest by……………….</a:t>
            </a:r>
            <a:endParaRPr lang="en-US" sz="1600" dirty="0">
              <a:latin typeface="Calibri" panose="020F0502020204030204" pitchFamily="34" charset="0"/>
              <a:cs typeface="Calibri" panose="020F0502020204030204" pitchFamily="34" charset="0"/>
            </a:endParaRPr>
          </a:p>
          <a:p>
            <a:pPr marL="182879" indent="-182879"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(b) Above mentioned columns in the Affidavit in </a:t>
            </a:r>
            <a:r>
              <a:rPr lang="en-US" sz="1600" b="1" u="sng" dirty="0">
                <a:solidFill>
                  <a:srgbClr val="0070C0"/>
                </a:solidFill>
                <a:latin typeface="Calibri" panose="020F0502020204030204" pitchFamily="34" charset="0"/>
                <a:cs typeface="Calibri" panose="020F0502020204030204" pitchFamily="34" charset="0"/>
              </a:rPr>
              <a:t>Form 26 </a:t>
            </a:r>
            <a:r>
              <a:rPr lang="en-US" sz="1600" b="1" dirty="0">
                <a:latin typeface="Calibri" panose="020F0502020204030204" pitchFamily="34" charset="0"/>
                <a:cs typeface="Calibri" panose="020F0502020204030204" pitchFamily="34" charset="0"/>
              </a:rPr>
              <a:t>have been left blank.  You must submit a revised Affidavit with columns duly filled up before the commencement of scrutiny of nominations, failing which the nomination paper will be liable to be rejected</a:t>
            </a:r>
          </a:p>
          <a:p>
            <a:pPr marL="182879" indent="-182879"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(c) …………  should be filed latest by…………..</a:t>
            </a:r>
            <a:endParaRPr lang="en-US" sz="1600" dirty="0">
              <a:latin typeface="Calibri" panose="020F0502020204030204" pitchFamily="34" charset="0"/>
              <a:cs typeface="Calibri" panose="020F0502020204030204" pitchFamily="34" charset="0"/>
            </a:endParaRPr>
          </a:p>
          <a:p>
            <a:pPr marL="182879" indent="-182879"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a:t>
            </a:r>
            <a:endParaRPr lang="en-US" sz="1600" dirty="0">
              <a:latin typeface="Calibri" panose="020F0502020204030204" pitchFamily="34" charset="0"/>
              <a:cs typeface="Calibri" panose="020F0502020204030204" pitchFamily="34" charset="0"/>
            </a:endParaRPr>
          </a:p>
          <a:p>
            <a:pPr marL="182879" indent="-182879"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Received:</a:t>
            </a:r>
            <a:endParaRPr lang="en-US" sz="1600" dirty="0">
              <a:latin typeface="Calibri" panose="020F0502020204030204" pitchFamily="34" charset="0"/>
              <a:cs typeface="Calibri" panose="020F0502020204030204" pitchFamily="34" charset="0"/>
            </a:endParaRPr>
          </a:p>
          <a:p>
            <a:pPr marL="182879" indent="-182879"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                                              		    ………………………</a:t>
            </a:r>
            <a:endParaRPr lang="en-US" sz="1600" dirty="0">
              <a:latin typeface="Calibri" panose="020F0502020204030204" pitchFamily="34" charset="0"/>
              <a:cs typeface="Calibri" panose="020F0502020204030204" pitchFamily="34" charset="0"/>
            </a:endParaRPr>
          </a:p>
          <a:p>
            <a:pPr marL="182879" indent="-182879" algn="just"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(Signature of candidate)                               		 	Signature of RO/ARO</a:t>
            </a:r>
            <a:endParaRPr lang="en-US" sz="1600" dirty="0">
              <a:latin typeface="Calibri" panose="020F0502020204030204" pitchFamily="34" charset="0"/>
              <a:cs typeface="Calibri" panose="020F0502020204030204" pitchFamily="34" charset="0"/>
            </a:endParaRPr>
          </a:p>
          <a:p>
            <a:pPr marL="182879" indent="-182879" eaLnBrk="1" fontAlgn="auto" hangingPunct="1">
              <a:spcAft>
                <a:spcPts val="0"/>
              </a:spcAft>
              <a:buFont typeface="Arial" charset="0"/>
              <a:buNone/>
              <a:defRPr/>
            </a:pPr>
            <a:r>
              <a:rPr lang="en-US" sz="1600" dirty="0">
                <a:latin typeface="Calibri" panose="020F0502020204030204" pitchFamily="34" charset="0"/>
                <a:cs typeface="Calibri" panose="020F0502020204030204" pitchFamily="34" charset="0"/>
              </a:rPr>
              <a:t>	</a:t>
            </a:r>
          </a:p>
          <a:p>
            <a:pPr marL="182879" indent="-182879"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Date &amp; Time :</a:t>
            </a:r>
          </a:p>
          <a:p>
            <a:pPr marL="182879" indent="-182879"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Place: </a:t>
            </a:r>
          </a:p>
        </p:txBody>
      </p:sp>
      <p:pic>
        <p:nvPicPr>
          <p:cNvPr id="45060" name="Picture 3" descr="E:\Mahima\logo\iiidem logo.jpg">
            <a:extLst>
              <a:ext uri="{FF2B5EF4-FFF2-40B4-BE49-F238E27FC236}">
                <a16:creationId xmlns:a16="http://schemas.microsoft.com/office/drawing/2014/main" id="{BB2A14B5-EF5C-4F82-AA2D-5B7D1E1AE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1" name="Picture 4" descr="E:\Mahima\logo\ECI - Copy.jpg">
            <a:extLst>
              <a:ext uri="{FF2B5EF4-FFF2-40B4-BE49-F238E27FC236}">
                <a16:creationId xmlns:a16="http://schemas.microsoft.com/office/drawing/2014/main" id="{6DC5DFE0-CCCD-7121-F736-E023C1E7AD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2" name="Slide Number Placeholder 1">
            <a:extLst>
              <a:ext uri="{FF2B5EF4-FFF2-40B4-BE49-F238E27FC236}">
                <a16:creationId xmlns:a16="http://schemas.microsoft.com/office/drawing/2014/main" id="{0D00DDF0-EE3D-4A3C-ED77-1AAC88EA31A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55D00FC-C77B-554D-80B7-02C706980255}" type="slidenum">
              <a:rPr lang="en-US" altLang="en-US">
                <a:solidFill>
                  <a:srgbClr val="FFFFFF"/>
                </a:solidFill>
              </a:rPr>
              <a:pPr eaLnBrk="1" hangingPunct="1"/>
              <a:t>39</a:t>
            </a:fld>
            <a:endParaRPr lang="en-US" altLang="en-US">
              <a:solidFill>
                <a:srgbClr val="FFFFFF"/>
              </a:solidFill>
            </a:endParaRPr>
          </a:p>
        </p:txBody>
      </p:sp>
      <p:sp>
        <p:nvSpPr>
          <p:cNvPr id="7" name="Rectangle 6"/>
          <p:cNvSpPr/>
          <p:nvPr/>
        </p:nvSpPr>
        <p:spPr>
          <a:xfrm>
            <a:off x="7848600" y="4682867"/>
            <a:ext cx="918970" cy="369332"/>
          </a:xfrm>
          <a:prstGeom prst="rect">
            <a:avLst/>
          </a:prstGeom>
        </p:spPr>
        <p:txBody>
          <a:bodyPr wrap="none">
            <a:spAutoFit/>
          </a:bodyPr>
          <a:lstStyle/>
          <a:p>
            <a:r>
              <a:rPr lang="en-IN" altLang="en-US" dirty="0" err="1" smtClean="0">
                <a:cs typeface="Calibri" panose="020F0502020204030204" pitchFamily="34" charset="0"/>
              </a:rPr>
              <a:t>Contd</a:t>
            </a:r>
            <a:r>
              <a:rPr lang="en-IN"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anim calcmode="lin" valueType="num">
                                      <p:cBhvr>
                                        <p:cTn id="5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C4205-D439-C717-1B4E-0F66F807105E}"/>
              </a:ext>
            </a:extLst>
          </p:cNvPr>
          <p:cNvSpPr>
            <a:spLocks noGrp="1"/>
          </p:cNvSpPr>
          <p:nvPr>
            <p:ph type="title"/>
          </p:nvPr>
        </p:nvSpPr>
        <p:spPr/>
        <p:txBody>
          <a:bodyPr>
            <a:noAutofit/>
          </a:bodyPr>
          <a:lstStyle/>
          <a:p>
            <a:pPr algn="ctr" eaLnBrk="1" fontAlgn="auto" hangingPunct="1">
              <a:spcAft>
                <a:spcPts val="0"/>
              </a:spcAft>
              <a:defRPr/>
            </a:pPr>
            <a:r>
              <a:rPr lang="en-US" sz="2800" dirty="0">
                <a:latin typeface="Calibri" pitchFamily="34" charset="0"/>
                <a:cs typeface="Calibri" pitchFamily="34" charset="0"/>
              </a:rPr>
              <a:t>Public Notice</a:t>
            </a:r>
            <a:br>
              <a:rPr lang="en-US" sz="2800" dirty="0">
                <a:latin typeface="Calibri" pitchFamily="34" charset="0"/>
                <a:cs typeface="Calibri" pitchFamily="34" charset="0"/>
              </a:rPr>
            </a:br>
            <a:r>
              <a:rPr lang="en-US" sz="2800" dirty="0">
                <a:latin typeface="Calibri" pitchFamily="34" charset="0"/>
                <a:cs typeface="Calibri" pitchFamily="34" charset="0"/>
              </a:rPr>
              <a:t>Particulars to be specified [in </a:t>
            </a:r>
            <a:r>
              <a:rPr lang="en-US" sz="2800" dirty="0">
                <a:solidFill>
                  <a:srgbClr val="0070C0"/>
                </a:solidFill>
                <a:latin typeface="Calibri" pitchFamily="34" charset="0"/>
                <a:cs typeface="Calibri" pitchFamily="34" charset="0"/>
              </a:rPr>
              <a:t>Form </a:t>
            </a:r>
            <a:r>
              <a:rPr lang="en-US" sz="2800" dirty="0" smtClean="0">
                <a:solidFill>
                  <a:srgbClr val="0070C0"/>
                </a:solidFill>
                <a:latin typeface="Calibri" pitchFamily="34" charset="0"/>
                <a:cs typeface="Calibri" pitchFamily="34" charset="0"/>
              </a:rPr>
              <a:t>1; </a:t>
            </a:r>
            <a:r>
              <a:rPr lang="en-US" sz="2800" dirty="0" smtClean="0">
                <a:solidFill>
                  <a:srgbClr val="FF0000"/>
                </a:solidFill>
                <a:latin typeface="Calibri" pitchFamily="34" charset="0"/>
                <a:cs typeface="Calibri" pitchFamily="34" charset="0"/>
              </a:rPr>
              <a:t>COER, 61</a:t>
            </a:r>
            <a:r>
              <a:rPr lang="en-US" sz="2800" dirty="0" smtClean="0">
                <a:latin typeface="Calibri" pitchFamily="34" charset="0"/>
                <a:cs typeface="Calibri" pitchFamily="34" charset="0"/>
              </a:rPr>
              <a:t>] </a:t>
            </a:r>
            <a:endParaRPr lang="en-US" sz="2800" dirty="0">
              <a:latin typeface="Calibri" pitchFamily="34" charset="0"/>
              <a:cs typeface="Calibri" pitchFamily="34" charset="0"/>
            </a:endParaRPr>
          </a:p>
        </p:txBody>
      </p:sp>
      <p:sp>
        <p:nvSpPr>
          <p:cNvPr id="11267" name="Content Placeholder 2">
            <a:extLst>
              <a:ext uri="{FF2B5EF4-FFF2-40B4-BE49-F238E27FC236}">
                <a16:creationId xmlns:a16="http://schemas.microsoft.com/office/drawing/2014/main" id="{00A95D86-4C75-79BD-C31F-E24173415E1D}"/>
              </a:ext>
            </a:extLst>
          </p:cNvPr>
          <p:cNvSpPr>
            <a:spLocks noGrp="1"/>
          </p:cNvSpPr>
          <p:nvPr>
            <p:ph idx="1"/>
          </p:nvPr>
        </p:nvSpPr>
        <p:spPr>
          <a:xfrm>
            <a:off x="0" y="1352550"/>
            <a:ext cx="9144000" cy="3657600"/>
          </a:xfrm>
        </p:spPr>
        <p:txBody>
          <a:bodyPr/>
          <a:lstStyle/>
          <a:p>
            <a:pPr marL="182561" indent="-182561" algn="just" eaLnBrk="1" hangingPunct="1">
              <a:buFont typeface="Arial" charset="0"/>
              <a:buChar char="•"/>
              <a:defRPr/>
            </a:pPr>
            <a:r>
              <a:rPr lang="en-US" altLang="en-US" sz="1600" dirty="0">
                <a:latin typeface="Calibri" panose="020F0502020204030204" pitchFamily="34" charset="0"/>
                <a:cs typeface="Calibri" panose="020F0502020204030204" pitchFamily="34" charset="0"/>
              </a:rPr>
              <a:t>Specify the election.</a:t>
            </a:r>
          </a:p>
          <a:p>
            <a:pPr marL="182561" indent="-182561" algn="just" eaLnBrk="1" hangingPunct="1">
              <a:buFont typeface="Arial" charset="0"/>
              <a:buChar char="•"/>
              <a:defRPr/>
            </a:pPr>
            <a:endParaRPr lang="en-US" altLang="en-US" sz="1600" dirty="0">
              <a:latin typeface="Calibri" panose="020F0502020204030204" pitchFamily="34" charset="0"/>
              <a:cs typeface="Calibri" panose="020F0502020204030204" pitchFamily="34" charset="0"/>
            </a:endParaRPr>
          </a:p>
          <a:p>
            <a:pPr marL="182561" indent="-182561" algn="just" eaLnBrk="1" hangingPunct="1">
              <a:buFont typeface="Arial" charset="0"/>
              <a:buChar char="•"/>
              <a:defRPr/>
            </a:pPr>
            <a:r>
              <a:rPr lang="en-US" altLang="en-US" sz="1600" dirty="0">
                <a:latin typeface="Calibri" panose="020F0502020204030204" pitchFamily="34" charset="0"/>
                <a:cs typeface="Calibri" panose="020F0502020204030204" pitchFamily="34" charset="0"/>
              </a:rPr>
              <a:t>Mention the place at which nominations are to be filed  (normally at the headquarters of RO) .</a:t>
            </a:r>
          </a:p>
          <a:p>
            <a:pPr marL="182561" indent="-182561" algn="just" eaLnBrk="1" hangingPunct="1">
              <a:buFont typeface="Arial" charset="0"/>
              <a:buChar char="•"/>
              <a:defRPr/>
            </a:pPr>
            <a:endParaRPr lang="en-US" altLang="en-US" sz="1600" dirty="0">
              <a:latin typeface="Calibri" panose="020F0502020204030204" pitchFamily="34" charset="0"/>
              <a:cs typeface="Calibri" panose="020F0502020204030204" pitchFamily="34" charset="0"/>
            </a:endParaRPr>
          </a:p>
          <a:p>
            <a:pPr marL="182561" indent="-182561" algn="just" eaLnBrk="1" hangingPunct="1">
              <a:buFont typeface="Arial" charset="0"/>
              <a:buChar char="•"/>
              <a:defRPr/>
            </a:pPr>
            <a:r>
              <a:rPr lang="en-US" altLang="en-US" sz="1600" dirty="0">
                <a:latin typeface="Calibri" panose="020F0502020204030204" pitchFamily="34" charset="0"/>
                <a:cs typeface="Calibri" panose="020F0502020204030204" pitchFamily="34" charset="0"/>
              </a:rPr>
              <a:t> </a:t>
            </a:r>
            <a:r>
              <a:rPr lang="en-US" altLang="en-US" sz="1600" b="1" i="1" u="sng" dirty="0">
                <a:latin typeface="Calibri" panose="020F0502020204030204" pitchFamily="34" charset="0"/>
                <a:cs typeface="Calibri" panose="020F0502020204030204" pitchFamily="34" charset="0"/>
              </a:rPr>
              <a:t>Specify the ARO</a:t>
            </a:r>
            <a:r>
              <a:rPr lang="en-US" altLang="en-US" sz="1600" dirty="0">
                <a:latin typeface="Calibri" panose="020F0502020204030204" pitchFamily="34" charset="0"/>
                <a:cs typeface="Calibri" panose="020F0502020204030204" pitchFamily="34" charset="0"/>
              </a:rPr>
              <a:t> who will receive nomination paper in addition to RO.  In normal circumstances, only one ARO should be so specified.</a:t>
            </a:r>
          </a:p>
          <a:p>
            <a:pPr marL="0" indent="0" algn="just" eaLnBrk="1" hangingPunct="1">
              <a:buFont typeface="Arial" charset="0"/>
              <a:buNone/>
              <a:defRPr/>
            </a:pPr>
            <a:r>
              <a:rPr lang="en-US" altLang="en-US" sz="1600" dirty="0">
                <a:latin typeface="Calibri" panose="020F0502020204030204" pitchFamily="34" charset="0"/>
                <a:cs typeface="Calibri" panose="020F0502020204030204" pitchFamily="34" charset="0"/>
              </a:rPr>
              <a:t> </a:t>
            </a:r>
          </a:p>
          <a:p>
            <a:pPr marL="182561" indent="-182561" algn="just" eaLnBrk="1" hangingPunct="1">
              <a:buFont typeface="Arial" charset="0"/>
              <a:buChar char="•"/>
              <a:defRPr/>
            </a:pPr>
            <a:r>
              <a:rPr lang="en-US" altLang="en-US" sz="1600" dirty="0">
                <a:latin typeface="Calibri" panose="020F0502020204030204" pitchFamily="34" charset="0"/>
                <a:cs typeface="Calibri" panose="020F0502020204030204" pitchFamily="34" charset="0"/>
              </a:rPr>
              <a:t> Mention the last date of  filing nomination, date, time and place of scrutiny, withdrawal and date &amp; hours of poll.  </a:t>
            </a:r>
            <a:endParaRPr lang="en-US" altLang="en-US" sz="1600" dirty="0" smtClean="0">
              <a:latin typeface="Calibri" panose="020F0502020204030204" pitchFamily="34" charset="0"/>
              <a:cs typeface="Calibri" panose="020F0502020204030204" pitchFamily="34" charset="0"/>
            </a:endParaRPr>
          </a:p>
          <a:p>
            <a:pPr marL="182561" indent="-182561" algn="just" eaLnBrk="1" hangingPunct="1">
              <a:buFont typeface="Arial" charset="0"/>
              <a:buChar char="•"/>
              <a:defRPr/>
            </a:pPr>
            <a:r>
              <a:rPr lang="en-US" altLang="en-US" sz="2000" b="1" i="1" u="sng" dirty="0" smtClean="0">
                <a:latin typeface="Calibri" panose="020F0502020204030204" pitchFamily="34" charset="0"/>
                <a:cs typeface="Calibri" panose="020F0502020204030204" pitchFamily="34" charset="0"/>
              </a:rPr>
              <a:t>All details are mandatory </a:t>
            </a:r>
          </a:p>
          <a:p>
            <a:pPr marL="182561" indent="-182561" algn="just" eaLnBrk="1" hangingPunct="1">
              <a:buFont typeface="Arial" charset="0"/>
              <a:buChar char="•"/>
              <a:defRPr/>
            </a:pPr>
            <a:endParaRPr lang="en-US" altLang="en-US" sz="1600" dirty="0">
              <a:latin typeface="Calibri" panose="020F0502020204030204" pitchFamily="34" charset="0"/>
              <a:cs typeface="Calibri" panose="020F0502020204030204" pitchFamily="34" charset="0"/>
            </a:endParaRPr>
          </a:p>
          <a:p>
            <a:pPr eaLnBrk="1" hangingPunct="1">
              <a:buFont typeface="Arial" charset="0"/>
              <a:buChar char="•"/>
              <a:defRPr/>
            </a:pPr>
            <a:endParaRPr lang="en-US" altLang="en-US" sz="1800" dirty="0"/>
          </a:p>
        </p:txBody>
      </p:sp>
      <p:pic>
        <p:nvPicPr>
          <p:cNvPr id="9220" name="Picture 3" descr="E:\Mahima\logo\iiidem logo.jpg">
            <a:extLst>
              <a:ext uri="{FF2B5EF4-FFF2-40B4-BE49-F238E27FC236}">
                <a16:creationId xmlns:a16="http://schemas.microsoft.com/office/drawing/2014/main" id="{722E7A92-8D69-D564-948C-71F028C352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4" descr="E:\Mahima\logo\ECI - Copy.jpg">
            <a:extLst>
              <a:ext uri="{FF2B5EF4-FFF2-40B4-BE49-F238E27FC236}">
                <a16:creationId xmlns:a16="http://schemas.microsoft.com/office/drawing/2014/main" id="{85629B88-7282-67D6-C5EC-BD4F66B57F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Slide Number Placeholder 2">
            <a:extLst>
              <a:ext uri="{FF2B5EF4-FFF2-40B4-BE49-F238E27FC236}">
                <a16:creationId xmlns:a16="http://schemas.microsoft.com/office/drawing/2014/main" id="{97519BB9-90C3-907B-4A23-222ED697A0B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C53E295-0E79-5B45-875C-03271140038C}" type="slidenum">
              <a:rPr lang="en-US" altLang="en-US">
                <a:solidFill>
                  <a:srgbClr val="FFFFFF"/>
                </a:solidFill>
              </a:rPr>
              <a:pPr eaLnBrk="1" hangingPunct="1"/>
              <a:t>4</a:t>
            </a:fld>
            <a:endParaRPr lang="en-US" altLang="en-US">
              <a:solidFill>
                <a:srgbClr val="FFFFFF"/>
              </a:solidFill>
            </a:endParaRPr>
          </a:p>
        </p:txBody>
      </p:sp>
      <p:sp>
        <p:nvSpPr>
          <p:cNvPr id="7" name="Rectangle 6"/>
          <p:cNvSpPr/>
          <p:nvPr/>
        </p:nvSpPr>
        <p:spPr>
          <a:xfrm>
            <a:off x="7937987" y="4629150"/>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1000"/>
                                        <p:tgtEl>
                                          <p:spTgt spid="11267">
                                            <p:txEl>
                                              <p:pRg st="0" end="0"/>
                                            </p:txEl>
                                          </p:spTgt>
                                        </p:tgtEl>
                                      </p:cBhvr>
                                    </p:animEffect>
                                    <p:anim calcmode="lin" valueType="num">
                                      <p:cBhvr>
                                        <p:cTn id="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1267">
                                            <p:txEl>
                                              <p:pRg st="2" end="2"/>
                                            </p:txEl>
                                          </p:spTgt>
                                        </p:tgtEl>
                                        <p:attrNameLst>
                                          <p:attrName>style.visibility</p:attrName>
                                        </p:attrNameLst>
                                      </p:cBhvr>
                                      <p:to>
                                        <p:strVal val="visible"/>
                                      </p:to>
                                    </p:set>
                                    <p:animEffect transition="in" filter="fade">
                                      <p:cBhvr>
                                        <p:cTn id="14" dur="1000"/>
                                        <p:tgtEl>
                                          <p:spTgt spid="11267">
                                            <p:txEl>
                                              <p:pRg st="2" end="2"/>
                                            </p:txEl>
                                          </p:spTgt>
                                        </p:tgtEl>
                                      </p:cBhvr>
                                    </p:animEffect>
                                    <p:anim calcmode="lin" valueType="num">
                                      <p:cBhvr>
                                        <p:cTn id="15"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1267">
                                            <p:txEl>
                                              <p:pRg st="4" end="4"/>
                                            </p:txEl>
                                          </p:spTgt>
                                        </p:tgtEl>
                                        <p:attrNameLst>
                                          <p:attrName>style.visibility</p:attrName>
                                        </p:attrNameLst>
                                      </p:cBhvr>
                                      <p:to>
                                        <p:strVal val="visible"/>
                                      </p:to>
                                    </p:set>
                                    <p:animEffect transition="in" filter="fade">
                                      <p:cBhvr>
                                        <p:cTn id="21" dur="1000"/>
                                        <p:tgtEl>
                                          <p:spTgt spid="11267">
                                            <p:txEl>
                                              <p:pRg st="4" end="4"/>
                                            </p:txEl>
                                          </p:spTgt>
                                        </p:tgtEl>
                                      </p:cBhvr>
                                    </p:animEffect>
                                    <p:anim calcmode="lin" valueType="num">
                                      <p:cBhvr>
                                        <p:cTn id="22" dur="10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126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1267">
                                            <p:txEl>
                                              <p:pRg st="5" end="5"/>
                                            </p:txEl>
                                          </p:spTgt>
                                        </p:tgtEl>
                                        <p:attrNameLst>
                                          <p:attrName>style.visibility</p:attrName>
                                        </p:attrNameLst>
                                      </p:cBhvr>
                                      <p:to>
                                        <p:strVal val="visible"/>
                                      </p:to>
                                    </p:set>
                                    <p:animEffect transition="in" filter="fade">
                                      <p:cBhvr>
                                        <p:cTn id="28" dur="1000"/>
                                        <p:tgtEl>
                                          <p:spTgt spid="11267">
                                            <p:txEl>
                                              <p:pRg st="5" end="5"/>
                                            </p:txEl>
                                          </p:spTgt>
                                        </p:tgtEl>
                                      </p:cBhvr>
                                    </p:animEffect>
                                    <p:anim calcmode="lin" valueType="num">
                                      <p:cBhvr>
                                        <p:cTn id="29" dur="10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1126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1267">
                                            <p:txEl>
                                              <p:pRg st="6" end="6"/>
                                            </p:txEl>
                                          </p:spTgt>
                                        </p:tgtEl>
                                        <p:attrNameLst>
                                          <p:attrName>style.visibility</p:attrName>
                                        </p:attrNameLst>
                                      </p:cBhvr>
                                      <p:to>
                                        <p:strVal val="visible"/>
                                      </p:to>
                                    </p:set>
                                    <p:animEffect transition="in" filter="fade">
                                      <p:cBhvr>
                                        <p:cTn id="35" dur="1000"/>
                                        <p:tgtEl>
                                          <p:spTgt spid="11267">
                                            <p:txEl>
                                              <p:pRg st="6" end="6"/>
                                            </p:txEl>
                                          </p:spTgt>
                                        </p:tgtEl>
                                      </p:cBhvr>
                                    </p:animEffect>
                                    <p:anim calcmode="lin" valueType="num">
                                      <p:cBhvr>
                                        <p:cTn id="36" dur="10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1126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11267">
                                            <p:txEl>
                                              <p:pRg st="7" end="7"/>
                                            </p:txEl>
                                          </p:spTgt>
                                        </p:tgtEl>
                                        <p:attrNameLst>
                                          <p:attrName>style.visibility</p:attrName>
                                        </p:attrNameLst>
                                      </p:cBhvr>
                                      <p:to>
                                        <p:strVal val="visible"/>
                                      </p:to>
                                    </p:set>
                                    <p:animEffect transition="in" filter="fade">
                                      <p:cBhvr>
                                        <p:cTn id="42" dur="1000"/>
                                        <p:tgtEl>
                                          <p:spTgt spid="11267">
                                            <p:txEl>
                                              <p:pRg st="7" end="7"/>
                                            </p:txEl>
                                          </p:spTgt>
                                        </p:tgtEl>
                                      </p:cBhvr>
                                    </p:animEffect>
                                    <p:anim calcmode="lin" valueType="num">
                                      <p:cBhvr>
                                        <p:cTn id="43" dur="1000" fill="hold"/>
                                        <p:tgtEl>
                                          <p:spTgt spid="11267">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1126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B9A6B5-F73C-4593-C55F-A8DE46B4DB49}"/>
              </a:ext>
            </a:extLst>
          </p:cNvPr>
          <p:cNvSpPr>
            <a:spLocks noGrp="1"/>
          </p:cNvSpPr>
          <p:nvPr>
            <p:ph idx="1"/>
          </p:nvPr>
        </p:nvSpPr>
        <p:spPr/>
        <p:txBody>
          <a:bodyPr rtlCol="0">
            <a:noAutofit/>
          </a:bodyPr>
          <a:lstStyle/>
          <a:p>
            <a:pPr marL="182879" indent="-182879" eaLnBrk="1" fontAlgn="auto" hangingPunct="1">
              <a:spcAft>
                <a:spcPts val="0"/>
              </a:spcAft>
              <a:buFont typeface="Arial" charset="0"/>
              <a:buNone/>
              <a:defRPr/>
            </a:pPr>
            <a:r>
              <a:rPr lang="en-US" sz="1600" b="1" dirty="0">
                <a:latin typeface="Calibri" panose="020F0502020204030204" pitchFamily="34" charset="0"/>
                <a:cs typeface="Calibri" panose="020F0502020204030204" pitchFamily="34" charset="0"/>
              </a:rPr>
              <a:t>	</a:t>
            </a:r>
            <a:r>
              <a:rPr lang="en-US" sz="1600" b="1" u="sng" dirty="0">
                <a:latin typeface="Calibri" panose="020F0502020204030204" pitchFamily="34" charset="0"/>
                <a:cs typeface="Calibri" panose="020F0502020204030204" pitchFamily="34" charset="0"/>
              </a:rPr>
              <a:t>N.B.:</a:t>
            </a:r>
          </a:p>
          <a:p>
            <a:pPr marL="457197" indent="-457197" algn="just" eaLnBrk="1" fontAlgn="auto" hangingPunct="1">
              <a:spcAft>
                <a:spcPts val="0"/>
              </a:spcAft>
              <a:buClr>
                <a:srgbClr val="1F6B1F"/>
              </a:buClr>
              <a:buFont typeface="+mj-lt"/>
              <a:buAutoNum type="arabicPeriod"/>
              <a:defRPr/>
            </a:pPr>
            <a:r>
              <a:rPr lang="en-US" sz="1600" b="1" dirty="0">
                <a:latin typeface="Calibri" panose="020F0502020204030204" pitchFamily="34" charset="0"/>
                <a:cs typeface="Calibri" panose="020F0502020204030204" pitchFamily="34" charset="0"/>
              </a:rPr>
              <a:t>The Affidavit in </a:t>
            </a:r>
            <a:r>
              <a:rPr lang="en-US" sz="1600" b="1" dirty="0">
                <a:latin typeface="Calibri" panose="020F0502020204030204" pitchFamily="34" charset="0"/>
                <a:cs typeface="Calibri" panose="020F0502020204030204" pitchFamily="34" charset="0"/>
                <a:hlinkClick r:id="rId2" action="ppaction://hlinkfile"/>
              </a:rPr>
              <a:t>Form 26</a:t>
            </a:r>
            <a:r>
              <a:rPr lang="en-US" sz="1600" b="1" dirty="0">
                <a:latin typeface="Calibri" panose="020F0502020204030204" pitchFamily="34" charset="0"/>
                <a:cs typeface="Calibri" panose="020F0502020204030204" pitchFamily="34" charset="0"/>
              </a:rPr>
              <a:t>, </a:t>
            </a:r>
            <a:r>
              <a:rPr lang="en-US" sz="1600" b="1" dirty="0">
                <a:latin typeface="Calibri" panose="020F0502020204030204" pitchFamily="34" charset="0"/>
                <a:cs typeface="Calibri" panose="020F0502020204030204" pitchFamily="34" charset="0"/>
                <a:hlinkClick r:id="rId3" action="ppaction://hlinkfile"/>
              </a:rPr>
              <a:t>Forms A</a:t>
            </a:r>
            <a:r>
              <a:rPr lang="en-US" sz="1600" b="1" dirty="0">
                <a:latin typeface="Calibri" panose="020F0502020204030204" pitchFamily="34" charset="0"/>
                <a:cs typeface="Calibri" panose="020F0502020204030204" pitchFamily="34" charset="0"/>
              </a:rPr>
              <a:t> &amp; </a:t>
            </a:r>
            <a:r>
              <a:rPr lang="en-US" sz="1600" b="1" dirty="0">
                <a:latin typeface="Calibri" panose="020F0502020204030204" pitchFamily="34" charset="0"/>
                <a:cs typeface="Calibri" panose="020F0502020204030204" pitchFamily="34" charset="0"/>
                <a:hlinkClick r:id="rId4" action="ppaction://hlinkfile"/>
              </a:rPr>
              <a:t>B</a:t>
            </a:r>
            <a:r>
              <a:rPr lang="en-US" sz="1600" b="1" dirty="0">
                <a:latin typeface="Calibri" panose="020F0502020204030204" pitchFamily="34" charset="0"/>
                <a:cs typeface="Calibri" panose="020F0502020204030204" pitchFamily="34" charset="0"/>
              </a:rPr>
              <a:t> have to be filed latest by 3.00 P.M. on the last date of filing nominations.</a:t>
            </a:r>
          </a:p>
          <a:p>
            <a:pPr marL="514347" indent="-514347" algn="just" eaLnBrk="1" fontAlgn="auto" hangingPunct="1">
              <a:spcAft>
                <a:spcPts val="0"/>
              </a:spcAft>
              <a:buClr>
                <a:srgbClr val="1F6B1F"/>
              </a:buClr>
              <a:buFont typeface="+mj-lt"/>
              <a:buAutoNum type="arabicPeriod"/>
              <a:defRPr/>
            </a:pPr>
            <a:r>
              <a:rPr lang="en-US" sz="1600" b="1" dirty="0">
                <a:latin typeface="Calibri" panose="020F0502020204030204" pitchFamily="34" charset="0"/>
                <a:cs typeface="Calibri" panose="020F0502020204030204" pitchFamily="34" charset="0"/>
              </a:rPr>
              <a:t>If columns have been left blank in the affidavit in </a:t>
            </a:r>
            <a:r>
              <a:rPr lang="en-US" sz="1600" b="1" dirty="0">
                <a:latin typeface="Calibri" panose="020F0502020204030204" pitchFamily="34" charset="0"/>
                <a:cs typeface="Calibri" panose="020F0502020204030204" pitchFamily="34" charset="0"/>
                <a:hlinkClick r:id="rId2" action="ppaction://hlinkfile"/>
              </a:rPr>
              <a:t>Form 26</a:t>
            </a:r>
            <a:r>
              <a:rPr lang="en-US" sz="1600" b="1" dirty="0">
                <a:latin typeface="Calibri" panose="020F0502020204030204" pitchFamily="34" charset="0"/>
                <a:cs typeface="Calibri" panose="020F0502020204030204" pitchFamily="34" charset="0"/>
              </a:rPr>
              <a:t>, this should be specified against item 1, and candidate should be asked to submit an affidavit complete in all respect, latest by the time fixed for commencement of scrutiny of nominations. Failure to submit revised affidavit complete in all respects. Even after reminder by RO will be a ground for rejection of the nomination paper.</a:t>
            </a:r>
          </a:p>
          <a:p>
            <a:pPr marL="514347" indent="-514347" algn="just" eaLnBrk="1" fontAlgn="auto" hangingPunct="1">
              <a:spcAft>
                <a:spcPts val="0"/>
              </a:spcAft>
              <a:buClr>
                <a:srgbClr val="1F6B1F"/>
              </a:buClr>
              <a:buFont typeface="+mj-lt"/>
              <a:buAutoNum type="arabicPeriod"/>
              <a:defRPr/>
            </a:pPr>
            <a:r>
              <a:rPr lang="en-US" sz="1600" b="1" dirty="0">
                <a:latin typeface="Calibri" panose="020F0502020204030204" pitchFamily="34" charset="0"/>
                <a:cs typeface="Calibri" panose="020F0502020204030204" pitchFamily="34" charset="0"/>
              </a:rPr>
              <a:t>Oath has to be taken after filing nomination paper and before the date fixed for scrutiny.</a:t>
            </a:r>
          </a:p>
          <a:p>
            <a:pPr marL="514347" indent="-514347" algn="just" eaLnBrk="1" fontAlgn="auto" hangingPunct="1">
              <a:spcAft>
                <a:spcPts val="0"/>
              </a:spcAft>
              <a:buClr>
                <a:srgbClr val="1F6B1F"/>
              </a:buClr>
              <a:buFont typeface="+mj-lt"/>
              <a:buAutoNum type="arabicPeriod"/>
              <a:defRPr/>
            </a:pPr>
            <a:r>
              <a:rPr lang="en-US" sz="1600" b="1" dirty="0">
                <a:latin typeface="Calibri" panose="020F0502020204030204" pitchFamily="34" charset="0"/>
                <a:cs typeface="Calibri" panose="020F0502020204030204" pitchFamily="34" charset="0"/>
              </a:rPr>
              <a:t>Certified extract of electoral roll can be filed up to the time of scrutiny.</a:t>
            </a:r>
          </a:p>
          <a:p>
            <a:pPr marL="457197" indent="-457197" eaLnBrk="1" fontAlgn="auto" hangingPunct="1">
              <a:spcAft>
                <a:spcPts val="0"/>
              </a:spcAft>
              <a:buFont typeface="Arial" charset="0"/>
              <a:buNone/>
              <a:defRPr/>
            </a:pPr>
            <a:endParaRPr lang="en-US" sz="1600" dirty="0">
              <a:latin typeface="Calibri" panose="020F0502020204030204" pitchFamily="34" charset="0"/>
              <a:cs typeface="Calibri" panose="020F0502020204030204" pitchFamily="34" charset="0"/>
            </a:endParaRPr>
          </a:p>
          <a:p>
            <a:pPr marL="182879" indent="-182879" eaLnBrk="1" fontAlgn="auto" hangingPunct="1">
              <a:spcAft>
                <a:spcPts val="0"/>
              </a:spcAft>
              <a:defRPr/>
            </a:pPr>
            <a:endParaRPr lang="en-US" sz="1600" dirty="0">
              <a:latin typeface="Calibri" panose="020F0502020204030204" pitchFamily="34" charset="0"/>
              <a:cs typeface="Calibri" panose="020F0502020204030204" pitchFamily="34" charset="0"/>
            </a:endParaRPr>
          </a:p>
        </p:txBody>
      </p:sp>
      <p:pic>
        <p:nvPicPr>
          <p:cNvPr id="46083" name="Picture 3" descr="E:\Mahima\logo\iiidem logo.jpg">
            <a:extLst>
              <a:ext uri="{FF2B5EF4-FFF2-40B4-BE49-F238E27FC236}">
                <a16:creationId xmlns:a16="http://schemas.microsoft.com/office/drawing/2014/main" id="{7E1A1285-F591-E9C8-EAAB-7C44767577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4" name="Picture 4" descr="E:\Mahima\logo\ECI - Copy.jpg">
            <a:extLst>
              <a:ext uri="{FF2B5EF4-FFF2-40B4-BE49-F238E27FC236}">
                <a16:creationId xmlns:a16="http://schemas.microsoft.com/office/drawing/2014/main" id="{7050BB32-06A0-0DA3-C805-BC1661BB5D4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a:extLst>
              <a:ext uri="{FF2B5EF4-FFF2-40B4-BE49-F238E27FC236}">
                <a16:creationId xmlns:a16="http://schemas.microsoft.com/office/drawing/2014/main" id="{A32237D3-5966-DF03-2E82-6272522886B1}"/>
              </a:ext>
            </a:extLst>
          </p:cNvPr>
          <p:cNvSpPr>
            <a:spLocks noGrp="1"/>
          </p:cNvSpPr>
          <p:nvPr>
            <p:ph type="title"/>
          </p:nvPr>
        </p:nvSpPr>
        <p:spPr/>
        <p:txBody>
          <a:bodyPr/>
          <a:lstStyle/>
          <a:p>
            <a:pPr algn="ctr" eaLnBrk="1" fontAlgn="auto" hangingPunct="1">
              <a:spcAft>
                <a:spcPts val="0"/>
              </a:spcAft>
              <a:defRPr/>
            </a:pPr>
            <a:r>
              <a:rPr lang="en-US" altLang="en-US" sz="3000" dirty="0"/>
              <a:t>Check List Contd..</a:t>
            </a:r>
          </a:p>
        </p:txBody>
      </p:sp>
      <p:sp>
        <p:nvSpPr>
          <p:cNvPr id="46086" name="Slide Number Placeholder 1">
            <a:extLst>
              <a:ext uri="{FF2B5EF4-FFF2-40B4-BE49-F238E27FC236}">
                <a16:creationId xmlns:a16="http://schemas.microsoft.com/office/drawing/2014/main" id="{BAF3AB70-2116-9230-0D5A-91485251ACB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D98B9DC4-3EB0-6048-88A6-1AC02E10C393}" type="slidenum">
              <a:rPr lang="en-US" altLang="en-US">
                <a:solidFill>
                  <a:srgbClr val="FFFFFF"/>
                </a:solidFill>
              </a:rPr>
              <a:pPr eaLnBrk="1" hangingPunct="1"/>
              <a:t>40</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50DFA495-19CC-4B5D-D529-27B4B992CC76}"/>
              </a:ext>
            </a:extLst>
          </p:cNvPr>
          <p:cNvSpPr>
            <a:spLocks noGrp="1"/>
          </p:cNvSpPr>
          <p:nvPr>
            <p:ph type="title"/>
          </p:nvPr>
        </p:nvSpPr>
        <p:spPr/>
        <p:txBody>
          <a:bodyPr/>
          <a:lstStyle/>
          <a:p>
            <a:pPr algn="ctr" eaLnBrk="1" fontAlgn="auto" hangingPunct="1">
              <a:spcAft>
                <a:spcPts val="0"/>
              </a:spcAft>
              <a:defRPr/>
            </a:pPr>
            <a:r>
              <a:rPr lang="en-US" altLang="en-US" sz="3000" dirty="0" smtClean="0"/>
              <a:t>Acknowledgment of Nomination Paper</a:t>
            </a:r>
            <a:endParaRPr lang="en-US" altLang="en-US" sz="3000" dirty="0"/>
          </a:p>
        </p:txBody>
      </p:sp>
      <p:sp>
        <p:nvSpPr>
          <p:cNvPr id="43011" name="Content Placeholder 2">
            <a:extLst>
              <a:ext uri="{FF2B5EF4-FFF2-40B4-BE49-F238E27FC236}">
                <a16:creationId xmlns:a16="http://schemas.microsoft.com/office/drawing/2014/main" id="{DD3F2C72-AE9E-4550-FA04-77AAEC31B73B}"/>
              </a:ext>
            </a:extLst>
          </p:cNvPr>
          <p:cNvSpPr>
            <a:spLocks noGrp="1"/>
          </p:cNvSpPr>
          <p:nvPr>
            <p:ph idx="1"/>
          </p:nvPr>
        </p:nvSpPr>
        <p:spPr>
          <a:xfrm>
            <a:off x="433388" y="1276350"/>
            <a:ext cx="8286750" cy="1905000"/>
          </a:xfrm>
        </p:spPr>
        <p:txBody>
          <a:bodyPr/>
          <a:lstStyle/>
          <a:p>
            <a:pPr marL="0" indent="0" algn="just" eaLnBrk="1" hangingPunct="1">
              <a:buClr>
                <a:srgbClr val="1F6B1F"/>
              </a:buClr>
              <a:buNone/>
              <a:defRPr/>
            </a:pPr>
            <a:r>
              <a:rPr lang="en-US" altLang="en-US" sz="2000" b="1" dirty="0" smtClean="0">
                <a:solidFill>
                  <a:srgbClr val="D60093"/>
                </a:solidFill>
                <a:latin typeface="Calibri" panose="020F0502020204030204" pitchFamily="34" charset="0"/>
                <a:cs typeface="Calibri" panose="020F0502020204030204" pitchFamily="34" charset="0"/>
              </a:rPr>
              <a:t>NB 1: Apart </a:t>
            </a:r>
            <a:r>
              <a:rPr lang="en-US" altLang="en-US" sz="2000" b="1" dirty="0">
                <a:solidFill>
                  <a:srgbClr val="D60093"/>
                </a:solidFill>
                <a:latin typeface="Calibri" panose="020F0502020204030204" pitchFamily="34" charset="0"/>
                <a:cs typeface="Calibri" panose="020F0502020204030204" pitchFamily="34" charset="0"/>
              </a:rPr>
              <a:t>from acknowledgement in Part-VI of nomination form, checklist duly filled is a further acknowledgement. </a:t>
            </a:r>
          </a:p>
          <a:p>
            <a:pPr algn="just" eaLnBrk="1" hangingPunct="1">
              <a:buClr>
                <a:srgbClr val="1F6B1F"/>
              </a:buClr>
              <a:buFont typeface="Wingdings" pitchFamily="2" charset="2"/>
              <a:buChar char="ü"/>
              <a:defRPr/>
            </a:pPr>
            <a:endParaRPr lang="en-US" altLang="en-US" sz="2000" b="1" dirty="0">
              <a:solidFill>
                <a:srgbClr val="D60093"/>
              </a:solidFill>
              <a:latin typeface="Calibri" panose="020F0502020204030204" pitchFamily="34" charset="0"/>
              <a:cs typeface="Calibri" panose="020F0502020204030204" pitchFamily="34" charset="0"/>
            </a:endParaRPr>
          </a:p>
          <a:p>
            <a:pPr marL="0" indent="0" algn="just" eaLnBrk="1" hangingPunct="1">
              <a:buClr>
                <a:srgbClr val="1F6B1F"/>
              </a:buClr>
              <a:buNone/>
              <a:defRPr/>
            </a:pPr>
            <a:r>
              <a:rPr lang="en-US" altLang="en-US" sz="2000" b="1" dirty="0" smtClean="0">
                <a:solidFill>
                  <a:srgbClr val="D60093"/>
                </a:solidFill>
                <a:latin typeface="Calibri" panose="020F0502020204030204" pitchFamily="34" charset="0"/>
                <a:cs typeface="Calibri" panose="020F0502020204030204" pitchFamily="34" charset="0"/>
              </a:rPr>
              <a:t>NB 2: All </a:t>
            </a:r>
            <a:r>
              <a:rPr lang="en-US" altLang="en-US" sz="2000" b="1" dirty="0">
                <a:solidFill>
                  <a:srgbClr val="D60093"/>
                </a:solidFill>
                <a:latin typeface="Calibri" panose="020F0502020204030204" pitchFamily="34" charset="0"/>
                <a:cs typeface="Calibri" panose="020F0502020204030204" pitchFamily="34" charset="0"/>
              </a:rPr>
              <a:t>notices for filing various documents shall be  given in checklist itself.  </a:t>
            </a:r>
            <a:endParaRPr lang="en-US" altLang="en-US" sz="2000" b="1" dirty="0" smtClean="0">
              <a:solidFill>
                <a:srgbClr val="D60093"/>
              </a:solidFill>
              <a:latin typeface="Calibri" panose="020F0502020204030204" pitchFamily="34" charset="0"/>
              <a:cs typeface="Calibri" panose="020F0502020204030204" pitchFamily="34" charset="0"/>
            </a:endParaRPr>
          </a:p>
          <a:p>
            <a:pPr algn="just" eaLnBrk="1" hangingPunct="1">
              <a:buClr>
                <a:srgbClr val="1F6B1F"/>
              </a:buClr>
              <a:buFont typeface="Wingdings" pitchFamily="2" charset="2"/>
              <a:buChar char="ü"/>
              <a:defRPr/>
            </a:pPr>
            <a:endParaRPr lang="en-US" altLang="en-US" sz="2000" b="1" dirty="0">
              <a:solidFill>
                <a:srgbClr val="D60093"/>
              </a:solidFill>
              <a:latin typeface="Calibri" panose="020F0502020204030204" pitchFamily="34" charset="0"/>
              <a:cs typeface="Calibri" panose="020F0502020204030204" pitchFamily="34" charset="0"/>
            </a:endParaRPr>
          </a:p>
        </p:txBody>
      </p:sp>
      <p:pic>
        <p:nvPicPr>
          <p:cNvPr id="47108" name="Picture 3" descr="E:\Mahima\logo\iiidem logo.jpg">
            <a:extLst>
              <a:ext uri="{FF2B5EF4-FFF2-40B4-BE49-F238E27FC236}">
                <a16:creationId xmlns:a16="http://schemas.microsoft.com/office/drawing/2014/main" id="{36114273-2CB3-B9CF-2873-BB627362C6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9" name="Picture 4" descr="E:\Mahima\logo\ECI - Copy.jpg">
            <a:extLst>
              <a:ext uri="{FF2B5EF4-FFF2-40B4-BE49-F238E27FC236}">
                <a16:creationId xmlns:a16="http://schemas.microsoft.com/office/drawing/2014/main" id="{ADE5ED88-B4EF-0EC5-D162-A9B1CC6F086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Slide Number Placeholder 1">
            <a:extLst>
              <a:ext uri="{FF2B5EF4-FFF2-40B4-BE49-F238E27FC236}">
                <a16:creationId xmlns:a16="http://schemas.microsoft.com/office/drawing/2014/main" id="{D1C2D226-8E17-417F-F0B8-A81A3D1AEB3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44B0C85C-F499-1F4D-A574-C09BD80725E5}" type="slidenum">
              <a:rPr lang="en-US" altLang="en-US">
                <a:solidFill>
                  <a:srgbClr val="FFFFFF"/>
                </a:solidFill>
              </a:rPr>
              <a:pPr eaLnBrk="1" hangingPunct="1"/>
              <a:t>41</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1000"/>
                                        <p:tgtEl>
                                          <p:spTgt spid="43011">
                                            <p:txEl>
                                              <p:pRg st="0" end="0"/>
                                            </p:txEl>
                                          </p:spTgt>
                                        </p:tgtEl>
                                      </p:cBhvr>
                                    </p:animEffect>
                                    <p:anim calcmode="lin" valueType="num">
                                      <p:cBhvr>
                                        <p:cTn id="8" dur="10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30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3011">
                                            <p:txEl>
                                              <p:pRg st="2" end="2"/>
                                            </p:txEl>
                                          </p:spTgt>
                                        </p:tgtEl>
                                        <p:attrNameLst>
                                          <p:attrName>style.visibility</p:attrName>
                                        </p:attrNameLst>
                                      </p:cBhvr>
                                      <p:to>
                                        <p:strVal val="visible"/>
                                      </p:to>
                                    </p:set>
                                    <p:animEffect transition="in" filter="fade">
                                      <p:cBhvr>
                                        <p:cTn id="14" dur="1000"/>
                                        <p:tgtEl>
                                          <p:spTgt spid="43011">
                                            <p:txEl>
                                              <p:pRg st="2" end="2"/>
                                            </p:txEl>
                                          </p:spTgt>
                                        </p:tgtEl>
                                      </p:cBhvr>
                                    </p:animEffect>
                                    <p:anim calcmode="lin" valueType="num">
                                      <p:cBhvr>
                                        <p:cTn id="15" dur="10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30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FB0B6-F9F0-8AFE-7E65-B1CA6C6A81B4}"/>
              </a:ext>
            </a:extLst>
          </p:cNvPr>
          <p:cNvSpPr>
            <a:spLocks noGrp="1"/>
          </p:cNvSpPr>
          <p:nvPr>
            <p:ph type="title"/>
          </p:nvPr>
        </p:nvSpPr>
        <p:spPr>
          <a:xfrm>
            <a:off x="357188" y="289719"/>
            <a:ext cx="8229600" cy="742950"/>
          </a:xfrm>
        </p:spPr>
        <p:txBody>
          <a:bodyPr>
            <a:noAutofit/>
          </a:bodyPr>
          <a:lstStyle/>
          <a:p>
            <a:pPr algn="ctr" eaLnBrk="1" fontAlgn="auto" hangingPunct="1">
              <a:spcAft>
                <a:spcPts val="0"/>
              </a:spcAft>
              <a:defRPr/>
            </a:pPr>
            <a:r>
              <a:rPr lang="en-US" sz="1800" dirty="0"/>
              <a:t>Other documents to be handed </a:t>
            </a:r>
            <a:br>
              <a:rPr lang="en-US" sz="1800" dirty="0"/>
            </a:br>
            <a:r>
              <a:rPr lang="en-US" sz="1800" dirty="0"/>
              <a:t>over to </a:t>
            </a:r>
            <a:r>
              <a:rPr lang="en-US" sz="1800" dirty="0" smtClean="0"/>
              <a:t>candidates at the time of filing of nominations </a:t>
            </a:r>
            <a:r>
              <a:rPr lang="en-US" sz="1800" dirty="0" smtClean="0">
                <a:solidFill>
                  <a:srgbClr val="FF0000"/>
                </a:solidFill>
              </a:rPr>
              <a:t>– as per ECI Instructions</a:t>
            </a:r>
            <a:endParaRPr lang="en-US" sz="1800" dirty="0">
              <a:solidFill>
                <a:srgbClr val="FF0000"/>
              </a:solidFill>
            </a:endParaRPr>
          </a:p>
        </p:txBody>
      </p:sp>
      <p:sp>
        <p:nvSpPr>
          <p:cNvPr id="39939" name="Content Placeholder 2">
            <a:extLst>
              <a:ext uri="{FF2B5EF4-FFF2-40B4-BE49-F238E27FC236}">
                <a16:creationId xmlns:a16="http://schemas.microsoft.com/office/drawing/2014/main" id="{744E242A-A17F-EE1C-C442-0FCF4376F28C}"/>
              </a:ext>
            </a:extLst>
          </p:cNvPr>
          <p:cNvSpPr>
            <a:spLocks noGrp="1"/>
          </p:cNvSpPr>
          <p:nvPr>
            <p:ph idx="1"/>
          </p:nvPr>
        </p:nvSpPr>
        <p:spPr>
          <a:xfrm>
            <a:off x="152399" y="1352550"/>
            <a:ext cx="8894763" cy="3276600"/>
          </a:xfrm>
        </p:spPr>
        <p:txBody>
          <a:bodyPr/>
          <a:lstStyle/>
          <a:p>
            <a:pPr algn="just" eaLnBrk="1" hangingPunct="1">
              <a:buClr>
                <a:srgbClr val="1F6B1F"/>
              </a:buClr>
              <a:buFont typeface="Wingdings" panose="05000000000000000000" pitchFamily="2" charset="2"/>
              <a:buChar char="§"/>
            </a:pPr>
            <a:r>
              <a:rPr lang="en-US" altLang="en-US" sz="2000" dirty="0">
                <a:latin typeface="Calibri" panose="020F0502020204030204" pitchFamily="34" charset="0"/>
                <a:cs typeface="Calibri" panose="020F0502020204030204" pitchFamily="34" charset="0"/>
              </a:rPr>
              <a:t>Handover the Register prescribed for maintaining day-to-day account of election expenses, </a:t>
            </a:r>
            <a:r>
              <a:rPr lang="en-US" altLang="en-US" sz="2000" dirty="0" smtClean="0">
                <a:latin typeface="Calibri" panose="020F0502020204030204" pitchFamily="34" charset="0"/>
                <a:cs typeface="Calibri" panose="020F0502020204030204" pitchFamily="34" charset="0"/>
              </a:rPr>
              <a:t>along with </a:t>
            </a:r>
            <a:r>
              <a:rPr lang="en-US" altLang="en-US" sz="2000" dirty="0">
                <a:latin typeface="Calibri" panose="020F0502020204030204" pitchFamily="34" charset="0"/>
                <a:cs typeface="Calibri" panose="020F0502020204030204" pitchFamily="34" charset="0"/>
              </a:rPr>
              <a:t>all other connected documents.</a:t>
            </a:r>
          </a:p>
          <a:p>
            <a:pPr algn="just" eaLnBrk="1" hangingPunct="1">
              <a:buClr>
                <a:srgbClr val="1F6B1F"/>
              </a:buClr>
              <a:buFont typeface="Wingdings" panose="05000000000000000000" pitchFamily="2" charset="2"/>
              <a:buChar char="§"/>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anose="05000000000000000000" pitchFamily="2" charset="2"/>
              <a:buChar char="§"/>
            </a:pPr>
            <a:r>
              <a:rPr lang="en-US" altLang="en-US" sz="2000" dirty="0">
                <a:latin typeface="Calibri" panose="020F0502020204030204" pitchFamily="34" charset="0"/>
                <a:cs typeface="Calibri" panose="020F0502020204030204" pitchFamily="34" charset="0"/>
              </a:rPr>
              <a:t>Obtain an acknowledgment from the candidate/proposer filing the nomination.</a:t>
            </a:r>
          </a:p>
          <a:p>
            <a:pPr algn="just" eaLnBrk="1" hangingPunct="1">
              <a:buClr>
                <a:srgbClr val="1F6B1F"/>
              </a:buClr>
              <a:buFont typeface="Wingdings" panose="05000000000000000000" pitchFamily="2" charset="2"/>
              <a:buChar char="§"/>
            </a:pPr>
            <a:endParaRPr lang="en-US" altLang="en-US" sz="2000" dirty="0">
              <a:latin typeface="Calibri" panose="020F0502020204030204" pitchFamily="34" charset="0"/>
              <a:cs typeface="Calibri" panose="020F0502020204030204" pitchFamily="34" charset="0"/>
            </a:endParaRPr>
          </a:p>
          <a:p>
            <a:pPr algn="just" eaLnBrk="1" hangingPunct="1">
              <a:buClr>
                <a:srgbClr val="1F6B1F"/>
              </a:buClr>
              <a:buFont typeface="Wingdings" panose="05000000000000000000" pitchFamily="2" charset="2"/>
              <a:buChar char="§"/>
            </a:pPr>
            <a:r>
              <a:rPr lang="en-US" altLang="en-US" sz="2000" dirty="0">
                <a:latin typeface="Calibri" panose="020F0502020204030204" pitchFamily="34" charset="0"/>
                <a:cs typeface="Calibri" panose="020F0502020204030204" pitchFamily="34" charset="0"/>
              </a:rPr>
              <a:t>Handover an extract of </a:t>
            </a:r>
            <a:r>
              <a:rPr lang="en-US" altLang="en-US" sz="2000" dirty="0" smtClean="0">
                <a:solidFill>
                  <a:srgbClr val="FF0000"/>
                </a:solidFill>
                <a:latin typeface="Calibri" panose="020F0502020204030204" pitchFamily="34" charset="0"/>
                <a:cs typeface="Calibri" panose="020F0502020204030204" pitchFamily="34" charset="0"/>
              </a:rPr>
              <a:t>S 127A </a:t>
            </a:r>
            <a:r>
              <a:rPr lang="en-US" altLang="en-US" sz="2000" dirty="0">
                <a:latin typeface="Calibri" panose="020F0502020204030204" pitchFamily="34" charset="0"/>
                <a:cs typeface="Calibri" panose="020F0502020204030204" pitchFamily="34" charset="0"/>
              </a:rPr>
              <a:t>(printing/ publishing of pamphlets, posters etc</a:t>
            </a:r>
            <a:r>
              <a:rPr lang="en-US" altLang="en-US" sz="2000" dirty="0" smtClean="0">
                <a:latin typeface="Calibri" panose="020F0502020204030204" pitchFamily="34" charset="0"/>
                <a:cs typeface="Calibri" panose="020F0502020204030204" pitchFamily="34" charset="0"/>
              </a:rPr>
              <a:t>.)</a:t>
            </a:r>
          </a:p>
          <a:p>
            <a:pPr algn="just" eaLnBrk="1" hangingPunct="1">
              <a:buClr>
                <a:srgbClr val="1F6B1F"/>
              </a:buClr>
              <a:buFont typeface="Wingdings" panose="05000000000000000000" pitchFamily="2" charset="2"/>
              <a:buChar char="§"/>
            </a:pPr>
            <a:endParaRPr lang="en-US" altLang="en-US" sz="2000" dirty="0" smtClean="0">
              <a:latin typeface="Calibri" panose="020F0502020204030204" pitchFamily="34" charset="0"/>
              <a:cs typeface="Calibri" panose="020F0502020204030204" pitchFamily="34" charset="0"/>
            </a:endParaRPr>
          </a:p>
          <a:p>
            <a:pPr algn="just" eaLnBrk="1" hangingPunct="1">
              <a:buClr>
                <a:srgbClr val="1F6B1F"/>
              </a:buClr>
              <a:buFont typeface="Wingdings" panose="05000000000000000000" pitchFamily="2" charset="2"/>
              <a:buChar char="§"/>
            </a:pPr>
            <a:r>
              <a:rPr lang="en-US" altLang="en-US" sz="2000" dirty="0" err="1">
                <a:latin typeface="Calibri" panose="020F0502020204030204" pitchFamily="34" charset="0"/>
                <a:cs typeface="Calibri" panose="020F0502020204030204" pitchFamily="34" charset="0"/>
              </a:rPr>
              <a:t>Pls</a:t>
            </a:r>
            <a:r>
              <a:rPr lang="en-US" altLang="en-US" sz="2000" dirty="0">
                <a:latin typeface="Calibri" panose="020F0502020204030204" pitchFamily="34" charset="0"/>
                <a:cs typeface="Calibri" panose="020F0502020204030204" pitchFamily="34" charset="0"/>
              </a:rPr>
              <a:t> refer to ‘</a:t>
            </a:r>
            <a:r>
              <a:rPr lang="en-US" sz="2000" dirty="0">
                <a:latin typeface="Calibri" panose="020F0502020204030204" pitchFamily="34" charset="0"/>
                <a:cs typeface="Calibri" panose="020F0502020204030204" pitchFamily="34" charset="0"/>
              </a:rPr>
              <a:t>ENCORE : ONLINE NOMINATION</a:t>
            </a:r>
            <a:r>
              <a:rPr lang="en-US" sz="2000" dirty="0" smtClean="0">
                <a:latin typeface="Calibri" panose="020F0502020204030204" pitchFamily="34" charset="0"/>
                <a:cs typeface="Calibri" panose="020F0502020204030204" pitchFamily="34" charset="0"/>
              </a:rPr>
              <a:t>’,  </a:t>
            </a:r>
            <a:endParaRPr lang="en-US" altLang="en-US" sz="2000" dirty="0">
              <a:latin typeface="Calibri" panose="020F0502020204030204" pitchFamily="34" charset="0"/>
              <a:cs typeface="Calibri" panose="020F0502020204030204" pitchFamily="34" charset="0"/>
            </a:endParaRPr>
          </a:p>
        </p:txBody>
      </p:sp>
      <p:pic>
        <p:nvPicPr>
          <p:cNvPr id="48132" name="Picture 3" descr="E:\Mahima\logo\iiidem logo.jpg">
            <a:extLst>
              <a:ext uri="{FF2B5EF4-FFF2-40B4-BE49-F238E27FC236}">
                <a16:creationId xmlns:a16="http://schemas.microsoft.com/office/drawing/2014/main" id="{AD282074-EDD5-9982-D5CB-2A88EECF90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4" descr="E:\Mahima\logo\ECI - Copy.jpg">
            <a:extLst>
              <a:ext uri="{FF2B5EF4-FFF2-40B4-BE49-F238E27FC236}">
                <a16:creationId xmlns:a16="http://schemas.microsoft.com/office/drawing/2014/main" id="{FEA36874-87D7-7F16-042B-FD548672FC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4" name="Slide Number Placeholder 2">
            <a:extLst>
              <a:ext uri="{FF2B5EF4-FFF2-40B4-BE49-F238E27FC236}">
                <a16:creationId xmlns:a16="http://schemas.microsoft.com/office/drawing/2014/main" id="{0FFD65A4-F690-34D2-13DF-2AD510FC4A1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EA1C6840-271C-3C4A-A549-92A92371CF80}" type="slidenum">
              <a:rPr lang="en-US" altLang="en-US">
                <a:solidFill>
                  <a:srgbClr val="FFFFFF"/>
                </a:solidFill>
              </a:rPr>
              <a:pPr eaLnBrk="1" hangingPunct="1"/>
              <a:t>42</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1000"/>
                                        <p:tgtEl>
                                          <p:spTgt spid="39939">
                                            <p:txEl>
                                              <p:pRg st="0" end="0"/>
                                            </p:txEl>
                                          </p:spTgt>
                                        </p:tgtEl>
                                      </p:cBhvr>
                                    </p:animEffect>
                                    <p:anim calcmode="lin" valueType="num">
                                      <p:cBhvr>
                                        <p:cTn id="8" dur="10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99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9939">
                                            <p:txEl>
                                              <p:pRg st="2" end="2"/>
                                            </p:txEl>
                                          </p:spTgt>
                                        </p:tgtEl>
                                        <p:attrNameLst>
                                          <p:attrName>style.visibility</p:attrName>
                                        </p:attrNameLst>
                                      </p:cBhvr>
                                      <p:to>
                                        <p:strVal val="visible"/>
                                      </p:to>
                                    </p:set>
                                    <p:animEffect transition="in" filter="fade">
                                      <p:cBhvr>
                                        <p:cTn id="14" dur="1000"/>
                                        <p:tgtEl>
                                          <p:spTgt spid="39939">
                                            <p:txEl>
                                              <p:pRg st="2" end="2"/>
                                            </p:txEl>
                                          </p:spTgt>
                                        </p:tgtEl>
                                      </p:cBhvr>
                                    </p:animEffect>
                                    <p:anim calcmode="lin" valueType="num">
                                      <p:cBhvr>
                                        <p:cTn id="15" dur="10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993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9939">
                                            <p:txEl>
                                              <p:pRg st="4" end="4"/>
                                            </p:txEl>
                                          </p:spTgt>
                                        </p:tgtEl>
                                        <p:attrNameLst>
                                          <p:attrName>style.visibility</p:attrName>
                                        </p:attrNameLst>
                                      </p:cBhvr>
                                      <p:to>
                                        <p:strVal val="visible"/>
                                      </p:to>
                                    </p:set>
                                    <p:animEffect transition="in" filter="fade">
                                      <p:cBhvr>
                                        <p:cTn id="21" dur="1000"/>
                                        <p:tgtEl>
                                          <p:spTgt spid="39939">
                                            <p:txEl>
                                              <p:pRg st="4" end="4"/>
                                            </p:txEl>
                                          </p:spTgt>
                                        </p:tgtEl>
                                      </p:cBhvr>
                                    </p:animEffect>
                                    <p:anim calcmode="lin" valueType="num">
                                      <p:cBhvr>
                                        <p:cTn id="22" dur="1000" fill="hold"/>
                                        <p:tgtEl>
                                          <p:spTgt spid="39939">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993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9939">
                                            <p:txEl>
                                              <p:pRg st="6" end="6"/>
                                            </p:txEl>
                                          </p:spTgt>
                                        </p:tgtEl>
                                        <p:attrNameLst>
                                          <p:attrName>style.visibility</p:attrName>
                                        </p:attrNameLst>
                                      </p:cBhvr>
                                      <p:to>
                                        <p:strVal val="visible"/>
                                      </p:to>
                                    </p:set>
                                    <p:animEffect transition="in" filter="fade">
                                      <p:cBhvr>
                                        <p:cTn id="28" dur="1000"/>
                                        <p:tgtEl>
                                          <p:spTgt spid="39939">
                                            <p:txEl>
                                              <p:pRg st="6" end="6"/>
                                            </p:txEl>
                                          </p:spTgt>
                                        </p:tgtEl>
                                      </p:cBhvr>
                                    </p:animEffect>
                                    <p:anim calcmode="lin" valueType="num">
                                      <p:cBhvr>
                                        <p:cTn id="29" dur="1000" fill="hold"/>
                                        <p:tgtEl>
                                          <p:spTgt spid="39939">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9939">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201E94C7-C363-72A3-295B-722B772BFFB4}"/>
              </a:ext>
            </a:extLst>
          </p:cNvPr>
          <p:cNvSpPr>
            <a:spLocks noGrp="1"/>
          </p:cNvSpPr>
          <p:nvPr>
            <p:ph type="title"/>
          </p:nvPr>
        </p:nvSpPr>
        <p:spPr/>
        <p:txBody>
          <a:bodyPr/>
          <a:lstStyle/>
          <a:p>
            <a:pPr algn="ctr" eaLnBrk="1" fontAlgn="auto" hangingPunct="1">
              <a:spcAft>
                <a:spcPts val="0"/>
              </a:spcAft>
              <a:defRPr/>
            </a:pPr>
            <a:r>
              <a:rPr lang="en-US" altLang="en-US" sz="3000" dirty="0"/>
              <a:t>Notice of nomination	</a:t>
            </a:r>
          </a:p>
        </p:txBody>
      </p:sp>
      <p:sp>
        <p:nvSpPr>
          <p:cNvPr id="45059" name="Content Placeholder 2">
            <a:extLst>
              <a:ext uri="{FF2B5EF4-FFF2-40B4-BE49-F238E27FC236}">
                <a16:creationId xmlns:a16="http://schemas.microsoft.com/office/drawing/2014/main" id="{38521886-0068-0BBF-CE2D-1744680F0B2F}"/>
              </a:ext>
            </a:extLst>
          </p:cNvPr>
          <p:cNvSpPr>
            <a:spLocks noGrp="1"/>
          </p:cNvSpPr>
          <p:nvPr>
            <p:ph idx="1"/>
          </p:nvPr>
        </p:nvSpPr>
        <p:spPr/>
        <p:txBody>
          <a:bodyPr/>
          <a:lstStyle/>
          <a:p>
            <a:pPr algn="just" eaLnBrk="1" hangingPunct="1">
              <a:buClr>
                <a:srgbClr val="1F6B1F"/>
              </a:buClr>
              <a:buFont typeface="Wingdings" pitchFamily="2" charset="2"/>
              <a:buChar char="ü"/>
            </a:pPr>
            <a:r>
              <a:rPr lang="en-US" altLang="en-US" sz="2000" dirty="0" smtClean="0">
                <a:latin typeface="Calibri" panose="020F0502020204030204" pitchFamily="34" charset="0"/>
                <a:cs typeface="Calibri" panose="020F0502020204030204" pitchFamily="34" charset="0"/>
              </a:rPr>
              <a:t>RO </a:t>
            </a:r>
            <a:r>
              <a:rPr lang="en-US" altLang="en-US" sz="2000" dirty="0">
                <a:latin typeface="Calibri" panose="020F0502020204030204" pitchFamily="34" charset="0"/>
                <a:cs typeface="Calibri" panose="020F0502020204030204" pitchFamily="34" charset="0"/>
              </a:rPr>
              <a:t>to publish on Notice Board a notice in </a:t>
            </a:r>
            <a:r>
              <a:rPr lang="en-US" altLang="en-US" sz="1800" b="1" dirty="0">
                <a:solidFill>
                  <a:srgbClr val="0070C0"/>
                </a:solidFill>
                <a:latin typeface="Calibri" panose="020F0502020204030204" pitchFamily="34" charset="0"/>
                <a:cs typeface="Calibri" panose="020F0502020204030204" pitchFamily="34" charset="0"/>
              </a:rPr>
              <a:t>FORM-3A</a:t>
            </a:r>
            <a:r>
              <a:rPr lang="en-US" altLang="en-US" sz="2000" dirty="0">
                <a:latin typeface="Calibri" panose="020F0502020204030204" pitchFamily="34" charset="0"/>
                <a:cs typeface="Calibri" panose="020F0502020204030204" pitchFamily="34" charset="0"/>
              </a:rPr>
              <a:t> regarding nominations received up to 3 PM of each day during the nomination filing period</a:t>
            </a:r>
            <a:r>
              <a:rPr lang="en-US" altLang="en-US" sz="2000" dirty="0" smtClean="0">
                <a:solidFill>
                  <a:srgbClr val="FF0000"/>
                </a:solidFill>
                <a:latin typeface="Calibri" panose="020F0502020204030204" pitchFamily="34" charset="0"/>
                <a:cs typeface="Calibri" panose="020F0502020204030204" pitchFamily="34" charset="0"/>
              </a:rPr>
              <a:t>.(S </a:t>
            </a:r>
            <a:r>
              <a:rPr lang="en-US" altLang="en-US" sz="2000" dirty="0">
                <a:solidFill>
                  <a:srgbClr val="FF0000"/>
                </a:solidFill>
                <a:latin typeface="Calibri" panose="020F0502020204030204" pitchFamily="34" charset="0"/>
                <a:cs typeface="Calibri" panose="020F0502020204030204" pitchFamily="34" charset="0"/>
              </a:rPr>
              <a:t>35 </a:t>
            </a:r>
            <a:r>
              <a:rPr lang="en-US" altLang="en-US" sz="2000" dirty="0" smtClean="0">
                <a:solidFill>
                  <a:srgbClr val="FF0000"/>
                </a:solidFill>
                <a:latin typeface="Calibri" panose="020F0502020204030204" pitchFamily="34" charset="0"/>
                <a:cs typeface="Calibri" panose="020F0502020204030204" pitchFamily="34" charset="0"/>
              </a:rPr>
              <a:t>RPA 1951</a:t>
            </a:r>
            <a:r>
              <a:rPr lang="en-US" altLang="en-US" sz="2000" dirty="0">
                <a:solidFill>
                  <a:srgbClr val="FF0000"/>
                </a:solidFill>
                <a:latin typeface="Calibri" panose="020F0502020204030204" pitchFamily="34" charset="0"/>
                <a:cs typeface="Calibri" panose="020F0502020204030204" pitchFamily="34" charset="0"/>
              </a:rPr>
              <a:t>, R.7 </a:t>
            </a:r>
            <a:r>
              <a:rPr lang="en-US" altLang="en-US" sz="2000" dirty="0" smtClean="0">
                <a:solidFill>
                  <a:srgbClr val="FF0000"/>
                </a:solidFill>
                <a:latin typeface="Calibri" panose="020F0502020204030204" pitchFamily="34" charset="0"/>
                <a:cs typeface="Calibri" panose="020F0502020204030204" pitchFamily="34" charset="0"/>
              </a:rPr>
              <a:t>COER 1961</a:t>
            </a:r>
            <a:r>
              <a:rPr lang="en-US" altLang="en-US" sz="2000" dirty="0">
                <a:solidFill>
                  <a:srgbClr val="FF0000"/>
                </a:solidFill>
                <a:latin typeface="Calibri" panose="020F0502020204030204" pitchFamily="34" charset="0"/>
                <a:cs typeface="Calibri" panose="020F0502020204030204" pitchFamily="34" charset="0"/>
              </a:rPr>
              <a:t>)</a:t>
            </a:r>
          </a:p>
          <a:p>
            <a:pPr algn="just" eaLnBrk="1" hangingPunct="1">
              <a:buClr>
                <a:srgbClr val="1F6B1F"/>
              </a:buClr>
              <a:buFont typeface="Wingdings" pitchFamily="2" charset="2"/>
              <a:buChar char="ü"/>
            </a:pPr>
            <a:r>
              <a:rPr lang="en-US" altLang="en-US" sz="2000" dirty="0">
                <a:latin typeface="Calibri" panose="020F0502020204030204" pitchFamily="34" charset="0"/>
                <a:cs typeface="Calibri" panose="020F0502020204030204" pitchFamily="34" charset="0"/>
              </a:rPr>
              <a:t>Where the Specified ARO receives nomination in a different place such ARO should also publish such notice in </a:t>
            </a:r>
            <a:r>
              <a:rPr lang="en-US" altLang="en-US" sz="1800" b="1" dirty="0">
                <a:solidFill>
                  <a:srgbClr val="0070C0"/>
                </a:solidFill>
                <a:latin typeface="Calibri" panose="020F0502020204030204" pitchFamily="34" charset="0"/>
                <a:cs typeface="Calibri" panose="020F0502020204030204" pitchFamily="34" charset="0"/>
              </a:rPr>
              <a:t>FORM-3A</a:t>
            </a:r>
            <a:r>
              <a:rPr lang="en-US" altLang="en-US" sz="1800" dirty="0">
                <a:latin typeface="Calibri" panose="020F0502020204030204" pitchFamily="34" charset="0"/>
                <a:cs typeface="Calibri" panose="020F0502020204030204" pitchFamily="34" charset="0"/>
              </a:rPr>
              <a:t> </a:t>
            </a:r>
            <a:r>
              <a:rPr lang="en-US" altLang="en-US" sz="2000" dirty="0">
                <a:latin typeface="Calibri" panose="020F0502020204030204" pitchFamily="34" charset="0"/>
                <a:cs typeface="Calibri" panose="020F0502020204030204" pitchFamily="34" charset="0"/>
              </a:rPr>
              <a:t>and keep the RO informed on a daily basis.</a:t>
            </a:r>
          </a:p>
          <a:p>
            <a:pPr algn="just" eaLnBrk="1" hangingPunct="1">
              <a:buClr>
                <a:srgbClr val="1F6B1F"/>
              </a:buClr>
              <a:buFont typeface="Wingdings" pitchFamily="2" charset="2"/>
              <a:buChar char="ü"/>
            </a:pPr>
            <a:r>
              <a:rPr lang="en-US" altLang="en-US" sz="2000" dirty="0">
                <a:latin typeface="Calibri" panose="020F0502020204030204" pitchFamily="34" charset="0"/>
                <a:cs typeface="Calibri" panose="020F0502020204030204" pitchFamily="34" charset="0"/>
              </a:rPr>
              <a:t>In case more than </a:t>
            </a:r>
            <a:r>
              <a:rPr lang="en-US" altLang="en-US" sz="2000" dirty="0" smtClean="0">
                <a:latin typeface="Calibri" panose="020F0502020204030204" pitchFamily="34" charset="0"/>
                <a:cs typeface="Calibri" panose="020F0502020204030204" pitchFamily="34" charset="0"/>
              </a:rPr>
              <a:t>one </a:t>
            </a:r>
            <a:r>
              <a:rPr lang="en-US" altLang="en-US" sz="2000" dirty="0">
                <a:latin typeface="Calibri" panose="020F0502020204030204" pitchFamily="34" charset="0"/>
                <a:cs typeface="Calibri" panose="020F0502020204030204" pitchFamily="34" charset="0"/>
              </a:rPr>
              <a:t>nomination papers </a:t>
            </a:r>
            <a:r>
              <a:rPr lang="en-US" altLang="en-US" sz="2000" dirty="0" smtClean="0">
                <a:latin typeface="Calibri" panose="020F0502020204030204" pitchFamily="34" charset="0"/>
                <a:cs typeface="Calibri" panose="020F0502020204030204" pitchFamily="34" charset="0"/>
              </a:rPr>
              <a:t>is filed by </a:t>
            </a:r>
            <a:r>
              <a:rPr lang="en-US" altLang="en-US" sz="2000" dirty="0">
                <a:latin typeface="Calibri" panose="020F0502020204030204" pitchFamily="34" charset="0"/>
                <a:cs typeface="Calibri" panose="020F0502020204030204" pitchFamily="34" charset="0"/>
              </a:rPr>
              <a:t>one candidate, notice must be given for all of them.</a:t>
            </a:r>
          </a:p>
        </p:txBody>
      </p:sp>
      <p:pic>
        <p:nvPicPr>
          <p:cNvPr id="49156" name="Picture 3" descr="E:\Mahima\logo\iiidem logo.jpg">
            <a:extLst>
              <a:ext uri="{FF2B5EF4-FFF2-40B4-BE49-F238E27FC236}">
                <a16:creationId xmlns:a16="http://schemas.microsoft.com/office/drawing/2014/main" id="{7EF64248-CE94-59D4-439D-60D4B935C4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7" name="Picture 4" descr="E:\Mahima\logo\ECI - Copy.jpg">
            <a:extLst>
              <a:ext uri="{FF2B5EF4-FFF2-40B4-BE49-F238E27FC236}">
                <a16:creationId xmlns:a16="http://schemas.microsoft.com/office/drawing/2014/main" id="{8145A4EC-53E7-5594-5E48-BB7F1191A4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8" name="Slide Number Placeholder 1">
            <a:extLst>
              <a:ext uri="{FF2B5EF4-FFF2-40B4-BE49-F238E27FC236}">
                <a16:creationId xmlns:a16="http://schemas.microsoft.com/office/drawing/2014/main" id="{A8ED6196-F100-8524-0EE4-D33CFD414C9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D3878EA-42A8-164D-9F4A-245875649438}" type="slidenum">
              <a:rPr lang="en-US" altLang="en-US">
                <a:solidFill>
                  <a:srgbClr val="FFFFFF"/>
                </a:solidFill>
              </a:rPr>
              <a:pPr eaLnBrk="1" hangingPunct="1"/>
              <a:t>43</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Effect transition="in" filter="fade">
                                      <p:cBhvr>
                                        <p:cTn id="7" dur="1000"/>
                                        <p:tgtEl>
                                          <p:spTgt spid="45059">
                                            <p:txEl>
                                              <p:pRg st="0" end="0"/>
                                            </p:txEl>
                                          </p:spTgt>
                                        </p:tgtEl>
                                      </p:cBhvr>
                                    </p:animEffect>
                                    <p:anim calcmode="lin" valueType="num">
                                      <p:cBhvr>
                                        <p:cTn id="8" dur="10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505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45059">
                                            <p:txEl>
                                              <p:pRg st="1" end="1"/>
                                            </p:txEl>
                                          </p:spTgt>
                                        </p:tgtEl>
                                        <p:attrNameLst>
                                          <p:attrName>style.visibility</p:attrName>
                                        </p:attrNameLst>
                                      </p:cBhvr>
                                      <p:to>
                                        <p:strVal val="visible"/>
                                      </p:to>
                                    </p:set>
                                    <p:animEffect transition="in" filter="fade">
                                      <p:cBhvr>
                                        <p:cTn id="14" dur="1000"/>
                                        <p:tgtEl>
                                          <p:spTgt spid="45059">
                                            <p:txEl>
                                              <p:pRg st="1" end="1"/>
                                            </p:txEl>
                                          </p:spTgt>
                                        </p:tgtEl>
                                      </p:cBhvr>
                                    </p:animEffect>
                                    <p:anim calcmode="lin" valueType="num">
                                      <p:cBhvr>
                                        <p:cTn id="15" dur="10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50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45059">
                                            <p:txEl>
                                              <p:pRg st="2" end="2"/>
                                            </p:txEl>
                                          </p:spTgt>
                                        </p:tgtEl>
                                        <p:attrNameLst>
                                          <p:attrName>style.visibility</p:attrName>
                                        </p:attrNameLst>
                                      </p:cBhvr>
                                      <p:to>
                                        <p:strVal val="visible"/>
                                      </p:to>
                                    </p:set>
                                    <p:animEffect transition="in" filter="fade">
                                      <p:cBhvr>
                                        <p:cTn id="21" dur="1000"/>
                                        <p:tgtEl>
                                          <p:spTgt spid="45059">
                                            <p:txEl>
                                              <p:pRg st="2" end="2"/>
                                            </p:txEl>
                                          </p:spTgt>
                                        </p:tgtEl>
                                      </p:cBhvr>
                                    </p:animEffect>
                                    <p:anim calcmode="lin" valueType="num">
                                      <p:cBhvr>
                                        <p:cTn id="22" dur="10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505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EE66E98C-D9FA-CC71-6D1E-C09CAD7B7302}"/>
              </a:ext>
            </a:extLst>
          </p:cNvPr>
          <p:cNvSpPr>
            <a:spLocks noGrp="1"/>
          </p:cNvSpPr>
          <p:nvPr>
            <p:ph type="title"/>
          </p:nvPr>
        </p:nvSpPr>
        <p:spPr>
          <a:xfrm>
            <a:off x="457200" y="375444"/>
            <a:ext cx="8229600" cy="742950"/>
          </a:xfrm>
        </p:spPr>
        <p:txBody>
          <a:bodyPr>
            <a:normAutofit fontScale="90000"/>
          </a:bodyPr>
          <a:lstStyle/>
          <a:p>
            <a:pPr algn="ctr" eaLnBrk="1" fontAlgn="auto" hangingPunct="1">
              <a:spcAft>
                <a:spcPts val="0"/>
              </a:spcAft>
              <a:defRPr/>
            </a:pPr>
            <a:r>
              <a:rPr lang="en-US" altLang="en-US" sz="3000" dirty="0"/>
              <a:t>Preparation of List of nominated </a:t>
            </a:r>
            <a:r>
              <a:rPr lang="en-US" altLang="en-US" sz="3000" dirty="0" smtClean="0"/>
              <a:t>candidates </a:t>
            </a:r>
            <a:r>
              <a:rPr lang="en-US" altLang="en-US" sz="3000" dirty="0" smtClean="0">
                <a:solidFill>
                  <a:srgbClr val="FF0000"/>
                </a:solidFill>
              </a:rPr>
              <a:t>– ECI Instructions</a:t>
            </a:r>
            <a:endParaRPr lang="en-US" altLang="en-US" sz="3000" dirty="0">
              <a:solidFill>
                <a:srgbClr val="FF0000"/>
              </a:solidFill>
            </a:endParaRPr>
          </a:p>
        </p:txBody>
      </p:sp>
      <p:sp>
        <p:nvSpPr>
          <p:cNvPr id="44035" name="Content Placeholder 2">
            <a:extLst>
              <a:ext uri="{FF2B5EF4-FFF2-40B4-BE49-F238E27FC236}">
                <a16:creationId xmlns:a16="http://schemas.microsoft.com/office/drawing/2014/main" id="{F4BF62F6-F7E7-0A30-E905-8922F7C7CA0B}"/>
              </a:ext>
            </a:extLst>
          </p:cNvPr>
          <p:cNvSpPr>
            <a:spLocks noGrp="1"/>
          </p:cNvSpPr>
          <p:nvPr>
            <p:ph idx="1"/>
          </p:nvPr>
        </p:nvSpPr>
        <p:spPr/>
        <p:txBody>
          <a:bodyPr/>
          <a:lstStyle/>
          <a:p>
            <a:pPr algn="just" eaLnBrk="1" hangingPunct="1">
              <a:buClr>
                <a:srgbClr val="1F6B1F"/>
              </a:buClr>
              <a:buFont typeface="Wingdings" panose="05000000000000000000" pitchFamily="2" charset="2"/>
              <a:buChar char="ü"/>
              <a:defRPr/>
            </a:pPr>
            <a:r>
              <a:rPr lang="en-US" altLang="en-US" sz="1800" dirty="0">
                <a:latin typeface="Calibri" panose="020F0502020204030204" pitchFamily="34" charset="0"/>
                <a:cs typeface="Calibri" panose="020F0502020204030204" pitchFamily="34" charset="0"/>
              </a:rPr>
              <a:t>To be prepared after 3 PM on last day of filing, as per format given by ECI – </a:t>
            </a:r>
            <a:r>
              <a:rPr lang="en-US" altLang="en-US" sz="1800" dirty="0" smtClean="0">
                <a:latin typeface="Calibri" panose="020F0502020204030204" pitchFamily="34" charset="0"/>
                <a:cs typeface="Calibri" panose="020F0502020204030204" pitchFamily="34" charset="0"/>
              </a:rPr>
              <a:t>RO Handbook </a:t>
            </a:r>
            <a:r>
              <a:rPr lang="en-US" altLang="en-US" sz="1800" dirty="0">
                <a:latin typeface="Calibri" panose="020F0502020204030204" pitchFamily="34" charset="0"/>
                <a:cs typeface="Calibri" panose="020F0502020204030204" pitchFamily="34" charset="0"/>
              </a:rPr>
              <a:t>. Ch-V</a:t>
            </a:r>
          </a:p>
          <a:p>
            <a:pPr algn="just" eaLnBrk="1" hangingPunct="1">
              <a:buClr>
                <a:srgbClr val="1F6B1F"/>
              </a:buClr>
              <a:buFont typeface="Wingdings" panose="05000000000000000000" pitchFamily="2" charset="2"/>
              <a:buChar char="ü"/>
              <a:defRPr/>
            </a:pPr>
            <a:r>
              <a:rPr lang="en-US" altLang="en-US" sz="1800" dirty="0">
                <a:latin typeface="Calibri" panose="020F0502020204030204" pitchFamily="34" charset="0"/>
                <a:cs typeface="Calibri" panose="020F0502020204030204" pitchFamily="34" charset="0"/>
              </a:rPr>
              <a:t>Candidates to be classified in 3 categories- </a:t>
            </a:r>
          </a:p>
          <a:p>
            <a:pPr marL="274638" lvl="1" indent="0" algn="just" eaLnBrk="1" hangingPunct="1">
              <a:buClr>
                <a:srgbClr val="1F6B1F"/>
              </a:buClr>
              <a:buNone/>
              <a:defRPr/>
            </a:pPr>
            <a:r>
              <a:rPr lang="en-US" altLang="en-US" sz="1800" dirty="0">
                <a:latin typeface="Calibri" panose="020F0502020204030204" pitchFamily="34" charset="0"/>
                <a:cs typeface="Calibri" panose="020F0502020204030204" pitchFamily="34" charset="0"/>
              </a:rPr>
              <a:t>(</a:t>
            </a:r>
            <a:r>
              <a:rPr lang="en-US" altLang="en-US" sz="1800" dirty="0" err="1">
                <a:latin typeface="Calibri" panose="020F0502020204030204" pitchFamily="34" charset="0"/>
                <a:cs typeface="Calibri" panose="020F0502020204030204" pitchFamily="34" charset="0"/>
              </a:rPr>
              <a:t>i</a:t>
            </a:r>
            <a:r>
              <a:rPr lang="en-US" altLang="en-US" sz="1800" dirty="0">
                <a:latin typeface="Calibri" panose="020F0502020204030204" pitchFamily="34" charset="0"/>
                <a:cs typeface="Calibri" panose="020F0502020204030204" pitchFamily="34" charset="0"/>
              </a:rPr>
              <a:t>) Recognized parties, </a:t>
            </a:r>
          </a:p>
          <a:p>
            <a:pPr marL="274638" lvl="1" indent="0" algn="just" eaLnBrk="1" hangingPunct="1">
              <a:buClr>
                <a:srgbClr val="1F6B1F"/>
              </a:buClr>
              <a:buNone/>
              <a:defRPr/>
            </a:pPr>
            <a:r>
              <a:rPr lang="en-US" altLang="en-US" sz="1800" dirty="0">
                <a:latin typeface="Calibri" panose="020F0502020204030204" pitchFamily="34" charset="0"/>
                <a:cs typeface="Calibri" panose="020F0502020204030204" pitchFamily="34" charset="0"/>
              </a:rPr>
              <a:t>(ii) Registered unrecognized parties and</a:t>
            </a:r>
          </a:p>
          <a:p>
            <a:pPr marL="274638" lvl="1" indent="0" algn="just" eaLnBrk="1" hangingPunct="1">
              <a:buClr>
                <a:srgbClr val="1F6B1F"/>
              </a:buClr>
              <a:buNone/>
              <a:defRPr/>
            </a:pPr>
            <a:r>
              <a:rPr lang="en-US" altLang="en-US" sz="1800" dirty="0">
                <a:latin typeface="Calibri" panose="020F0502020204030204" pitchFamily="34" charset="0"/>
                <a:cs typeface="Calibri" panose="020F0502020204030204" pitchFamily="34" charset="0"/>
              </a:rPr>
              <a:t>(iii) independents.</a:t>
            </a:r>
          </a:p>
          <a:p>
            <a:pPr algn="just" eaLnBrk="1" hangingPunct="1">
              <a:buClr>
                <a:srgbClr val="1F6B1F"/>
              </a:buClr>
              <a:buFont typeface="Wingdings" panose="05000000000000000000" pitchFamily="2" charset="2"/>
              <a:buChar char="ü"/>
              <a:defRPr/>
            </a:pPr>
            <a:r>
              <a:rPr lang="en-US" altLang="en-US" sz="1800" dirty="0">
                <a:latin typeface="Calibri" panose="020F0502020204030204" pitchFamily="34" charset="0"/>
                <a:cs typeface="Calibri" panose="020F0502020204030204" pitchFamily="34" charset="0"/>
              </a:rPr>
              <a:t>Within each category,  names of candidates shall be arranged </a:t>
            </a:r>
            <a:r>
              <a:rPr lang="en-US" altLang="en-US" sz="1800" dirty="0" smtClean="0">
                <a:latin typeface="Calibri" panose="020F0502020204030204" pitchFamily="34" charset="0"/>
                <a:cs typeface="Calibri" panose="020F0502020204030204" pitchFamily="34" charset="0"/>
              </a:rPr>
              <a:t>alphabetically as per languages prescribed by ECI</a:t>
            </a:r>
          </a:p>
          <a:p>
            <a:pPr algn="just" eaLnBrk="1" hangingPunct="1">
              <a:buClr>
                <a:srgbClr val="1F6B1F"/>
              </a:buClr>
              <a:buFont typeface="Wingdings" panose="05000000000000000000" pitchFamily="2" charset="2"/>
              <a:buChar char="ü"/>
              <a:defRPr/>
            </a:pPr>
            <a:r>
              <a:rPr lang="en-US" altLang="en-US" sz="1800" dirty="0" smtClean="0">
                <a:latin typeface="Calibri" panose="020F0502020204030204" pitchFamily="34" charset="0"/>
                <a:cs typeface="Calibri" panose="020F0502020204030204" pitchFamily="34" charset="0"/>
              </a:rPr>
              <a:t>Recognized </a:t>
            </a:r>
            <a:r>
              <a:rPr lang="en-US" altLang="en-US" sz="1800" dirty="0">
                <a:latin typeface="Calibri" panose="020F0502020204030204" pitchFamily="34" charset="0"/>
                <a:cs typeface="Calibri" panose="020F0502020204030204" pitchFamily="34" charset="0"/>
              </a:rPr>
              <a:t>parties of other States will be included in the 2nd category (registered unrecognized party). </a:t>
            </a:r>
          </a:p>
          <a:p>
            <a:pPr algn="just" eaLnBrk="1" hangingPunct="1">
              <a:buClr>
                <a:srgbClr val="1F6B1F"/>
              </a:buClr>
              <a:buFont typeface="Wingdings" panose="05000000000000000000" pitchFamily="2" charset="2"/>
              <a:buChar char="ü"/>
              <a:defRPr/>
            </a:pPr>
            <a:r>
              <a:rPr lang="en-US" altLang="en-US" sz="1800" dirty="0">
                <a:latin typeface="Calibri" panose="020F0502020204030204" pitchFamily="34" charset="0"/>
                <a:cs typeface="Calibri" panose="020F0502020204030204" pitchFamily="34" charset="0"/>
              </a:rPr>
              <a:t>Even if more than one candidate has claimed to be set up by the same party, all such candidate may be included in relevant category. </a:t>
            </a:r>
          </a:p>
          <a:p>
            <a:pPr marL="182561" indent="-182561" eaLnBrk="1" hangingPunct="1">
              <a:buFont typeface="Arial" charset="0"/>
              <a:buChar char="•"/>
              <a:defRPr/>
            </a:pPr>
            <a:endParaRPr lang="en-US" altLang="en-US" sz="2000" dirty="0">
              <a:latin typeface="Calibri" panose="020F0502020204030204" pitchFamily="34" charset="0"/>
              <a:cs typeface="Calibri" panose="020F0502020204030204" pitchFamily="34" charset="0"/>
            </a:endParaRPr>
          </a:p>
        </p:txBody>
      </p:sp>
      <p:pic>
        <p:nvPicPr>
          <p:cNvPr id="50180" name="Picture 3" descr="E:\Mahima\logo\iiidem logo.jpg">
            <a:extLst>
              <a:ext uri="{FF2B5EF4-FFF2-40B4-BE49-F238E27FC236}">
                <a16:creationId xmlns:a16="http://schemas.microsoft.com/office/drawing/2014/main" id="{7FA65A95-0830-E514-84E9-A7BBE31BD9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1" name="Picture 4" descr="E:\Mahima\logo\ECI - Copy.jpg">
            <a:extLst>
              <a:ext uri="{FF2B5EF4-FFF2-40B4-BE49-F238E27FC236}">
                <a16:creationId xmlns:a16="http://schemas.microsoft.com/office/drawing/2014/main" id="{E8A3CC1E-F937-CD15-5B28-D012AE51E3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2" name="Slide Number Placeholder 1">
            <a:extLst>
              <a:ext uri="{FF2B5EF4-FFF2-40B4-BE49-F238E27FC236}">
                <a16:creationId xmlns:a16="http://schemas.microsoft.com/office/drawing/2014/main" id="{75B60414-DB2C-EAB6-D08C-F0A9E84EF1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798E349-8E7E-F44A-BB20-CF4D44E15216}" type="slidenum">
              <a:rPr lang="en-US" altLang="en-US">
                <a:solidFill>
                  <a:srgbClr val="FFFFFF"/>
                </a:solidFill>
              </a:rPr>
              <a:pPr eaLnBrk="1" hangingPunct="1"/>
              <a:t>44</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44035">
                                            <p:txEl>
                                              <p:pRg st="3" end="3"/>
                                            </p:txEl>
                                          </p:spTgt>
                                        </p:tgtEl>
                                        <p:attrNameLst>
                                          <p:attrName>style.visibility</p:attrName>
                                        </p:attrNameLst>
                                      </p:cBhvr>
                                      <p:to>
                                        <p:strVal val="visible"/>
                                      </p:to>
                                    </p:set>
                                    <p:animEffect transition="in" filter="fade">
                                      <p:cBhvr>
                                        <p:cTn id="28" dur="1000"/>
                                        <p:tgtEl>
                                          <p:spTgt spid="44035">
                                            <p:txEl>
                                              <p:pRg st="3" end="3"/>
                                            </p:txEl>
                                          </p:spTgt>
                                        </p:tgtEl>
                                      </p:cBhvr>
                                    </p:animEffect>
                                    <p:anim calcmode="lin" valueType="num">
                                      <p:cBhvr>
                                        <p:cTn id="29" dur="10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40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44035">
                                            <p:txEl>
                                              <p:pRg st="4" end="4"/>
                                            </p:txEl>
                                          </p:spTgt>
                                        </p:tgtEl>
                                        <p:attrNameLst>
                                          <p:attrName>style.visibility</p:attrName>
                                        </p:attrNameLst>
                                      </p:cBhvr>
                                      <p:to>
                                        <p:strVal val="visible"/>
                                      </p:to>
                                    </p:set>
                                    <p:animEffect transition="in" filter="fade">
                                      <p:cBhvr>
                                        <p:cTn id="35" dur="1000"/>
                                        <p:tgtEl>
                                          <p:spTgt spid="44035">
                                            <p:txEl>
                                              <p:pRg st="4" end="4"/>
                                            </p:txEl>
                                          </p:spTgt>
                                        </p:tgtEl>
                                      </p:cBhvr>
                                    </p:animEffect>
                                    <p:anim calcmode="lin" valueType="num">
                                      <p:cBhvr>
                                        <p:cTn id="36" dur="10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40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44035">
                                            <p:txEl>
                                              <p:pRg st="5" end="5"/>
                                            </p:txEl>
                                          </p:spTgt>
                                        </p:tgtEl>
                                        <p:attrNameLst>
                                          <p:attrName>style.visibility</p:attrName>
                                        </p:attrNameLst>
                                      </p:cBhvr>
                                      <p:to>
                                        <p:strVal val="visible"/>
                                      </p:to>
                                    </p:set>
                                    <p:animEffect transition="in" filter="fade">
                                      <p:cBhvr>
                                        <p:cTn id="42" dur="1000"/>
                                        <p:tgtEl>
                                          <p:spTgt spid="44035">
                                            <p:txEl>
                                              <p:pRg st="5" end="5"/>
                                            </p:txEl>
                                          </p:spTgt>
                                        </p:tgtEl>
                                      </p:cBhvr>
                                    </p:animEffect>
                                    <p:anim calcmode="lin" valueType="num">
                                      <p:cBhvr>
                                        <p:cTn id="43" dur="1000" fill="hold"/>
                                        <p:tgtEl>
                                          <p:spTgt spid="4403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403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4035">
                                            <p:txEl>
                                              <p:pRg st="6" end="6"/>
                                            </p:txEl>
                                          </p:spTgt>
                                        </p:tgtEl>
                                        <p:attrNameLst>
                                          <p:attrName>style.visibility</p:attrName>
                                        </p:attrNameLst>
                                      </p:cBhvr>
                                      <p:to>
                                        <p:strVal val="visible"/>
                                      </p:to>
                                    </p:set>
                                    <p:animEffect transition="in" filter="fade">
                                      <p:cBhvr>
                                        <p:cTn id="49" dur="1000"/>
                                        <p:tgtEl>
                                          <p:spTgt spid="44035">
                                            <p:txEl>
                                              <p:pRg st="6" end="6"/>
                                            </p:txEl>
                                          </p:spTgt>
                                        </p:tgtEl>
                                      </p:cBhvr>
                                    </p:animEffect>
                                    <p:anim calcmode="lin" valueType="num">
                                      <p:cBhvr>
                                        <p:cTn id="50" dur="1000" fill="hold"/>
                                        <p:tgtEl>
                                          <p:spTgt spid="4403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403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2" presetClass="entr" presetSubtype="0" fill="hold" nodeType="clickEffect">
                                  <p:stCondLst>
                                    <p:cond delay="0"/>
                                  </p:stCondLst>
                                  <p:childTnLst>
                                    <p:set>
                                      <p:cBhvr>
                                        <p:cTn id="55" dur="1" fill="hold">
                                          <p:stCondLst>
                                            <p:cond delay="0"/>
                                          </p:stCondLst>
                                        </p:cTn>
                                        <p:tgtEl>
                                          <p:spTgt spid="44035">
                                            <p:txEl>
                                              <p:pRg st="7" end="7"/>
                                            </p:txEl>
                                          </p:spTgt>
                                        </p:tgtEl>
                                        <p:attrNameLst>
                                          <p:attrName>style.visibility</p:attrName>
                                        </p:attrNameLst>
                                      </p:cBhvr>
                                      <p:to>
                                        <p:strVal val="visible"/>
                                      </p:to>
                                    </p:set>
                                    <p:animEffect transition="in" filter="fade">
                                      <p:cBhvr>
                                        <p:cTn id="56" dur="1000"/>
                                        <p:tgtEl>
                                          <p:spTgt spid="44035">
                                            <p:txEl>
                                              <p:pRg st="7" end="7"/>
                                            </p:txEl>
                                          </p:spTgt>
                                        </p:tgtEl>
                                      </p:cBhvr>
                                    </p:animEffect>
                                    <p:anim calcmode="lin" valueType="num">
                                      <p:cBhvr>
                                        <p:cTn id="57" dur="1000" fill="hold"/>
                                        <p:tgtEl>
                                          <p:spTgt spid="4403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4403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74F2C-5560-A2B9-C60D-9518376573F2}"/>
              </a:ext>
            </a:extLst>
          </p:cNvPr>
          <p:cNvSpPr>
            <a:spLocks noGrp="1"/>
          </p:cNvSpPr>
          <p:nvPr>
            <p:ph type="title"/>
          </p:nvPr>
        </p:nvSpPr>
        <p:spPr>
          <a:xfrm>
            <a:off x="762000" y="318294"/>
            <a:ext cx="7391400" cy="742950"/>
          </a:xfrm>
        </p:spPr>
        <p:txBody>
          <a:bodyPr>
            <a:normAutofit/>
          </a:bodyPr>
          <a:lstStyle/>
          <a:p>
            <a:pPr algn="ctr">
              <a:defRPr/>
            </a:pPr>
            <a:r>
              <a:rPr lang="en-US" altLang="en-US" sz="2000" dirty="0" smtClean="0"/>
              <a:t>Arrangements for facilitating the Nomination Process </a:t>
            </a:r>
            <a:r>
              <a:rPr lang="en-US" altLang="en-US" sz="2000" dirty="0" smtClean="0">
                <a:solidFill>
                  <a:srgbClr val="FF0000"/>
                </a:solidFill>
              </a:rPr>
              <a:t>(Instructions of ECI)</a:t>
            </a:r>
            <a:endParaRPr lang="en-US" sz="2000" dirty="0">
              <a:solidFill>
                <a:srgbClr val="FF0000"/>
              </a:solidFill>
            </a:endParaRPr>
          </a:p>
        </p:txBody>
      </p:sp>
      <p:sp>
        <p:nvSpPr>
          <p:cNvPr id="51203" name="Content Placeholder 2">
            <a:extLst>
              <a:ext uri="{FF2B5EF4-FFF2-40B4-BE49-F238E27FC236}">
                <a16:creationId xmlns:a16="http://schemas.microsoft.com/office/drawing/2014/main" id="{ABB57444-1509-4960-F12D-EB6F0BC92DAB}"/>
              </a:ext>
            </a:extLst>
          </p:cNvPr>
          <p:cNvSpPr>
            <a:spLocks noGrp="1"/>
          </p:cNvSpPr>
          <p:nvPr>
            <p:ph idx="1"/>
          </p:nvPr>
        </p:nvSpPr>
        <p:spPr>
          <a:xfrm>
            <a:off x="685800" y="1200150"/>
            <a:ext cx="7772400" cy="3657600"/>
          </a:xfrm>
        </p:spPr>
        <p:txBody>
          <a:bodyPr/>
          <a:lstStyle/>
          <a:p>
            <a:pPr marL="0" indent="0" eaLnBrk="1" hangingPunct="1">
              <a:buNone/>
            </a:pPr>
            <a:r>
              <a:rPr lang="en-US" altLang="en-US" sz="2000" b="1" dirty="0">
                <a:latin typeface="Calibri" panose="020F0502020204030204" pitchFamily="34" charset="0"/>
                <a:cs typeface="Calibri" panose="020F0502020204030204" pitchFamily="34" charset="0"/>
              </a:rPr>
              <a:t>Arrangements inside </a:t>
            </a:r>
            <a:r>
              <a:rPr lang="en-US" altLang="en-US" sz="2000" b="1" dirty="0" smtClean="0">
                <a:latin typeface="Calibri" panose="020F0502020204030204" pitchFamily="34" charset="0"/>
                <a:cs typeface="Calibri" panose="020F0502020204030204" pitchFamily="34" charset="0"/>
              </a:rPr>
              <a:t>Nomination Hall</a:t>
            </a:r>
            <a:endParaRPr lang="en-US" altLang="en-US" sz="2000" b="1" dirty="0">
              <a:latin typeface="Calibri" panose="020F0502020204030204" pitchFamily="34" charset="0"/>
              <a:cs typeface="Calibri" panose="020F0502020204030204" pitchFamily="34" charset="0"/>
            </a:endParaRPr>
          </a:p>
          <a:p>
            <a:pPr lvl="1" eaLnBrk="1" hangingPunct="1"/>
            <a:r>
              <a:rPr lang="en-US" altLang="en-US" sz="2000" dirty="0" smtClean="0">
                <a:latin typeface="Calibri" panose="020F0502020204030204" pitchFamily="34" charset="0"/>
                <a:cs typeface="Calibri" panose="020F0502020204030204" pitchFamily="34" charset="0"/>
              </a:rPr>
              <a:t>Copies </a:t>
            </a:r>
            <a:r>
              <a:rPr lang="en-US" altLang="en-US" sz="2000" dirty="0">
                <a:latin typeface="Calibri" panose="020F0502020204030204" pitchFamily="34" charset="0"/>
                <a:cs typeface="Calibri" panose="020F0502020204030204" pitchFamily="34" charset="0"/>
              </a:rPr>
              <a:t>of latest </a:t>
            </a:r>
            <a:r>
              <a:rPr lang="en-US" altLang="en-US" sz="2000" dirty="0">
                <a:solidFill>
                  <a:srgbClr val="0070C0"/>
                </a:solidFill>
                <a:latin typeface="Calibri" panose="020F0502020204030204" pitchFamily="34" charset="0"/>
                <a:cs typeface="Calibri" panose="020F0502020204030204" pitchFamily="34" charset="0"/>
              </a:rPr>
              <a:t>Form – 2A/2B</a:t>
            </a:r>
          </a:p>
          <a:p>
            <a:pPr lvl="1" eaLnBrk="1" hangingPunct="1"/>
            <a:r>
              <a:rPr lang="en-US" altLang="en-US" sz="2000" dirty="0">
                <a:latin typeface="Calibri" panose="020F0502020204030204" pitchFamily="34" charset="0"/>
                <a:cs typeface="Calibri" panose="020F0502020204030204" pitchFamily="34" charset="0"/>
              </a:rPr>
              <a:t>Copies of </a:t>
            </a:r>
            <a:r>
              <a:rPr lang="en-US" altLang="en-US" sz="2000" dirty="0">
                <a:solidFill>
                  <a:srgbClr val="0070C0"/>
                </a:solidFill>
                <a:latin typeface="Calibri" panose="020F0502020204030204" pitchFamily="34" charset="0"/>
                <a:cs typeface="Calibri" panose="020F0502020204030204" pitchFamily="34" charset="0"/>
              </a:rPr>
              <a:t>Form – 26 </a:t>
            </a:r>
            <a:r>
              <a:rPr lang="en-US" altLang="en-US" sz="2000" dirty="0" smtClean="0">
                <a:latin typeface="Calibri" panose="020F0502020204030204" pitchFamily="34" charset="0"/>
                <a:cs typeface="Calibri" panose="020F0502020204030204" pitchFamily="34" charset="0"/>
              </a:rPr>
              <a:t>(Affidavit)</a:t>
            </a:r>
            <a:endParaRPr lang="en-US" altLang="en-US" sz="2000" dirty="0">
              <a:latin typeface="Calibri" panose="020F0502020204030204" pitchFamily="34" charset="0"/>
              <a:cs typeface="Calibri" panose="020F0502020204030204" pitchFamily="34" charset="0"/>
            </a:endParaRPr>
          </a:p>
          <a:p>
            <a:pPr lvl="1" eaLnBrk="1" hangingPunct="1"/>
            <a:r>
              <a:rPr lang="en-US" altLang="en-US" sz="2000" dirty="0" smtClean="0">
                <a:latin typeface="Calibri" panose="020F0502020204030204" pitchFamily="34" charset="0"/>
                <a:cs typeface="Calibri" panose="020F0502020204030204" pitchFamily="34" charset="0"/>
              </a:rPr>
              <a:t>Clock</a:t>
            </a:r>
            <a:endParaRPr lang="en-US" altLang="en-US" sz="2000" dirty="0">
              <a:latin typeface="Calibri" panose="020F0502020204030204" pitchFamily="34" charset="0"/>
              <a:cs typeface="Calibri" panose="020F0502020204030204" pitchFamily="34" charset="0"/>
            </a:endParaRPr>
          </a:p>
          <a:p>
            <a:pPr lvl="1" eaLnBrk="1" hangingPunct="1"/>
            <a:r>
              <a:rPr lang="en-US" altLang="en-US" sz="2000" dirty="0">
                <a:latin typeface="Calibri" panose="020F0502020204030204" pitchFamily="34" charset="0"/>
                <a:cs typeface="Calibri" panose="020F0502020204030204" pitchFamily="34" charset="0"/>
              </a:rPr>
              <a:t>CCTV/Videography</a:t>
            </a:r>
          </a:p>
          <a:p>
            <a:pPr lvl="1" eaLnBrk="1" hangingPunct="1"/>
            <a:r>
              <a:rPr lang="en-US" altLang="en-US" sz="2000" dirty="0">
                <a:latin typeface="Calibri" panose="020F0502020204030204" pitchFamily="34" charset="0"/>
                <a:cs typeface="Calibri" panose="020F0502020204030204" pitchFamily="34" charset="0"/>
              </a:rPr>
              <a:t>Counter for Security </a:t>
            </a:r>
            <a:r>
              <a:rPr lang="en-US" altLang="en-US" sz="2000" dirty="0" smtClean="0">
                <a:latin typeface="Calibri" panose="020F0502020204030204" pitchFamily="34" charset="0"/>
                <a:cs typeface="Calibri" panose="020F0502020204030204" pitchFamily="34" charset="0"/>
              </a:rPr>
              <a:t>Deposit</a:t>
            </a:r>
            <a:endParaRPr lang="en-US" altLang="en-US" sz="2000" dirty="0">
              <a:latin typeface="Calibri" panose="020F0502020204030204" pitchFamily="34" charset="0"/>
              <a:cs typeface="Calibri" panose="020F0502020204030204" pitchFamily="34" charset="0"/>
            </a:endParaRPr>
          </a:p>
          <a:p>
            <a:pPr lvl="1" eaLnBrk="1" hangingPunct="1"/>
            <a:r>
              <a:rPr lang="en-US" altLang="en-US" sz="2000" dirty="0" smtClean="0">
                <a:latin typeface="Calibri" panose="020F0502020204030204" pitchFamily="34" charset="0"/>
                <a:cs typeface="Calibri" panose="020F0502020204030204" pitchFamily="34" charset="0"/>
              </a:rPr>
              <a:t>Adequate support staff</a:t>
            </a:r>
            <a:endParaRPr lang="en-US" altLang="en-US" sz="2000" dirty="0">
              <a:latin typeface="Calibri" panose="020F0502020204030204" pitchFamily="34" charset="0"/>
              <a:cs typeface="Calibri" panose="020F0502020204030204" pitchFamily="34" charset="0"/>
            </a:endParaRPr>
          </a:p>
          <a:p>
            <a:pPr lvl="1" eaLnBrk="1" hangingPunct="1"/>
            <a:r>
              <a:rPr lang="en-US" altLang="en-US" sz="2000" dirty="0">
                <a:latin typeface="Calibri" panose="020F0502020204030204" pitchFamily="34" charset="0"/>
                <a:cs typeface="Calibri" panose="020F0502020204030204" pitchFamily="34" charset="0"/>
              </a:rPr>
              <a:t>Slips for last hour of nomination</a:t>
            </a:r>
          </a:p>
          <a:p>
            <a:endParaRPr lang="en-US" altLang="en-US" dirty="0"/>
          </a:p>
        </p:txBody>
      </p:sp>
      <p:sp>
        <p:nvSpPr>
          <p:cNvPr id="51204" name="Slide Number Placeholder 3">
            <a:extLst>
              <a:ext uri="{FF2B5EF4-FFF2-40B4-BE49-F238E27FC236}">
                <a16:creationId xmlns:a16="http://schemas.microsoft.com/office/drawing/2014/main" id="{FA8963EE-1AE9-DA9C-B6C8-7807ABF6487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92D48A2-2CAD-B545-A7E2-3C46C65DBD4C}" type="slidenum">
              <a:rPr lang="en-US" altLang="en-US">
                <a:solidFill>
                  <a:srgbClr val="FFFFFF"/>
                </a:solidFill>
              </a:rPr>
              <a:pPr eaLnBrk="1" hangingPunct="1"/>
              <a:t>45</a:t>
            </a:fld>
            <a:endParaRPr lang="en-US" altLang="en-US">
              <a:solidFill>
                <a:srgbClr val="FFFFFF"/>
              </a:solidFill>
            </a:endParaRPr>
          </a:p>
        </p:txBody>
      </p:sp>
      <p:pic>
        <p:nvPicPr>
          <p:cNvPr id="51205" name="Picture 3" descr="E:\Mahima\logo\iiidem logo.jpg">
            <a:extLst>
              <a:ext uri="{FF2B5EF4-FFF2-40B4-BE49-F238E27FC236}">
                <a16:creationId xmlns:a16="http://schemas.microsoft.com/office/drawing/2014/main" id="{0344A47B-4B1E-0EBC-DBB2-1FA9BF4AC0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6" name="Picture 4" descr="E:\Mahima\logo\ECI - Copy.jpg">
            <a:extLst>
              <a:ext uri="{FF2B5EF4-FFF2-40B4-BE49-F238E27FC236}">
                <a16:creationId xmlns:a16="http://schemas.microsoft.com/office/drawing/2014/main" id="{C8CCC466-0A4E-2E98-7EA4-88BC962630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7661070" y="4488418"/>
            <a:ext cx="918970" cy="369332"/>
          </a:xfrm>
          <a:prstGeom prst="rect">
            <a:avLst/>
          </a:prstGeom>
        </p:spPr>
        <p:txBody>
          <a:bodyPr wrap="none">
            <a:spAutoFit/>
          </a:bodyPr>
          <a:lstStyle/>
          <a:p>
            <a:r>
              <a:rPr lang="en-US" altLang="en-US" dirty="0" err="1" smtClean="0">
                <a:cs typeface="Calibri" panose="020F0502020204030204" pitchFamily="34" charset="0"/>
              </a:rPr>
              <a:t>Contd</a:t>
            </a:r>
            <a:r>
              <a:rPr lang="en-US"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46A34-D77A-CEF1-AA3D-21A9137487F0}"/>
              </a:ext>
            </a:extLst>
          </p:cNvPr>
          <p:cNvSpPr>
            <a:spLocks noGrp="1"/>
          </p:cNvSpPr>
          <p:nvPr>
            <p:ph type="title"/>
          </p:nvPr>
        </p:nvSpPr>
        <p:spPr>
          <a:xfrm>
            <a:off x="1371600" y="400050"/>
            <a:ext cx="6629400" cy="742950"/>
          </a:xfrm>
        </p:spPr>
        <p:txBody>
          <a:bodyPr/>
          <a:lstStyle/>
          <a:p>
            <a:pPr algn="ctr">
              <a:defRPr/>
            </a:pPr>
            <a:r>
              <a:rPr lang="en-US" altLang="en-US" sz="2000" dirty="0" smtClean="0"/>
              <a:t>Arrangements </a:t>
            </a:r>
            <a:r>
              <a:rPr lang="en-US" altLang="en-US" sz="2000" dirty="0"/>
              <a:t>for facilitating the Nomination </a:t>
            </a:r>
            <a:r>
              <a:rPr lang="en-US" altLang="en-US" sz="2000" dirty="0" smtClean="0"/>
              <a:t>Process - </a:t>
            </a:r>
            <a:r>
              <a:rPr lang="en-US" altLang="en-US" sz="2000" dirty="0" err="1" smtClean="0"/>
              <a:t>contd</a:t>
            </a:r>
            <a:endParaRPr lang="en-US" altLang="en-US" sz="2000" dirty="0">
              <a:solidFill>
                <a:schemeClr val="tx1"/>
              </a:solidFill>
              <a:latin typeface="Calibri" pitchFamily="34" charset="0"/>
              <a:ea typeface="+mn-ea"/>
              <a:cs typeface="Calibri" pitchFamily="34" charset="0"/>
            </a:endParaRPr>
          </a:p>
        </p:txBody>
      </p:sp>
      <p:sp>
        <p:nvSpPr>
          <p:cNvPr id="52227" name="Content Placeholder 2">
            <a:extLst>
              <a:ext uri="{FF2B5EF4-FFF2-40B4-BE49-F238E27FC236}">
                <a16:creationId xmlns:a16="http://schemas.microsoft.com/office/drawing/2014/main" id="{FF9A96C3-935F-3FFD-02CB-3D2CFF8B936A}"/>
              </a:ext>
            </a:extLst>
          </p:cNvPr>
          <p:cNvSpPr>
            <a:spLocks noGrp="1"/>
          </p:cNvSpPr>
          <p:nvPr>
            <p:ph idx="1"/>
          </p:nvPr>
        </p:nvSpPr>
        <p:spPr>
          <a:xfrm>
            <a:off x="433387" y="1168400"/>
            <a:ext cx="8229600" cy="3657600"/>
          </a:xfrm>
        </p:spPr>
        <p:txBody>
          <a:bodyPr/>
          <a:lstStyle/>
          <a:p>
            <a:pPr marL="0" indent="0" algn="just" eaLnBrk="1" hangingPunct="1">
              <a:buNone/>
            </a:pPr>
            <a:r>
              <a:rPr lang="en-US" altLang="en-US" sz="1600" b="1" dirty="0">
                <a:latin typeface="Calibri" panose="020F0502020204030204" pitchFamily="34" charset="0"/>
                <a:cs typeface="Calibri" panose="020F0502020204030204" pitchFamily="34" charset="0"/>
              </a:rPr>
              <a:t>Arrangements inside Nomination Hall </a:t>
            </a:r>
            <a:r>
              <a:rPr lang="en-US" altLang="en-US" sz="1600" b="1" dirty="0" smtClean="0">
                <a:latin typeface="Calibri" panose="020F0502020204030204" pitchFamily="34" charset="0"/>
                <a:cs typeface="Calibri" panose="020F0502020204030204" pitchFamily="34" charset="0"/>
              </a:rPr>
              <a:t>- Other </a:t>
            </a:r>
            <a:r>
              <a:rPr lang="en-US" altLang="en-US" sz="1600" b="1" dirty="0">
                <a:latin typeface="Calibri" panose="020F0502020204030204" pitchFamily="34" charset="0"/>
                <a:cs typeface="Calibri" panose="020F0502020204030204" pitchFamily="34" charset="0"/>
              </a:rPr>
              <a:t>Documents -  </a:t>
            </a:r>
            <a:endParaRPr lang="en-US" altLang="en-US" sz="1600" b="1" dirty="0" smtClean="0">
              <a:latin typeface="Calibri" panose="020F0502020204030204" pitchFamily="34" charset="0"/>
              <a:cs typeface="Calibri" panose="020F0502020204030204" pitchFamily="34" charset="0"/>
            </a:endParaRPr>
          </a:p>
          <a:p>
            <a:pPr algn="just" eaLnBrk="1" hangingPunct="1">
              <a:buFont typeface="Wingdings" panose="05000000000000000000" pitchFamily="2" charset="2"/>
              <a:buChar char="§"/>
            </a:pPr>
            <a:r>
              <a:rPr lang="en-US" altLang="en-US" sz="1600" dirty="0" smtClean="0">
                <a:latin typeface="Calibri" panose="020F0502020204030204" pitchFamily="34" charset="0"/>
                <a:cs typeface="Calibri" panose="020F0502020204030204" pitchFamily="34" charset="0"/>
              </a:rPr>
              <a:t>Copy </a:t>
            </a:r>
            <a:r>
              <a:rPr lang="en-US" altLang="en-US" sz="1600" dirty="0">
                <a:latin typeface="Calibri" panose="020F0502020204030204" pitchFamily="34" charset="0"/>
                <a:cs typeface="Calibri" panose="020F0502020204030204" pitchFamily="34" charset="0"/>
              </a:rPr>
              <a:t>of </a:t>
            </a:r>
            <a:r>
              <a:rPr lang="en-US" altLang="en-US" sz="1600" dirty="0" smtClean="0">
                <a:latin typeface="Calibri" panose="020F0502020204030204" pitchFamily="34" charset="0"/>
                <a:cs typeface="Calibri" panose="020F0502020204030204" pitchFamily="34" charset="0"/>
              </a:rPr>
              <a:t>oath</a:t>
            </a:r>
          </a:p>
          <a:p>
            <a:pPr algn="just" eaLnBrk="1" hangingPunct="1">
              <a:buFont typeface="Wingdings" panose="05000000000000000000" pitchFamily="2" charset="2"/>
              <a:buChar char="§"/>
            </a:pPr>
            <a:r>
              <a:rPr lang="en-US" altLang="en-US" sz="1600" dirty="0" smtClean="0">
                <a:latin typeface="Calibri" panose="020F0502020204030204" pitchFamily="34" charset="0"/>
                <a:cs typeface="Calibri" panose="020F0502020204030204" pitchFamily="34" charset="0"/>
                <a:hlinkClick r:id="rId2" action="ppaction://hlinkfile"/>
              </a:rPr>
              <a:t>Form </a:t>
            </a:r>
            <a:r>
              <a:rPr lang="en-US" altLang="en-US" sz="1600" dirty="0">
                <a:latin typeface="Calibri" panose="020F0502020204030204" pitchFamily="34" charset="0"/>
                <a:cs typeface="Calibri" panose="020F0502020204030204" pitchFamily="34" charset="0"/>
                <a:hlinkClick r:id="rId2" action="ppaction://hlinkfile"/>
              </a:rPr>
              <a:t>C-1 </a:t>
            </a:r>
            <a:r>
              <a:rPr lang="en-US" altLang="en-US" sz="1600" dirty="0">
                <a:latin typeface="Calibri" panose="020F0502020204030204" pitchFamily="34" charset="0"/>
                <a:cs typeface="Calibri" panose="020F0502020204030204" pitchFamily="34" charset="0"/>
              </a:rPr>
              <a:t>and </a:t>
            </a:r>
            <a:r>
              <a:rPr lang="en-US" altLang="en-US" sz="1600" dirty="0" smtClean="0">
                <a:latin typeface="Calibri" panose="020F0502020204030204" pitchFamily="34" charset="0"/>
                <a:cs typeface="Calibri" panose="020F0502020204030204" pitchFamily="34" charset="0"/>
                <a:hlinkClick r:id="rId3" action="ppaction://hlinkfile"/>
              </a:rPr>
              <a:t>C-3</a:t>
            </a:r>
            <a:endParaRPr lang="en-US" altLang="en-US" sz="1600" dirty="0" smtClean="0">
              <a:latin typeface="Calibri" panose="020F0502020204030204" pitchFamily="34" charset="0"/>
              <a:cs typeface="Calibri" panose="020F0502020204030204" pitchFamily="34" charset="0"/>
            </a:endParaRPr>
          </a:p>
          <a:p>
            <a:pPr algn="just" eaLnBrk="1" hangingPunct="1">
              <a:buFont typeface="Wingdings" panose="05000000000000000000" pitchFamily="2" charset="2"/>
              <a:buChar char="§"/>
            </a:pPr>
            <a:r>
              <a:rPr lang="en-US" altLang="en-US" sz="1600" dirty="0" smtClean="0">
                <a:latin typeface="Calibri" panose="020F0502020204030204" pitchFamily="34" charset="0"/>
                <a:cs typeface="Calibri" panose="020F0502020204030204" pitchFamily="34" charset="0"/>
              </a:rPr>
              <a:t>Check list</a:t>
            </a:r>
          </a:p>
          <a:p>
            <a:pPr algn="just" eaLnBrk="1" hangingPunct="1">
              <a:buFont typeface="Wingdings" panose="05000000000000000000" pitchFamily="2" charset="2"/>
              <a:buChar char="§"/>
            </a:pPr>
            <a:r>
              <a:rPr lang="en-US" altLang="en-US" sz="1600" dirty="0" smtClean="0">
                <a:latin typeface="Calibri" panose="020F0502020204030204" pitchFamily="34" charset="0"/>
                <a:cs typeface="Calibri" panose="020F0502020204030204" pitchFamily="34" charset="0"/>
              </a:rPr>
              <a:t>Expenditure  Registers</a:t>
            </a:r>
          </a:p>
          <a:p>
            <a:pPr algn="just" eaLnBrk="1" hangingPunct="1">
              <a:buFont typeface="Wingdings" panose="05000000000000000000" pitchFamily="2" charset="2"/>
              <a:buChar char="§"/>
            </a:pPr>
            <a:r>
              <a:rPr lang="en-US" altLang="en-US" sz="1600" dirty="0" smtClean="0">
                <a:latin typeface="Calibri" panose="020F0502020204030204" pitchFamily="34" charset="0"/>
                <a:cs typeface="Calibri" panose="020F0502020204030204" pitchFamily="34" charset="0"/>
              </a:rPr>
              <a:t>Extract </a:t>
            </a:r>
            <a:r>
              <a:rPr lang="en-US" altLang="en-US" sz="1600" dirty="0" smtClean="0">
                <a:solidFill>
                  <a:srgbClr val="FF0000"/>
                </a:solidFill>
                <a:latin typeface="Calibri" panose="020F0502020204030204" pitchFamily="34" charset="0"/>
                <a:cs typeface="Calibri" panose="020F0502020204030204" pitchFamily="34" charset="0"/>
              </a:rPr>
              <a:t>S 127A</a:t>
            </a:r>
          </a:p>
          <a:p>
            <a:pPr algn="just" eaLnBrk="1" hangingPunct="1">
              <a:buFont typeface="Wingdings" panose="05000000000000000000" pitchFamily="2" charset="2"/>
              <a:buChar char="§"/>
            </a:pPr>
            <a:r>
              <a:rPr lang="en-US" altLang="en-US" sz="1600" dirty="0" smtClean="0">
                <a:latin typeface="Calibri" panose="020F0502020204030204" pitchFamily="34" charset="0"/>
                <a:cs typeface="Calibri" panose="020F0502020204030204" pitchFamily="34" charset="0"/>
              </a:rPr>
              <a:t>Format </a:t>
            </a:r>
            <a:r>
              <a:rPr lang="en-US" altLang="en-US" sz="1600" dirty="0">
                <a:latin typeface="Calibri" panose="020F0502020204030204" pitchFamily="34" charset="0"/>
                <a:cs typeface="Calibri" panose="020F0502020204030204" pitchFamily="34" charset="0"/>
              </a:rPr>
              <a:t>of declaration of photograph of </a:t>
            </a:r>
            <a:r>
              <a:rPr lang="en-US" altLang="en-US" sz="1600" dirty="0" smtClean="0">
                <a:latin typeface="Calibri" panose="020F0502020204030204" pitchFamily="34" charset="0"/>
                <a:cs typeface="Calibri" panose="020F0502020204030204" pitchFamily="34" charset="0"/>
              </a:rPr>
              <a:t>candidate</a:t>
            </a:r>
          </a:p>
          <a:p>
            <a:pPr algn="just" eaLnBrk="1" hangingPunct="1">
              <a:buFont typeface="Wingdings" panose="05000000000000000000" pitchFamily="2" charset="2"/>
              <a:buChar char="§"/>
            </a:pPr>
            <a:r>
              <a:rPr lang="en-US" altLang="en-US" sz="1600" dirty="0" smtClean="0">
                <a:latin typeface="Calibri" panose="020F0502020204030204" pitchFamily="34" charset="0"/>
                <a:cs typeface="Calibri" panose="020F0502020204030204" pitchFamily="34" charset="0"/>
              </a:rPr>
              <a:t>Register </a:t>
            </a:r>
            <a:r>
              <a:rPr lang="en-US" altLang="en-US" sz="1600" dirty="0">
                <a:latin typeface="Calibri" panose="020F0502020204030204" pitchFamily="34" charset="0"/>
                <a:cs typeface="Calibri" panose="020F0502020204030204" pitchFamily="34" charset="0"/>
              </a:rPr>
              <a:t>for obtaining specimen </a:t>
            </a:r>
            <a:r>
              <a:rPr lang="en-US" altLang="en-US" sz="1600" dirty="0" smtClean="0">
                <a:latin typeface="Calibri" panose="020F0502020204030204" pitchFamily="34" charset="0"/>
                <a:cs typeface="Calibri" panose="020F0502020204030204" pitchFamily="34" charset="0"/>
              </a:rPr>
              <a:t>signature</a:t>
            </a:r>
          </a:p>
          <a:p>
            <a:pPr algn="just" eaLnBrk="1" hangingPunct="1">
              <a:buFont typeface="Wingdings" panose="05000000000000000000" pitchFamily="2" charset="2"/>
              <a:buChar char="§"/>
            </a:pPr>
            <a:r>
              <a:rPr lang="en-US" altLang="en-US" sz="1600" dirty="0" smtClean="0">
                <a:latin typeface="Calibri" panose="020F0502020204030204" pitchFamily="34" charset="0"/>
                <a:cs typeface="Calibri" panose="020F0502020204030204" pitchFamily="34" charset="0"/>
              </a:rPr>
              <a:t>Separate </a:t>
            </a:r>
            <a:r>
              <a:rPr lang="en-US" altLang="en-US" sz="1600" dirty="0">
                <a:latin typeface="Calibri" panose="020F0502020204030204" pitchFamily="34" charset="0"/>
                <a:cs typeface="Calibri" panose="020F0502020204030204" pitchFamily="34" charset="0"/>
              </a:rPr>
              <a:t>notice for indicating date and time for allotment of </a:t>
            </a:r>
            <a:r>
              <a:rPr lang="en-US" altLang="en-US" sz="1600" dirty="0" smtClean="0">
                <a:latin typeface="Calibri" panose="020F0502020204030204" pitchFamily="34" charset="0"/>
                <a:cs typeface="Calibri" panose="020F0502020204030204" pitchFamily="34" charset="0"/>
              </a:rPr>
              <a:t>symbols</a:t>
            </a:r>
            <a:endParaRPr lang="en-US" altLang="en-US" sz="1600" dirty="0">
              <a:latin typeface="Calibri" panose="020F0502020204030204" pitchFamily="34" charset="0"/>
              <a:cs typeface="Calibri" panose="020F0502020204030204" pitchFamily="34" charset="0"/>
            </a:endParaRPr>
          </a:p>
          <a:p>
            <a:pPr eaLnBrk="1" hangingPunct="1">
              <a:buFont typeface="Arial" panose="020B0604020202020204" pitchFamily="34" charset="0"/>
              <a:buNone/>
            </a:pPr>
            <a:endParaRPr lang="en-US" altLang="en-US" sz="1800" dirty="0"/>
          </a:p>
          <a:p>
            <a:endParaRPr lang="en-US" altLang="en-US" sz="1800" dirty="0"/>
          </a:p>
        </p:txBody>
      </p:sp>
      <p:sp>
        <p:nvSpPr>
          <p:cNvPr id="52228" name="Slide Number Placeholder 3">
            <a:extLst>
              <a:ext uri="{FF2B5EF4-FFF2-40B4-BE49-F238E27FC236}">
                <a16:creationId xmlns:a16="http://schemas.microsoft.com/office/drawing/2014/main" id="{312497EC-C6A7-AED2-23F9-2445D012FE1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8D91848-977E-1449-984A-EDB745826761}" type="slidenum">
              <a:rPr lang="en-US" altLang="en-US">
                <a:solidFill>
                  <a:srgbClr val="FFFFFF"/>
                </a:solidFill>
              </a:rPr>
              <a:pPr eaLnBrk="1" hangingPunct="1"/>
              <a:t>46</a:t>
            </a:fld>
            <a:endParaRPr lang="en-US" altLang="en-US">
              <a:solidFill>
                <a:srgbClr val="FFFFFF"/>
              </a:solidFill>
            </a:endParaRPr>
          </a:p>
        </p:txBody>
      </p:sp>
      <p:pic>
        <p:nvPicPr>
          <p:cNvPr id="52229" name="Picture 3" descr="E:\Mahima\logo\iiidem logo.jpg">
            <a:extLst>
              <a:ext uri="{FF2B5EF4-FFF2-40B4-BE49-F238E27FC236}">
                <a16:creationId xmlns:a16="http://schemas.microsoft.com/office/drawing/2014/main" id="{77D5EEE8-7964-5295-B1D1-070A391697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0" name="Picture 4" descr="E:\Mahima\logo\ECI - Copy.jpg">
            <a:extLst>
              <a:ext uri="{FF2B5EF4-FFF2-40B4-BE49-F238E27FC236}">
                <a16:creationId xmlns:a16="http://schemas.microsoft.com/office/drawing/2014/main" id="{9384B4B5-122D-F5F4-F2DB-5E096A1916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7661070" y="4488418"/>
            <a:ext cx="918970" cy="369332"/>
          </a:xfrm>
          <a:prstGeom prst="rect">
            <a:avLst/>
          </a:prstGeom>
        </p:spPr>
        <p:txBody>
          <a:bodyPr wrap="none">
            <a:spAutoFit/>
          </a:bodyPr>
          <a:lstStyle/>
          <a:p>
            <a:r>
              <a:rPr lang="en-US" altLang="en-US" dirty="0" err="1" smtClean="0">
                <a:cs typeface="Calibri" panose="020F0502020204030204" pitchFamily="34" charset="0"/>
              </a:rPr>
              <a:t>Contd</a:t>
            </a:r>
            <a:r>
              <a:rPr lang="en-US"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1D9CB-8EB5-DB8A-F538-0458A74AFECD}"/>
              </a:ext>
            </a:extLst>
          </p:cNvPr>
          <p:cNvSpPr>
            <a:spLocks noGrp="1"/>
          </p:cNvSpPr>
          <p:nvPr>
            <p:ph type="title"/>
          </p:nvPr>
        </p:nvSpPr>
        <p:spPr>
          <a:xfrm>
            <a:off x="2133600" y="137319"/>
            <a:ext cx="5181600" cy="742950"/>
          </a:xfrm>
        </p:spPr>
        <p:txBody>
          <a:bodyPr>
            <a:normAutofit fontScale="90000"/>
          </a:bodyPr>
          <a:lstStyle/>
          <a:p>
            <a:pPr algn="ctr">
              <a:defRPr/>
            </a:pPr>
            <a:r>
              <a:rPr lang="en-US" altLang="en-US" sz="2400" dirty="0" smtClean="0"/>
              <a:t>Document Checklist for error-free Nomination </a:t>
            </a:r>
            <a:r>
              <a:rPr lang="en-US" altLang="en-US" sz="2400" dirty="0"/>
              <a:t>Process </a:t>
            </a:r>
            <a:r>
              <a:rPr lang="en-US" altLang="en-US" sz="2400" dirty="0">
                <a:solidFill>
                  <a:srgbClr val="FF0000"/>
                </a:solidFill>
              </a:rPr>
              <a:t>(Instructions of ECI)</a:t>
            </a:r>
            <a:endParaRPr lang="en-US" sz="2400" dirty="0">
              <a:latin typeface="Calibri" pitchFamily="34" charset="0"/>
              <a:cs typeface="Calibri" pitchFamily="34" charset="0"/>
            </a:endParaRPr>
          </a:p>
        </p:txBody>
      </p:sp>
      <p:sp>
        <p:nvSpPr>
          <p:cNvPr id="3" name="Content Placeholder 2">
            <a:extLst>
              <a:ext uri="{FF2B5EF4-FFF2-40B4-BE49-F238E27FC236}">
                <a16:creationId xmlns:a16="http://schemas.microsoft.com/office/drawing/2014/main" id="{500181E1-7E7C-9FEA-8C58-19A6C1A234AB}"/>
              </a:ext>
            </a:extLst>
          </p:cNvPr>
          <p:cNvSpPr>
            <a:spLocks noGrp="1"/>
          </p:cNvSpPr>
          <p:nvPr>
            <p:ph idx="1"/>
          </p:nvPr>
        </p:nvSpPr>
        <p:spPr/>
        <p:txBody>
          <a:bodyPr/>
          <a:lstStyle/>
          <a:p>
            <a:pPr marL="0" indent="0" eaLnBrk="1" fontAlgn="auto" hangingPunct="1">
              <a:spcAft>
                <a:spcPts val="0"/>
              </a:spcAft>
              <a:buNone/>
              <a:defRPr/>
            </a:pPr>
            <a:r>
              <a:rPr lang="en-US" altLang="en-US" sz="1800" b="1" dirty="0">
                <a:latin typeface="Calibri" pitchFamily="34" charset="0"/>
                <a:cs typeface="Calibri" pitchFamily="34" charset="0"/>
              </a:rPr>
              <a:t>Affidavit  - </a:t>
            </a:r>
            <a:r>
              <a:rPr lang="en-US" altLang="en-US" sz="1800" b="1" dirty="0">
                <a:latin typeface="Calibri" pitchFamily="34" charset="0"/>
                <a:cs typeface="Calibri" pitchFamily="34" charset="0"/>
                <a:hlinkClick r:id="rId2" action="ppaction://hlinkfile"/>
              </a:rPr>
              <a:t>Form 26</a:t>
            </a:r>
            <a:r>
              <a:rPr lang="en-US" altLang="en-US" sz="1800" b="1" dirty="0">
                <a:latin typeface="Calibri" pitchFamily="34" charset="0"/>
                <a:cs typeface="Calibri" pitchFamily="34" charset="0"/>
              </a:rPr>
              <a:t> :-</a:t>
            </a:r>
          </a:p>
          <a:p>
            <a:pPr marL="182879" indent="-182879" eaLnBrk="1" fontAlgn="auto" hangingPunct="1">
              <a:spcAft>
                <a:spcPts val="0"/>
              </a:spcAft>
              <a:defRPr/>
            </a:pPr>
            <a:r>
              <a:rPr lang="en-US" altLang="en-US" sz="1800" dirty="0">
                <a:latin typeface="Calibri" pitchFamily="34" charset="0"/>
                <a:cs typeface="Calibri" pitchFamily="34" charset="0"/>
              </a:rPr>
              <a:t>Prescribed </a:t>
            </a:r>
            <a:r>
              <a:rPr lang="en-US" altLang="en-US" sz="1800" dirty="0" smtClean="0">
                <a:latin typeface="Calibri" pitchFamily="34" charset="0"/>
                <a:cs typeface="Calibri" pitchFamily="34" charset="0"/>
              </a:rPr>
              <a:t>Formats</a:t>
            </a:r>
            <a:endParaRPr lang="en-US" altLang="en-US" sz="1800" dirty="0">
              <a:latin typeface="Calibri" pitchFamily="34" charset="0"/>
              <a:cs typeface="Calibri" pitchFamily="34" charset="0"/>
            </a:endParaRPr>
          </a:p>
          <a:p>
            <a:pPr marL="182879" indent="-182879" eaLnBrk="1" fontAlgn="auto" hangingPunct="1">
              <a:spcAft>
                <a:spcPts val="0"/>
              </a:spcAft>
              <a:defRPr/>
            </a:pPr>
            <a:r>
              <a:rPr lang="en-US" altLang="en-US" sz="1800" dirty="0">
                <a:latin typeface="Calibri" pitchFamily="34" charset="0"/>
                <a:cs typeface="Calibri" pitchFamily="34" charset="0"/>
              </a:rPr>
              <a:t>All columns to filled up</a:t>
            </a:r>
          </a:p>
          <a:p>
            <a:pPr marL="182879" indent="-182879" eaLnBrk="1" fontAlgn="auto" hangingPunct="1">
              <a:spcAft>
                <a:spcPts val="0"/>
              </a:spcAft>
              <a:defRPr/>
            </a:pPr>
            <a:r>
              <a:rPr lang="en-US" altLang="en-US" sz="1800" dirty="0">
                <a:latin typeface="Calibri" pitchFamily="34" charset="0"/>
                <a:cs typeface="Calibri" pitchFamily="34" charset="0"/>
              </a:rPr>
              <a:t>NA/Nil/Not Known</a:t>
            </a:r>
          </a:p>
          <a:p>
            <a:pPr marL="182879" indent="-182879" eaLnBrk="1" fontAlgn="auto" hangingPunct="1">
              <a:spcAft>
                <a:spcPts val="0"/>
              </a:spcAft>
              <a:defRPr/>
            </a:pPr>
            <a:r>
              <a:rPr lang="en-US" altLang="en-US" sz="1800" dirty="0">
                <a:latin typeface="Calibri" pitchFamily="34" charset="0"/>
                <a:cs typeface="Calibri" pitchFamily="34" charset="0"/>
              </a:rPr>
              <a:t>Signature and Notarization</a:t>
            </a:r>
          </a:p>
          <a:p>
            <a:pPr marL="182879" indent="-182879" eaLnBrk="1" fontAlgn="auto" hangingPunct="1">
              <a:spcAft>
                <a:spcPts val="0"/>
              </a:spcAft>
              <a:defRPr/>
            </a:pPr>
            <a:r>
              <a:rPr lang="en-US" altLang="en-US" sz="1800" dirty="0">
                <a:latin typeface="Calibri" pitchFamily="34" charset="0"/>
                <a:cs typeface="Calibri" pitchFamily="34" charset="0"/>
              </a:rPr>
              <a:t>Notice in check list</a:t>
            </a:r>
          </a:p>
          <a:p>
            <a:pPr marL="182879" indent="-182879" eaLnBrk="1" fontAlgn="auto" hangingPunct="1">
              <a:spcAft>
                <a:spcPts val="0"/>
              </a:spcAft>
              <a:defRPr/>
            </a:pPr>
            <a:r>
              <a:rPr lang="en-US" altLang="en-US" sz="1800" dirty="0">
                <a:latin typeface="Calibri" pitchFamily="34" charset="0"/>
                <a:cs typeface="Calibri" pitchFamily="34" charset="0"/>
              </a:rPr>
              <a:t>No dues Certificates</a:t>
            </a:r>
          </a:p>
          <a:p>
            <a:pPr marL="182879" indent="-182879" eaLnBrk="1" fontAlgn="auto" hangingPunct="1">
              <a:spcAft>
                <a:spcPts val="0"/>
              </a:spcAft>
              <a:defRPr/>
            </a:pPr>
            <a:r>
              <a:rPr lang="en-US" altLang="en-US" sz="1800" dirty="0">
                <a:latin typeface="Calibri" pitchFamily="34" charset="0"/>
                <a:cs typeface="Calibri" pitchFamily="34" charset="0"/>
              </a:rPr>
              <a:t>Criminal Antecedents</a:t>
            </a:r>
          </a:p>
          <a:p>
            <a:pPr marL="182879" indent="-182879" eaLnBrk="1" fontAlgn="auto" hangingPunct="1">
              <a:spcAft>
                <a:spcPts val="0"/>
              </a:spcAft>
              <a:defRPr/>
            </a:pPr>
            <a:r>
              <a:rPr lang="en-US" altLang="en-US" sz="1800" dirty="0">
                <a:latin typeface="Calibri" pitchFamily="34" charset="0"/>
                <a:cs typeface="Calibri" pitchFamily="34" charset="0"/>
              </a:rPr>
              <a:t>Display and uploading of Affidavits and counter affidavits</a:t>
            </a:r>
          </a:p>
          <a:p>
            <a:pPr marL="182879" indent="-182879" eaLnBrk="1" fontAlgn="auto" hangingPunct="1">
              <a:spcAft>
                <a:spcPts val="0"/>
              </a:spcAft>
              <a:defRPr/>
            </a:pPr>
            <a:r>
              <a:rPr lang="en-US" altLang="en-US" sz="1800" dirty="0">
                <a:latin typeface="Calibri" pitchFamily="34" charset="0"/>
                <a:cs typeface="Calibri" pitchFamily="34" charset="0"/>
              </a:rPr>
              <a:t>Wide dissemination of Affidavit</a:t>
            </a:r>
            <a:endParaRPr lang="en-US" altLang="en-US" dirty="0">
              <a:latin typeface="Calibri" pitchFamily="34" charset="0"/>
              <a:cs typeface="Calibri" pitchFamily="34" charset="0"/>
            </a:endParaRPr>
          </a:p>
          <a:p>
            <a:pPr>
              <a:buFont typeface="Arial" charset="0"/>
              <a:buChar char="•"/>
              <a:defRPr/>
            </a:pPr>
            <a:endParaRPr lang="en-US" dirty="0"/>
          </a:p>
        </p:txBody>
      </p:sp>
      <p:sp>
        <p:nvSpPr>
          <p:cNvPr id="54276" name="Slide Number Placeholder 3">
            <a:extLst>
              <a:ext uri="{FF2B5EF4-FFF2-40B4-BE49-F238E27FC236}">
                <a16:creationId xmlns:a16="http://schemas.microsoft.com/office/drawing/2014/main" id="{0AAE7189-1D15-5DCA-2E5F-E2EED93F1EF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53422C3A-7DCA-B744-BC04-A29ABCC953CE}" type="slidenum">
              <a:rPr lang="en-US" altLang="en-US">
                <a:solidFill>
                  <a:srgbClr val="FFFFFF"/>
                </a:solidFill>
              </a:rPr>
              <a:pPr eaLnBrk="1" hangingPunct="1"/>
              <a:t>47</a:t>
            </a:fld>
            <a:endParaRPr lang="en-US" altLang="en-US">
              <a:solidFill>
                <a:srgbClr val="FFFFFF"/>
              </a:solidFill>
            </a:endParaRPr>
          </a:p>
        </p:txBody>
      </p:sp>
      <p:pic>
        <p:nvPicPr>
          <p:cNvPr id="54277" name="Picture 3" descr="E:\Mahima\logo\iiidem logo.jpg">
            <a:extLst>
              <a:ext uri="{FF2B5EF4-FFF2-40B4-BE49-F238E27FC236}">
                <a16:creationId xmlns:a16="http://schemas.microsoft.com/office/drawing/2014/main" id="{BE2B12B9-5EB1-651D-6629-FA8F4BEED3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8" name="Picture 4" descr="E:\Mahima\logo\ECI - Copy.jpg">
            <a:extLst>
              <a:ext uri="{FF2B5EF4-FFF2-40B4-BE49-F238E27FC236}">
                <a16:creationId xmlns:a16="http://schemas.microsoft.com/office/drawing/2014/main" id="{D0978189-8EE5-A2A9-538C-5B072924ED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7799728" y="4552950"/>
            <a:ext cx="918970" cy="369332"/>
          </a:xfrm>
          <a:prstGeom prst="rect">
            <a:avLst/>
          </a:prstGeom>
        </p:spPr>
        <p:txBody>
          <a:bodyPr wrap="none">
            <a:spAutoFit/>
          </a:bodyPr>
          <a:lstStyle/>
          <a:p>
            <a:r>
              <a:rPr lang="en-US" altLang="en-US" dirty="0" err="1" smtClean="0">
                <a:cs typeface="Calibri" panose="020F0502020204030204" pitchFamily="34" charset="0"/>
              </a:rPr>
              <a:t>Contd</a:t>
            </a:r>
            <a:r>
              <a:rPr lang="en-US" altLang="en-US" dirty="0" smtClean="0">
                <a:cs typeface="Calibri" panose="020F0502020204030204" pitchFamily="34" charset="0"/>
              </a:rPr>
              <a:t>…</a:t>
            </a:r>
            <a:endParaRPr lang="en-IN"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153B9-033F-4DD2-83EC-A86AF2681BC7}"/>
              </a:ext>
            </a:extLst>
          </p:cNvPr>
          <p:cNvSpPr>
            <a:spLocks noGrp="1"/>
          </p:cNvSpPr>
          <p:nvPr>
            <p:ph type="title"/>
          </p:nvPr>
        </p:nvSpPr>
        <p:spPr>
          <a:xfrm>
            <a:off x="323321" y="385762"/>
            <a:ext cx="8229600" cy="742950"/>
          </a:xfrm>
        </p:spPr>
        <p:txBody>
          <a:bodyPr>
            <a:normAutofit/>
          </a:bodyPr>
          <a:lstStyle/>
          <a:p>
            <a:pPr algn="ctr">
              <a:defRPr/>
            </a:pPr>
            <a:r>
              <a:rPr lang="en-US" altLang="en-US" sz="2000" dirty="0"/>
              <a:t>Document Checklist for error-free Nomination Process </a:t>
            </a:r>
            <a:r>
              <a:rPr lang="en-US" altLang="en-US" sz="2000" dirty="0" smtClean="0">
                <a:solidFill>
                  <a:srgbClr val="FF0000"/>
                </a:solidFill>
              </a:rPr>
              <a:t>(ECI Instructions) – contd.</a:t>
            </a:r>
            <a:endParaRPr lang="en-US" sz="2000" dirty="0">
              <a:latin typeface="Calibri" pitchFamily="34" charset="0"/>
              <a:cs typeface="Calibri" pitchFamily="34" charset="0"/>
            </a:endParaRPr>
          </a:p>
        </p:txBody>
      </p:sp>
      <p:sp>
        <p:nvSpPr>
          <p:cNvPr id="3" name="Content Placeholder 2">
            <a:extLst>
              <a:ext uri="{FF2B5EF4-FFF2-40B4-BE49-F238E27FC236}">
                <a16:creationId xmlns:a16="http://schemas.microsoft.com/office/drawing/2014/main" id="{141943D9-A5CF-BC4D-293A-1E6AC18AE3B0}"/>
              </a:ext>
            </a:extLst>
          </p:cNvPr>
          <p:cNvSpPr>
            <a:spLocks noGrp="1"/>
          </p:cNvSpPr>
          <p:nvPr>
            <p:ph idx="1"/>
          </p:nvPr>
        </p:nvSpPr>
        <p:spPr>
          <a:xfrm>
            <a:off x="457200" y="1047750"/>
            <a:ext cx="8229600" cy="3962400"/>
          </a:xfrm>
        </p:spPr>
        <p:txBody>
          <a:bodyPr/>
          <a:lstStyle/>
          <a:p>
            <a:pPr algn="just" eaLnBrk="1" hangingPunct="1">
              <a:buFont typeface="Arial" charset="0"/>
              <a:buChar char="•"/>
              <a:defRPr/>
            </a:pPr>
            <a:r>
              <a:rPr lang="en-US" altLang="en-US" sz="2000" dirty="0">
                <a:latin typeface="Calibri" pitchFamily="34" charset="0"/>
                <a:ea typeface="Calibri" pitchFamily="34" charset="0"/>
                <a:cs typeface="Calibri" pitchFamily="34" charset="0"/>
              </a:rPr>
              <a:t>Documents required with Nomination Paper :-</a:t>
            </a:r>
          </a:p>
          <a:p>
            <a:pPr marL="517525" indent="-176213" algn="just" eaLnBrk="1" hangingPunct="1">
              <a:buFont typeface="Arial" charset="0"/>
              <a:buChar char="•"/>
              <a:defRPr/>
            </a:pPr>
            <a:r>
              <a:rPr lang="en-US" altLang="en-US" sz="2000" dirty="0">
                <a:latin typeface="Calibri" pitchFamily="34" charset="0"/>
                <a:ea typeface="Calibri" pitchFamily="34" charset="0"/>
                <a:cs typeface="Calibri" pitchFamily="34" charset="0"/>
              </a:rPr>
              <a:t>Affidavit – </a:t>
            </a:r>
            <a:r>
              <a:rPr lang="en-US" altLang="en-US" sz="2000" dirty="0">
                <a:latin typeface="Calibri" pitchFamily="34" charset="0"/>
                <a:ea typeface="Calibri" pitchFamily="34" charset="0"/>
                <a:cs typeface="Calibri" pitchFamily="34" charset="0"/>
                <a:hlinkClick r:id="rId2" action="ppaction://hlinkfile"/>
              </a:rPr>
              <a:t>From 26</a:t>
            </a:r>
            <a:endParaRPr lang="en-US" altLang="en-US" sz="2000" dirty="0">
              <a:latin typeface="Calibri" pitchFamily="34" charset="0"/>
              <a:ea typeface="Calibri" pitchFamily="34" charset="0"/>
              <a:cs typeface="Calibri" pitchFamily="34" charset="0"/>
            </a:endParaRPr>
          </a:p>
          <a:p>
            <a:pPr marL="517525" indent="-176213" algn="just" eaLnBrk="1" hangingPunct="1">
              <a:buFont typeface="Arial" charset="0"/>
              <a:buChar char="•"/>
              <a:defRPr/>
            </a:pPr>
            <a:r>
              <a:rPr lang="en-US" altLang="en-US" sz="2000" dirty="0">
                <a:latin typeface="Calibri" pitchFamily="34" charset="0"/>
                <a:ea typeface="Calibri" pitchFamily="34" charset="0"/>
                <a:cs typeface="Calibri" pitchFamily="34" charset="0"/>
              </a:rPr>
              <a:t>No dues Certificate (wherever required)</a:t>
            </a:r>
          </a:p>
          <a:p>
            <a:pPr marL="517525" indent="-176213" algn="just" eaLnBrk="1" hangingPunct="1">
              <a:buFont typeface="Arial" charset="0"/>
              <a:buChar char="•"/>
              <a:defRPr/>
            </a:pPr>
            <a:r>
              <a:rPr lang="en-US" altLang="en-US" sz="2000" dirty="0">
                <a:latin typeface="Calibri" pitchFamily="34" charset="0"/>
                <a:ea typeface="Calibri" pitchFamily="34" charset="0"/>
                <a:cs typeface="Calibri" pitchFamily="34" charset="0"/>
              </a:rPr>
              <a:t>Security deposit proof</a:t>
            </a:r>
          </a:p>
          <a:p>
            <a:pPr marL="517525" indent="-176213" algn="just" eaLnBrk="1" hangingPunct="1">
              <a:buFont typeface="Arial" charset="0"/>
              <a:buChar char="•"/>
              <a:defRPr/>
            </a:pPr>
            <a:r>
              <a:rPr lang="en-US" altLang="en-US" sz="2000" dirty="0">
                <a:latin typeface="Calibri" pitchFamily="34" charset="0"/>
                <a:ea typeface="Calibri" pitchFamily="34" charset="0"/>
                <a:cs typeface="Calibri" pitchFamily="34" charset="0"/>
              </a:rPr>
              <a:t>Oath certificate</a:t>
            </a:r>
          </a:p>
          <a:p>
            <a:pPr marL="517525" indent="-176213" algn="just" eaLnBrk="1" hangingPunct="1">
              <a:buFont typeface="Arial" charset="0"/>
              <a:buChar char="•"/>
              <a:defRPr/>
            </a:pPr>
            <a:r>
              <a:rPr lang="en-US" altLang="en-US" sz="2000" dirty="0">
                <a:latin typeface="Calibri" pitchFamily="34" charset="0"/>
                <a:ea typeface="Calibri" pitchFamily="34" charset="0"/>
                <a:cs typeface="Calibri" pitchFamily="34" charset="0"/>
              </a:rPr>
              <a:t>Certified Extract of Electoral Roll </a:t>
            </a:r>
            <a:r>
              <a:rPr lang="en-US" altLang="en-US" sz="2000" dirty="0" smtClean="0">
                <a:latin typeface="Calibri" pitchFamily="34" charset="0"/>
                <a:ea typeface="Calibri" pitchFamily="34" charset="0"/>
                <a:cs typeface="Calibri" pitchFamily="34" charset="0"/>
              </a:rPr>
              <a:t>(wherever </a:t>
            </a:r>
            <a:r>
              <a:rPr lang="en-US" altLang="en-US" sz="2000" dirty="0">
                <a:latin typeface="Calibri" pitchFamily="34" charset="0"/>
                <a:ea typeface="Calibri" pitchFamily="34" charset="0"/>
                <a:cs typeface="Calibri" pitchFamily="34" charset="0"/>
              </a:rPr>
              <a:t>required)</a:t>
            </a:r>
          </a:p>
          <a:p>
            <a:pPr marL="517525" indent="-176213" algn="just" eaLnBrk="1" hangingPunct="1">
              <a:buFont typeface="Arial" charset="0"/>
              <a:buChar char="•"/>
              <a:defRPr/>
            </a:pPr>
            <a:r>
              <a:rPr lang="en-US" altLang="en-US" sz="2000" dirty="0" smtClean="0">
                <a:latin typeface="Calibri" pitchFamily="34" charset="0"/>
                <a:ea typeface="Calibri" pitchFamily="34" charset="0"/>
                <a:cs typeface="Calibri" pitchFamily="34" charset="0"/>
              </a:rPr>
              <a:t>SC/ST </a:t>
            </a:r>
            <a:r>
              <a:rPr lang="en-US" altLang="en-US" sz="2000" dirty="0">
                <a:latin typeface="Calibri" pitchFamily="34" charset="0"/>
                <a:ea typeface="Calibri" pitchFamily="34" charset="0"/>
                <a:cs typeface="Calibri" pitchFamily="34" charset="0"/>
              </a:rPr>
              <a:t>certificate (desirable)</a:t>
            </a:r>
          </a:p>
          <a:p>
            <a:pPr marL="517525" indent="-176213" algn="just" eaLnBrk="1" hangingPunct="1">
              <a:buFont typeface="Arial" charset="0"/>
              <a:buChar char="•"/>
              <a:defRPr/>
            </a:pPr>
            <a:r>
              <a:rPr lang="en-US" altLang="en-US" sz="2000" dirty="0">
                <a:latin typeface="Calibri" pitchFamily="34" charset="0"/>
                <a:ea typeface="Calibri" pitchFamily="34" charset="0"/>
                <a:cs typeface="Calibri" pitchFamily="34" charset="0"/>
                <a:hlinkClick r:id="rId3" action="ppaction://hlinkfile"/>
              </a:rPr>
              <a:t>Form A</a:t>
            </a:r>
            <a:r>
              <a:rPr lang="en-US" altLang="en-US" sz="2000" dirty="0">
                <a:latin typeface="Calibri" pitchFamily="34" charset="0"/>
                <a:ea typeface="Calibri" pitchFamily="34" charset="0"/>
                <a:cs typeface="Calibri" pitchFamily="34" charset="0"/>
              </a:rPr>
              <a:t> and </a:t>
            </a:r>
            <a:r>
              <a:rPr lang="en-US" altLang="en-US" sz="2000" dirty="0">
                <a:latin typeface="Calibri" pitchFamily="34" charset="0"/>
                <a:ea typeface="Calibri" pitchFamily="34" charset="0"/>
                <a:cs typeface="Calibri" pitchFamily="34" charset="0"/>
                <a:hlinkClick r:id="rId4" action="ppaction://hlinkfile"/>
              </a:rPr>
              <a:t>Form B</a:t>
            </a:r>
            <a:r>
              <a:rPr lang="en-US" altLang="en-US" sz="2000" dirty="0">
                <a:latin typeface="Calibri" pitchFamily="34" charset="0"/>
                <a:ea typeface="Calibri" pitchFamily="34" charset="0"/>
                <a:cs typeface="Calibri" pitchFamily="34" charset="0"/>
              </a:rPr>
              <a:t> ( for party candidates)</a:t>
            </a:r>
          </a:p>
          <a:p>
            <a:pPr marL="517525" indent="-176213" algn="just" eaLnBrk="1" hangingPunct="1">
              <a:buFont typeface="Arial" charset="0"/>
              <a:buChar char="•"/>
              <a:defRPr/>
            </a:pPr>
            <a:r>
              <a:rPr lang="en-US" altLang="en-US" sz="2000" dirty="0">
                <a:latin typeface="Calibri" pitchFamily="34" charset="0"/>
                <a:ea typeface="Calibri" pitchFamily="34" charset="0"/>
                <a:cs typeface="Calibri" pitchFamily="34" charset="0"/>
              </a:rPr>
              <a:t>Certificate </a:t>
            </a:r>
            <a:r>
              <a:rPr lang="en-US" altLang="en-US" sz="2000" dirty="0" smtClean="0">
                <a:latin typeface="Calibri" pitchFamily="34" charset="0"/>
                <a:ea typeface="Calibri" pitchFamily="34" charset="0"/>
                <a:cs typeface="Calibri" pitchFamily="34" charset="0"/>
              </a:rPr>
              <a:t>from </a:t>
            </a:r>
            <a:r>
              <a:rPr lang="en-US" altLang="en-US" sz="2000" dirty="0">
                <a:latin typeface="Calibri" pitchFamily="34" charset="0"/>
                <a:ea typeface="Calibri" pitchFamily="34" charset="0"/>
                <a:cs typeface="Calibri" pitchFamily="34" charset="0"/>
              </a:rPr>
              <a:t>ECI under </a:t>
            </a:r>
            <a:r>
              <a:rPr lang="en-US" altLang="en-US" sz="2000" dirty="0" smtClean="0">
                <a:solidFill>
                  <a:srgbClr val="FF0000"/>
                </a:solidFill>
                <a:latin typeface="Calibri" pitchFamily="34" charset="0"/>
                <a:ea typeface="Calibri" pitchFamily="34" charset="0"/>
                <a:cs typeface="Calibri" pitchFamily="34" charset="0"/>
              </a:rPr>
              <a:t>S 9 RPA 1951 </a:t>
            </a:r>
            <a:r>
              <a:rPr lang="en-US" altLang="en-US" sz="2000" dirty="0" smtClean="0">
                <a:latin typeface="Calibri" pitchFamily="34" charset="0"/>
                <a:ea typeface="Calibri" pitchFamily="34" charset="0"/>
                <a:cs typeface="Calibri" pitchFamily="34" charset="0"/>
              </a:rPr>
              <a:t>(Only </a:t>
            </a:r>
            <a:r>
              <a:rPr lang="en-US" altLang="en-US" sz="2000" dirty="0">
                <a:latin typeface="Calibri" pitchFamily="34" charset="0"/>
                <a:ea typeface="Calibri" pitchFamily="34" charset="0"/>
                <a:cs typeface="Calibri" pitchFamily="34" charset="0"/>
              </a:rPr>
              <a:t>for dismissed govt. servant)</a:t>
            </a:r>
          </a:p>
          <a:p>
            <a:pPr marL="517525" indent="-176213" algn="just" eaLnBrk="1" hangingPunct="1">
              <a:buFont typeface="Arial" charset="0"/>
              <a:buChar char="•"/>
              <a:defRPr/>
            </a:pPr>
            <a:r>
              <a:rPr lang="en-US" altLang="en-US" sz="2000" dirty="0">
                <a:latin typeface="Calibri" pitchFamily="34" charset="0"/>
                <a:ea typeface="Calibri" pitchFamily="34" charset="0"/>
                <a:cs typeface="Calibri" pitchFamily="34" charset="0"/>
              </a:rPr>
              <a:t>Photograph</a:t>
            </a:r>
          </a:p>
          <a:p>
            <a:pPr>
              <a:buFont typeface="Arial" charset="0"/>
              <a:buChar char="•"/>
              <a:defRPr/>
            </a:pPr>
            <a:endParaRPr lang="en-US" dirty="0"/>
          </a:p>
        </p:txBody>
      </p:sp>
      <p:sp>
        <p:nvSpPr>
          <p:cNvPr id="53252" name="Slide Number Placeholder 3">
            <a:extLst>
              <a:ext uri="{FF2B5EF4-FFF2-40B4-BE49-F238E27FC236}">
                <a16:creationId xmlns:a16="http://schemas.microsoft.com/office/drawing/2014/main" id="{3F81996D-2B5A-1BB1-5E18-CB827A1CDC1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C234534-3D29-014D-B4C6-184C5350B518}" type="slidenum">
              <a:rPr lang="en-US" altLang="en-US">
                <a:solidFill>
                  <a:srgbClr val="FFFFFF"/>
                </a:solidFill>
              </a:rPr>
              <a:pPr eaLnBrk="1" hangingPunct="1"/>
              <a:t>48</a:t>
            </a:fld>
            <a:endParaRPr lang="en-US" altLang="en-US">
              <a:solidFill>
                <a:srgbClr val="FFFFFF"/>
              </a:solidFill>
            </a:endParaRPr>
          </a:p>
        </p:txBody>
      </p:sp>
      <p:pic>
        <p:nvPicPr>
          <p:cNvPr id="53253" name="Picture 3" descr="E:\Mahima\logo\iiidem logo.jpg">
            <a:extLst>
              <a:ext uri="{FF2B5EF4-FFF2-40B4-BE49-F238E27FC236}">
                <a16:creationId xmlns:a16="http://schemas.microsoft.com/office/drawing/2014/main" id="{2399FFA2-0299-27A5-F157-B258B0C638D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4" name="Picture 4" descr="E:\Mahima\logo\ECI - Copy.jpg">
            <a:extLst>
              <a:ext uri="{FF2B5EF4-FFF2-40B4-BE49-F238E27FC236}">
                <a16:creationId xmlns:a16="http://schemas.microsoft.com/office/drawing/2014/main" id="{062E417B-29E6-4823-73EB-5D3FFEC685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F64D9009-B27D-67AF-E8D3-A92E79FAAD7C}"/>
              </a:ext>
            </a:extLst>
          </p:cNvPr>
          <p:cNvSpPr>
            <a:spLocks noGrp="1"/>
          </p:cNvSpPr>
          <p:nvPr>
            <p:ph type="title"/>
          </p:nvPr>
        </p:nvSpPr>
        <p:spPr/>
        <p:txBody>
          <a:bodyPr>
            <a:normAutofit/>
          </a:bodyPr>
          <a:lstStyle/>
          <a:p>
            <a:pPr algn="ctr" eaLnBrk="1" fontAlgn="auto" hangingPunct="1">
              <a:spcAft>
                <a:spcPts val="0"/>
              </a:spcAft>
              <a:defRPr/>
            </a:pPr>
            <a:r>
              <a:rPr lang="en-US" altLang="en-US" sz="2400" dirty="0"/>
              <a:t>Risks </a:t>
            </a:r>
            <a:r>
              <a:rPr lang="en-US" altLang="en-US" sz="2400" dirty="0" smtClean="0"/>
              <a:t>associated </a:t>
            </a:r>
            <a:r>
              <a:rPr lang="en-US" altLang="en-US" sz="2400" dirty="0"/>
              <a:t>with Nomination </a:t>
            </a:r>
            <a:r>
              <a:rPr lang="en-US" altLang="en-US" sz="2400" dirty="0" smtClean="0"/>
              <a:t>Process – contd.</a:t>
            </a:r>
            <a:endParaRPr lang="en-US" altLang="en-US" sz="2400" dirty="0"/>
          </a:p>
        </p:txBody>
      </p:sp>
      <p:sp>
        <p:nvSpPr>
          <p:cNvPr id="44035" name="Content Placeholder 2">
            <a:extLst>
              <a:ext uri="{FF2B5EF4-FFF2-40B4-BE49-F238E27FC236}">
                <a16:creationId xmlns:a16="http://schemas.microsoft.com/office/drawing/2014/main" id="{1EEE21D3-C5AD-D49E-5E59-399AD494E1AB}"/>
              </a:ext>
            </a:extLst>
          </p:cNvPr>
          <p:cNvSpPr>
            <a:spLocks noGrp="1"/>
          </p:cNvSpPr>
          <p:nvPr>
            <p:ph idx="1"/>
          </p:nvPr>
        </p:nvSpPr>
        <p:spPr>
          <a:xfrm>
            <a:off x="457200" y="1211263"/>
            <a:ext cx="7315200" cy="3657600"/>
          </a:xfrm>
        </p:spPr>
        <p:txBody>
          <a:bodyPr/>
          <a:lstStyle/>
          <a:p>
            <a:pPr marL="0" indent="0">
              <a:buFont typeface="Arial" charset="0"/>
              <a:buNone/>
              <a:defRPr/>
            </a:pPr>
            <a:r>
              <a:rPr lang="en-IN" sz="2000" b="1" dirty="0">
                <a:latin typeface="Calibri" panose="020F0502020204030204" pitchFamily="34" charset="0"/>
                <a:cs typeface="Calibri" panose="020F0502020204030204" pitchFamily="34" charset="0"/>
              </a:rPr>
              <a:t>RISK No 1: Incorrect notification about designation of RO may lead to legal complications.</a:t>
            </a:r>
          </a:p>
          <a:p>
            <a:pPr>
              <a:buFont typeface="Arial" charset="0"/>
              <a:buChar char="•"/>
              <a:defRPr/>
            </a:pPr>
            <a:r>
              <a:rPr lang="en-IN" sz="2000" dirty="0">
                <a:latin typeface="Calibri" panose="020F0502020204030204" pitchFamily="34" charset="0"/>
                <a:cs typeface="Calibri" panose="020F0502020204030204" pitchFamily="34" charset="0"/>
              </a:rPr>
              <a:t>It must be doubly checked that the designation of the Returning Officer in all notifications and notices is the same as notified by </a:t>
            </a:r>
            <a:r>
              <a:rPr lang="en-IN" sz="2000" dirty="0" smtClean="0">
                <a:latin typeface="Calibri" panose="020F0502020204030204" pitchFamily="34" charset="0"/>
                <a:cs typeface="Calibri" panose="020F0502020204030204" pitchFamily="34" charset="0"/>
              </a:rPr>
              <a:t>ECI </a:t>
            </a:r>
            <a:r>
              <a:rPr lang="en-IN" sz="2000" dirty="0">
                <a:latin typeface="Calibri" panose="020F0502020204030204" pitchFamily="34" charset="0"/>
                <a:cs typeface="Calibri" panose="020F0502020204030204" pitchFamily="34" charset="0"/>
              </a:rPr>
              <a:t>in the State Gazette. </a:t>
            </a:r>
          </a:p>
          <a:p>
            <a:pPr>
              <a:buFont typeface="Arial" charset="0"/>
              <a:buChar char="•"/>
              <a:defRPr/>
            </a:pPr>
            <a:r>
              <a:rPr lang="en-IN" sz="2000" dirty="0">
                <a:latin typeface="Calibri" panose="020F0502020204030204" pitchFamily="34" charset="0"/>
                <a:cs typeface="Calibri" panose="020F0502020204030204" pitchFamily="34" charset="0"/>
              </a:rPr>
              <a:t>It may be desirable to have a new office seal made if so required.</a:t>
            </a:r>
          </a:p>
          <a:p>
            <a:pPr marL="0" indent="0">
              <a:buFont typeface="Arial" charset="0"/>
              <a:buNone/>
              <a:defRPr/>
            </a:pPr>
            <a:endParaRPr lang="en-US" altLang="en-US" dirty="0">
              <a:latin typeface="Calibri" panose="020F0502020204030204" pitchFamily="34" charset="0"/>
              <a:cs typeface="Calibri" panose="020F0502020204030204" pitchFamily="34" charset="0"/>
            </a:endParaRPr>
          </a:p>
        </p:txBody>
      </p:sp>
      <p:pic>
        <p:nvPicPr>
          <p:cNvPr id="55300" name="Picture 3" descr="E:\Mahima\logo\iiidem logo.jpg">
            <a:extLst>
              <a:ext uri="{FF2B5EF4-FFF2-40B4-BE49-F238E27FC236}">
                <a16:creationId xmlns:a16="http://schemas.microsoft.com/office/drawing/2014/main" id="{6501D1E5-AD06-BF1D-9D01-FEEFACBDEF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1" name="Picture 4" descr="E:\Mahima\logo\ECI - Copy.jpg">
            <a:extLst>
              <a:ext uri="{FF2B5EF4-FFF2-40B4-BE49-F238E27FC236}">
                <a16:creationId xmlns:a16="http://schemas.microsoft.com/office/drawing/2014/main" id="{53A436CD-1913-C66C-7E73-8E0E2C4646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4" name="Slide Number Placeholder 1">
            <a:extLst>
              <a:ext uri="{FF2B5EF4-FFF2-40B4-BE49-F238E27FC236}">
                <a16:creationId xmlns:a16="http://schemas.microsoft.com/office/drawing/2014/main" id="{EDF11FF4-3CCA-9FD2-40A8-AD28DD3CFB9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2984DB7-5C26-3747-9F53-20A6009FB21D}" type="slidenum">
              <a:rPr lang="en-US" altLang="en-US">
                <a:solidFill>
                  <a:srgbClr val="FFFFFF"/>
                </a:solidFill>
              </a:rPr>
              <a:pPr eaLnBrk="1" hangingPunct="1"/>
              <a:t>49</a:t>
            </a:fld>
            <a:endParaRPr lang="en-US" altLang="en-US">
              <a:solidFill>
                <a:srgbClr val="FFFFFF"/>
              </a:solidFill>
            </a:endParaRPr>
          </a:p>
        </p:txBody>
      </p:sp>
      <p:sp>
        <p:nvSpPr>
          <p:cNvPr id="2" name="Rectangle 1"/>
          <p:cNvSpPr/>
          <p:nvPr/>
        </p:nvSpPr>
        <p:spPr>
          <a:xfrm>
            <a:off x="8053756" y="4499531"/>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695097C-9836-A9AE-67FE-D4652F2E5169}"/>
              </a:ext>
            </a:extLst>
          </p:cNvPr>
          <p:cNvSpPr>
            <a:spLocks noGrp="1"/>
          </p:cNvSpPr>
          <p:nvPr>
            <p:ph type="title"/>
          </p:nvPr>
        </p:nvSpPr>
        <p:spPr/>
        <p:txBody>
          <a:bodyPr/>
          <a:lstStyle/>
          <a:p>
            <a:pPr algn="ctr" eaLnBrk="1" fontAlgn="auto" hangingPunct="1">
              <a:spcAft>
                <a:spcPts val="0"/>
              </a:spcAft>
              <a:defRPr/>
            </a:pPr>
            <a:r>
              <a:rPr lang="en-US" altLang="en-US" sz="2800" dirty="0">
                <a:solidFill>
                  <a:schemeClr val="tx1"/>
                </a:solidFill>
                <a:latin typeface="Calibri" pitchFamily="34" charset="0"/>
                <a:ea typeface="+mn-ea"/>
                <a:cs typeface="Calibri" pitchFamily="34" charset="0"/>
              </a:rPr>
              <a:t>Public </a:t>
            </a:r>
            <a:r>
              <a:rPr lang="en-US" altLang="en-US" sz="2800" dirty="0" smtClean="0">
                <a:solidFill>
                  <a:schemeClr val="tx1"/>
                </a:solidFill>
                <a:latin typeface="Calibri" pitchFamily="34" charset="0"/>
                <a:ea typeface="+mn-ea"/>
                <a:cs typeface="Calibri" pitchFamily="34" charset="0"/>
              </a:rPr>
              <a:t>Notice-Publishing </a:t>
            </a:r>
            <a:r>
              <a:rPr lang="en-US" altLang="en-US" sz="2800" dirty="0" smtClean="0">
                <a:solidFill>
                  <a:srgbClr val="FF0000"/>
                </a:solidFill>
                <a:latin typeface="Calibri" pitchFamily="34" charset="0"/>
                <a:ea typeface="+mn-ea"/>
                <a:cs typeface="Calibri" pitchFamily="34" charset="0"/>
              </a:rPr>
              <a:t>(ECI Instructions) – Contd.</a:t>
            </a:r>
            <a:endParaRPr lang="en-US" altLang="en-US" sz="2800" dirty="0">
              <a:solidFill>
                <a:srgbClr val="FF0000"/>
              </a:solidFill>
              <a:latin typeface="Calibri" pitchFamily="34" charset="0"/>
              <a:ea typeface="+mn-ea"/>
              <a:cs typeface="Calibri" pitchFamily="34" charset="0"/>
            </a:endParaRPr>
          </a:p>
        </p:txBody>
      </p:sp>
      <p:sp>
        <p:nvSpPr>
          <p:cNvPr id="12291" name="Content Placeholder 2">
            <a:extLst>
              <a:ext uri="{FF2B5EF4-FFF2-40B4-BE49-F238E27FC236}">
                <a16:creationId xmlns:a16="http://schemas.microsoft.com/office/drawing/2014/main" id="{C3E4AE5F-80B4-88BB-5BCC-045B448F7ADE}"/>
              </a:ext>
            </a:extLst>
          </p:cNvPr>
          <p:cNvSpPr>
            <a:spLocks noGrp="1"/>
          </p:cNvSpPr>
          <p:nvPr>
            <p:ph idx="1"/>
          </p:nvPr>
        </p:nvSpPr>
        <p:spPr/>
        <p:txBody>
          <a:bodyPr/>
          <a:lstStyle/>
          <a:p>
            <a:pPr marL="0" indent="0" algn="just" eaLnBrk="1" hangingPunct="1">
              <a:buNone/>
            </a:pPr>
            <a:endParaRPr lang="en-US" altLang="en-US" dirty="0"/>
          </a:p>
          <a:p>
            <a:pPr algn="just" eaLnBrk="1" hangingPunct="1"/>
            <a:r>
              <a:rPr lang="en-US" altLang="en-US" sz="2000" dirty="0">
                <a:latin typeface="Calibri" panose="020F0502020204030204" pitchFamily="34" charset="0"/>
                <a:cs typeface="Calibri" panose="020F0502020204030204" pitchFamily="34" charset="0"/>
              </a:rPr>
              <a:t>Public notice to be published in the morning of the date of notification well before </a:t>
            </a:r>
            <a:r>
              <a:rPr lang="en-US" altLang="en-US" sz="2000" b="1" dirty="0">
                <a:latin typeface="Calibri" panose="020F0502020204030204" pitchFamily="34" charset="0"/>
                <a:cs typeface="Calibri" panose="020F0502020204030204" pitchFamily="34" charset="0"/>
              </a:rPr>
              <a:t>11:00 AM</a:t>
            </a:r>
            <a:r>
              <a:rPr lang="en-US" altLang="en-US" sz="2000" dirty="0">
                <a:latin typeface="Calibri" panose="020F0502020204030204" pitchFamily="34" charset="0"/>
                <a:cs typeface="Calibri" panose="020F0502020204030204" pitchFamily="34" charset="0"/>
              </a:rPr>
              <a:t> (time for commencement of nomination filing).</a:t>
            </a:r>
          </a:p>
          <a:p>
            <a:pPr algn="just" eaLnBrk="1" hangingPunct="1"/>
            <a:endParaRPr lang="en-US" altLang="en-US" sz="2000" dirty="0">
              <a:latin typeface="Calibri" panose="020F0502020204030204" pitchFamily="34" charset="0"/>
              <a:cs typeface="Calibri" panose="020F0502020204030204" pitchFamily="34" charset="0"/>
            </a:endParaRPr>
          </a:p>
          <a:p>
            <a:pPr algn="just" eaLnBrk="1" hangingPunct="1"/>
            <a:r>
              <a:rPr lang="en-US" altLang="en-US" sz="2000" dirty="0">
                <a:latin typeface="Calibri" panose="020F0502020204030204" pitchFamily="34" charset="0"/>
                <a:cs typeface="Calibri" panose="020F0502020204030204" pitchFamily="34" charset="0"/>
              </a:rPr>
              <a:t>Notice shall be in </a:t>
            </a:r>
            <a:r>
              <a:rPr lang="en-US" altLang="en-US" sz="2000" b="1" dirty="0">
                <a:latin typeface="Calibri" panose="020F0502020204030204" pitchFamily="34" charset="0"/>
                <a:cs typeface="Calibri" panose="020F0502020204030204" pitchFamily="34" charset="0"/>
              </a:rPr>
              <a:t>English and official language </a:t>
            </a:r>
            <a:r>
              <a:rPr lang="en-US" altLang="en-US" sz="2000" dirty="0">
                <a:latin typeface="Calibri" panose="020F0502020204030204" pitchFamily="34" charset="0"/>
                <a:cs typeface="Calibri" panose="020F0502020204030204" pitchFamily="34" charset="0"/>
              </a:rPr>
              <a:t>of the State. </a:t>
            </a:r>
          </a:p>
          <a:p>
            <a:pPr algn="just" eaLnBrk="1" hangingPunct="1">
              <a:buFont typeface="Arial" panose="020B0604020202020204" pitchFamily="34" charset="0"/>
              <a:buNone/>
            </a:pPr>
            <a:endParaRPr lang="en-US" altLang="en-US" sz="2000" dirty="0">
              <a:latin typeface="Calibri" panose="020F0502020204030204" pitchFamily="34" charset="0"/>
              <a:cs typeface="Calibri" panose="020F0502020204030204" pitchFamily="34" charset="0"/>
            </a:endParaRPr>
          </a:p>
          <a:p>
            <a:pPr algn="just" eaLnBrk="1" hangingPunct="1"/>
            <a:r>
              <a:rPr lang="en-US" altLang="en-US" sz="2000" dirty="0">
                <a:latin typeface="Calibri" panose="020F0502020204030204" pitchFamily="34" charset="0"/>
                <a:cs typeface="Calibri" panose="020F0502020204030204" pitchFamily="34" charset="0"/>
              </a:rPr>
              <a:t>Notice to be displayed on the </a:t>
            </a:r>
            <a:r>
              <a:rPr lang="en-US" altLang="en-US" sz="2000" b="1" dirty="0">
                <a:latin typeface="Calibri" panose="020F0502020204030204" pitchFamily="34" charset="0"/>
                <a:cs typeface="Calibri" panose="020F0502020204030204" pitchFamily="34" charset="0"/>
              </a:rPr>
              <a:t>notice board </a:t>
            </a:r>
            <a:r>
              <a:rPr lang="en-US" altLang="en-US" sz="2000" dirty="0">
                <a:latin typeface="Calibri" panose="020F0502020204030204" pitchFamily="34" charset="0"/>
                <a:cs typeface="Calibri" panose="020F0502020204030204" pitchFamily="34" charset="0"/>
              </a:rPr>
              <a:t>of RO, AROs and in other prominent public offices. ( O/o Panchayat </a:t>
            </a:r>
            <a:r>
              <a:rPr lang="en-US" altLang="en-US" sz="2000" dirty="0" err="1">
                <a:latin typeface="Calibri" panose="020F0502020204030204" pitchFamily="34" charset="0"/>
                <a:cs typeface="Calibri" panose="020F0502020204030204" pitchFamily="34" charset="0"/>
              </a:rPr>
              <a:t>Samiti</a:t>
            </a:r>
            <a:r>
              <a:rPr lang="en-US" altLang="en-US" sz="2000" dirty="0">
                <a:latin typeface="Calibri" panose="020F0502020204030204" pitchFamily="34" charset="0"/>
                <a:cs typeface="Calibri" panose="020F0502020204030204" pitchFamily="34" charset="0"/>
              </a:rPr>
              <a:t>, Gram Panchayat, etc</a:t>
            </a:r>
            <a:r>
              <a:rPr lang="en-US" altLang="en-US" sz="2000" dirty="0" smtClean="0">
                <a:latin typeface="Calibri" panose="020F0502020204030204" pitchFamily="34" charset="0"/>
                <a:cs typeface="Calibri" panose="020F0502020204030204" pitchFamily="34" charset="0"/>
              </a:rPr>
              <a:t>.)</a:t>
            </a:r>
          </a:p>
          <a:p>
            <a:pPr marL="0" indent="0" algn="just" eaLnBrk="1" hangingPunct="1">
              <a:buNone/>
            </a:pPr>
            <a:endParaRPr lang="en-US" altLang="en-US" sz="2000" b="1" i="1" u="sng" dirty="0" smtClean="0">
              <a:latin typeface="Calibri" panose="020F0502020204030204" pitchFamily="34" charset="0"/>
              <a:cs typeface="Calibri" panose="020F0502020204030204" pitchFamily="34" charset="0"/>
            </a:endParaRPr>
          </a:p>
          <a:p>
            <a:pPr marL="0" indent="0" algn="just" eaLnBrk="1" hangingPunct="1">
              <a:buNone/>
            </a:pPr>
            <a:r>
              <a:rPr lang="en-US" altLang="en-US" sz="2000" b="1" dirty="0" smtClean="0">
                <a:solidFill>
                  <a:srgbClr val="D60093"/>
                </a:solidFill>
                <a:latin typeface="Calibri" panose="020F0502020204030204" pitchFamily="34" charset="0"/>
                <a:cs typeface="Calibri" panose="020F0502020204030204" pitchFamily="34" charset="0"/>
              </a:rPr>
              <a:t>NB: Omission of any of the above details, will amount to a material defect</a:t>
            </a:r>
            <a:endParaRPr lang="en-US" altLang="en-US" b="1" dirty="0">
              <a:solidFill>
                <a:srgbClr val="D60093"/>
              </a:solidFill>
            </a:endParaRPr>
          </a:p>
        </p:txBody>
      </p:sp>
      <p:pic>
        <p:nvPicPr>
          <p:cNvPr id="10244" name="Picture 3" descr="E:\Mahima\logo\iiidem logo.jpg">
            <a:extLst>
              <a:ext uri="{FF2B5EF4-FFF2-40B4-BE49-F238E27FC236}">
                <a16:creationId xmlns:a16="http://schemas.microsoft.com/office/drawing/2014/main" id="{1C8B5FDD-6A25-6645-6A87-DC5526F764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4" descr="E:\Mahima\logo\ECI - Copy.jpg">
            <a:extLst>
              <a:ext uri="{FF2B5EF4-FFF2-40B4-BE49-F238E27FC236}">
                <a16:creationId xmlns:a16="http://schemas.microsoft.com/office/drawing/2014/main" id="{0DE2479B-EB14-AA18-AB10-6F71C6438C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Slide Number Placeholder 1">
            <a:extLst>
              <a:ext uri="{FF2B5EF4-FFF2-40B4-BE49-F238E27FC236}">
                <a16:creationId xmlns:a16="http://schemas.microsoft.com/office/drawing/2014/main" id="{79831F45-9BC4-324C-2966-E777A089B7C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523D662-BAEB-F74F-BC0A-F2533D78375F}" type="slidenum">
              <a:rPr lang="en-US" altLang="en-US">
                <a:solidFill>
                  <a:srgbClr val="FFFFFF"/>
                </a:solidFill>
              </a:rPr>
              <a:pPr eaLnBrk="1" hangingPunct="1"/>
              <a:t>5</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fade">
                                      <p:cBhvr>
                                        <p:cTn id="7" dur="1000"/>
                                        <p:tgtEl>
                                          <p:spTgt spid="12291">
                                            <p:txEl>
                                              <p:pRg st="1" end="1"/>
                                            </p:txEl>
                                          </p:spTgt>
                                        </p:tgtEl>
                                      </p:cBhvr>
                                    </p:animEffect>
                                    <p:anim calcmode="lin" valueType="num">
                                      <p:cBhvr>
                                        <p:cTn id="8"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2291">
                                            <p:txEl>
                                              <p:pRg st="3" end="3"/>
                                            </p:txEl>
                                          </p:spTgt>
                                        </p:tgtEl>
                                        <p:attrNameLst>
                                          <p:attrName>style.visibility</p:attrName>
                                        </p:attrNameLst>
                                      </p:cBhvr>
                                      <p:to>
                                        <p:strVal val="visible"/>
                                      </p:to>
                                    </p:set>
                                    <p:animEffect transition="in" filter="fade">
                                      <p:cBhvr>
                                        <p:cTn id="14" dur="1000"/>
                                        <p:tgtEl>
                                          <p:spTgt spid="12291">
                                            <p:txEl>
                                              <p:pRg st="3" end="3"/>
                                            </p:txEl>
                                          </p:spTgt>
                                        </p:tgtEl>
                                      </p:cBhvr>
                                    </p:animEffect>
                                    <p:anim calcmode="lin" valueType="num">
                                      <p:cBhvr>
                                        <p:cTn id="15"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2291">
                                            <p:txEl>
                                              <p:pRg st="5" end="5"/>
                                            </p:txEl>
                                          </p:spTgt>
                                        </p:tgtEl>
                                        <p:attrNameLst>
                                          <p:attrName>style.visibility</p:attrName>
                                        </p:attrNameLst>
                                      </p:cBhvr>
                                      <p:to>
                                        <p:strVal val="visible"/>
                                      </p:to>
                                    </p:set>
                                    <p:animEffect transition="in" filter="fade">
                                      <p:cBhvr>
                                        <p:cTn id="21" dur="1000"/>
                                        <p:tgtEl>
                                          <p:spTgt spid="12291">
                                            <p:txEl>
                                              <p:pRg st="5" end="5"/>
                                            </p:txEl>
                                          </p:spTgt>
                                        </p:tgtEl>
                                      </p:cBhvr>
                                    </p:animEffect>
                                    <p:anim calcmode="lin" valueType="num">
                                      <p:cBhvr>
                                        <p:cTn id="22" dur="1000" fill="hold"/>
                                        <p:tgtEl>
                                          <p:spTgt spid="12291">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122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2291">
                                            <p:txEl>
                                              <p:pRg st="7" end="7"/>
                                            </p:txEl>
                                          </p:spTgt>
                                        </p:tgtEl>
                                        <p:attrNameLst>
                                          <p:attrName>style.visibility</p:attrName>
                                        </p:attrNameLst>
                                      </p:cBhvr>
                                      <p:to>
                                        <p:strVal val="visible"/>
                                      </p:to>
                                    </p:set>
                                    <p:animEffect transition="in" filter="fade">
                                      <p:cBhvr>
                                        <p:cTn id="28" dur="1000"/>
                                        <p:tgtEl>
                                          <p:spTgt spid="12291">
                                            <p:txEl>
                                              <p:pRg st="7" end="7"/>
                                            </p:txEl>
                                          </p:spTgt>
                                        </p:tgtEl>
                                      </p:cBhvr>
                                    </p:animEffect>
                                    <p:anim calcmode="lin" valueType="num">
                                      <p:cBhvr>
                                        <p:cTn id="29" dur="1000" fill="hold"/>
                                        <p:tgtEl>
                                          <p:spTgt spid="12291">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12291">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2D6EB81C-7F87-29B5-D9D6-1172B3B7046C}"/>
              </a:ext>
            </a:extLst>
          </p:cNvPr>
          <p:cNvSpPr>
            <a:spLocks noGrp="1"/>
          </p:cNvSpPr>
          <p:nvPr>
            <p:ph type="title"/>
          </p:nvPr>
        </p:nvSpPr>
        <p:spPr/>
        <p:txBody>
          <a:bodyPr>
            <a:normAutofit/>
          </a:bodyPr>
          <a:lstStyle/>
          <a:p>
            <a:pPr algn="ctr" eaLnBrk="1" fontAlgn="auto" hangingPunct="1">
              <a:spcAft>
                <a:spcPts val="0"/>
              </a:spcAft>
              <a:defRPr/>
            </a:pPr>
            <a:r>
              <a:rPr lang="en-US" altLang="en-US" sz="2800" dirty="0"/>
              <a:t>Risks associated with Nomination Process – contd.</a:t>
            </a:r>
            <a:endParaRPr lang="en-US" altLang="en-US" sz="2400" dirty="0"/>
          </a:p>
        </p:txBody>
      </p:sp>
      <p:sp>
        <p:nvSpPr>
          <p:cNvPr id="44035" name="Content Placeholder 2">
            <a:extLst>
              <a:ext uri="{FF2B5EF4-FFF2-40B4-BE49-F238E27FC236}">
                <a16:creationId xmlns:a16="http://schemas.microsoft.com/office/drawing/2014/main" id="{22FA0917-9AB7-231A-EC08-EC8D1A50D35F}"/>
              </a:ext>
            </a:extLst>
          </p:cNvPr>
          <p:cNvSpPr>
            <a:spLocks noGrp="1"/>
          </p:cNvSpPr>
          <p:nvPr>
            <p:ph idx="1"/>
          </p:nvPr>
        </p:nvSpPr>
        <p:spPr>
          <a:xfrm>
            <a:off x="1219200" y="1211263"/>
            <a:ext cx="6400800" cy="3657600"/>
          </a:xfrm>
        </p:spPr>
        <p:txBody>
          <a:bodyPr/>
          <a:lstStyle/>
          <a:p>
            <a:pPr marL="0" indent="0">
              <a:buFont typeface="Arial" charset="0"/>
              <a:buNone/>
              <a:defRPr/>
            </a:pPr>
            <a:r>
              <a:rPr lang="en-IN" sz="2000" b="1" dirty="0">
                <a:latin typeface="Calibri" panose="020F0502020204030204" pitchFamily="34" charset="0"/>
                <a:cs typeface="Calibri" panose="020F0502020204030204" pitchFamily="34" charset="0"/>
              </a:rPr>
              <a:t>RISK No 2: Hasty receipt of nomination papers and documents may lead to avoidable rejections later.</a:t>
            </a:r>
          </a:p>
          <a:p>
            <a:pPr>
              <a:buFont typeface="Arial" charset="0"/>
              <a:buChar char="•"/>
              <a:defRPr/>
            </a:pPr>
            <a:r>
              <a:rPr lang="en-IN" sz="2000" dirty="0">
                <a:latin typeface="Calibri" panose="020F0502020204030204" pitchFamily="34" charset="0"/>
                <a:cs typeface="Calibri" panose="020F0502020204030204" pitchFamily="34" charset="0"/>
              </a:rPr>
              <a:t>Every single nomination and accompanying documents should be checked at the time of submission.</a:t>
            </a:r>
          </a:p>
          <a:p>
            <a:pPr>
              <a:buFont typeface="Arial" charset="0"/>
              <a:buChar char="•"/>
              <a:defRPr/>
            </a:pPr>
            <a:r>
              <a:rPr lang="en-IN" sz="2000" dirty="0">
                <a:latin typeface="Calibri" panose="020F0502020204030204" pitchFamily="34" charset="0"/>
                <a:cs typeface="Calibri" panose="020F0502020204030204" pitchFamily="34" charset="0"/>
              </a:rPr>
              <a:t>Deficiencies, if noticed , should be communicated to the candidate/proposer in writing, mentioning specific time and date before which the said defect must be got rectified to the satisfaction of the RO.</a:t>
            </a:r>
            <a:endParaRPr lang="en-US" altLang="en-US" sz="2000" dirty="0">
              <a:latin typeface="Calibri" panose="020F0502020204030204" pitchFamily="34" charset="0"/>
              <a:cs typeface="Calibri" panose="020F0502020204030204" pitchFamily="34" charset="0"/>
            </a:endParaRPr>
          </a:p>
          <a:p>
            <a:pPr marL="0" indent="0">
              <a:buFont typeface="Arial" charset="0"/>
              <a:buNone/>
              <a:defRPr/>
            </a:pPr>
            <a:endParaRPr lang="en-US" altLang="en-US" sz="2000" dirty="0">
              <a:latin typeface="Calibri" panose="020F0502020204030204" pitchFamily="34" charset="0"/>
              <a:cs typeface="Calibri" panose="020F0502020204030204" pitchFamily="34" charset="0"/>
            </a:endParaRPr>
          </a:p>
        </p:txBody>
      </p:sp>
      <p:pic>
        <p:nvPicPr>
          <p:cNvPr id="56324" name="Picture 3" descr="E:\Mahima\logo\iiidem logo.jpg">
            <a:extLst>
              <a:ext uri="{FF2B5EF4-FFF2-40B4-BE49-F238E27FC236}">
                <a16:creationId xmlns:a16="http://schemas.microsoft.com/office/drawing/2014/main" id="{B9CB238A-28ED-68FA-4739-9D217CA30F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4" descr="E:\Mahima\logo\ECI - Copy.jpg">
            <a:extLst>
              <a:ext uri="{FF2B5EF4-FFF2-40B4-BE49-F238E27FC236}">
                <a16:creationId xmlns:a16="http://schemas.microsoft.com/office/drawing/2014/main" id="{0470749C-5879-2433-00CA-46984A909B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8" name="Slide Number Placeholder 1">
            <a:extLst>
              <a:ext uri="{FF2B5EF4-FFF2-40B4-BE49-F238E27FC236}">
                <a16:creationId xmlns:a16="http://schemas.microsoft.com/office/drawing/2014/main" id="{2F468543-7DCE-39DE-0775-DE1E1B7C590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F7EBA807-CEB8-5141-820C-EDF7FCC1F868}" type="slidenum">
              <a:rPr lang="en-US" altLang="en-US">
                <a:solidFill>
                  <a:srgbClr val="FFFFFF"/>
                </a:solidFill>
              </a:rPr>
              <a:pPr eaLnBrk="1" hangingPunct="1"/>
              <a:t>50</a:t>
            </a:fld>
            <a:endParaRPr lang="en-US" altLang="en-US">
              <a:solidFill>
                <a:srgbClr val="FFFFFF"/>
              </a:solidFill>
            </a:endParaRPr>
          </a:p>
        </p:txBody>
      </p:sp>
      <p:sp>
        <p:nvSpPr>
          <p:cNvPr id="9" name="Rectangle 8"/>
          <p:cNvSpPr/>
          <p:nvPr/>
        </p:nvSpPr>
        <p:spPr>
          <a:xfrm>
            <a:off x="8053756" y="4499531"/>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3E08F143-8A96-D3C2-5FCB-85754B71CE03}"/>
              </a:ext>
            </a:extLst>
          </p:cNvPr>
          <p:cNvSpPr>
            <a:spLocks noGrp="1"/>
          </p:cNvSpPr>
          <p:nvPr>
            <p:ph type="title"/>
          </p:nvPr>
        </p:nvSpPr>
        <p:spPr/>
        <p:txBody>
          <a:bodyPr>
            <a:normAutofit/>
          </a:bodyPr>
          <a:lstStyle/>
          <a:p>
            <a:pPr algn="ctr" eaLnBrk="1" fontAlgn="auto" hangingPunct="1">
              <a:spcAft>
                <a:spcPts val="0"/>
              </a:spcAft>
              <a:defRPr/>
            </a:pPr>
            <a:r>
              <a:rPr lang="en-US" altLang="en-US" sz="2800" dirty="0"/>
              <a:t>Risks associated with Nomination Process – contd.</a:t>
            </a:r>
            <a:endParaRPr lang="en-US" altLang="en-US" sz="2400" dirty="0"/>
          </a:p>
        </p:txBody>
      </p:sp>
      <p:sp>
        <p:nvSpPr>
          <p:cNvPr id="44035" name="Content Placeholder 2">
            <a:extLst>
              <a:ext uri="{FF2B5EF4-FFF2-40B4-BE49-F238E27FC236}">
                <a16:creationId xmlns:a16="http://schemas.microsoft.com/office/drawing/2014/main" id="{686F4F34-B43A-9031-7814-F6D173275357}"/>
              </a:ext>
            </a:extLst>
          </p:cNvPr>
          <p:cNvSpPr>
            <a:spLocks noGrp="1"/>
          </p:cNvSpPr>
          <p:nvPr>
            <p:ph idx="1"/>
          </p:nvPr>
        </p:nvSpPr>
        <p:spPr>
          <a:xfrm>
            <a:off x="1143000" y="1290231"/>
            <a:ext cx="6096000" cy="3657600"/>
          </a:xfrm>
        </p:spPr>
        <p:txBody>
          <a:bodyPr/>
          <a:lstStyle/>
          <a:p>
            <a:pPr marL="0" indent="0">
              <a:buFont typeface="Arial" charset="0"/>
              <a:buNone/>
              <a:defRPr/>
            </a:pPr>
            <a:r>
              <a:rPr lang="en-IN" sz="2000" b="1" dirty="0">
                <a:latin typeface="Calibri" panose="020F0502020204030204" pitchFamily="34" charset="0"/>
                <a:cs typeface="Calibri" panose="020F0502020204030204" pitchFamily="34" charset="0"/>
              </a:rPr>
              <a:t>RISK No 3: Last hour rush on last date of nomination may lead to complaints about difficulty in access.</a:t>
            </a:r>
          </a:p>
          <a:p>
            <a:pPr>
              <a:buFont typeface="Arial" charset="0"/>
              <a:buChar char="•"/>
              <a:defRPr/>
            </a:pPr>
            <a:r>
              <a:rPr lang="en-IN" sz="2000" dirty="0">
                <a:latin typeface="Calibri" panose="020F0502020204030204" pitchFamily="34" charset="0"/>
                <a:cs typeface="Calibri" panose="020F0502020204030204" pitchFamily="34" charset="0"/>
              </a:rPr>
              <a:t>Adequate security should be ensured in the entire campus of the office of the </a:t>
            </a:r>
            <a:r>
              <a:rPr lang="en-IN" sz="2000" dirty="0" smtClean="0">
                <a:latin typeface="Calibri" panose="020F0502020204030204" pitchFamily="34" charset="0"/>
                <a:cs typeface="Calibri" panose="020F0502020204030204" pitchFamily="34" charset="0"/>
              </a:rPr>
              <a:t>RO to </a:t>
            </a:r>
            <a:r>
              <a:rPr lang="en-IN" sz="2000" dirty="0">
                <a:latin typeface="Calibri" panose="020F0502020204030204" pitchFamily="34" charset="0"/>
                <a:cs typeface="Calibri" panose="020F0502020204030204" pitchFamily="34" charset="0"/>
              </a:rPr>
              <a:t>control people and allow smooth entry of candidates/proposers.</a:t>
            </a:r>
            <a:endParaRPr lang="en-US" altLang="en-US" sz="2000" dirty="0">
              <a:latin typeface="Calibri" panose="020F0502020204030204" pitchFamily="34" charset="0"/>
              <a:cs typeface="Calibri" panose="020F0502020204030204" pitchFamily="34" charset="0"/>
            </a:endParaRPr>
          </a:p>
        </p:txBody>
      </p:sp>
      <p:pic>
        <p:nvPicPr>
          <p:cNvPr id="57348" name="Picture 3" descr="E:\Mahima\logo\iiidem logo.jpg">
            <a:extLst>
              <a:ext uri="{FF2B5EF4-FFF2-40B4-BE49-F238E27FC236}">
                <a16:creationId xmlns:a16="http://schemas.microsoft.com/office/drawing/2014/main" id="{0F6B3D06-D2F4-5754-7456-2D2C73C5BD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49" name="Picture 4" descr="E:\Mahima\logo\ECI - Copy.jpg">
            <a:extLst>
              <a:ext uri="{FF2B5EF4-FFF2-40B4-BE49-F238E27FC236}">
                <a16:creationId xmlns:a16="http://schemas.microsoft.com/office/drawing/2014/main" id="{3E77FB53-17D5-4E23-58F1-67F0D50C01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2" name="Slide Number Placeholder 1">
            <a:extLst>
              <a:ext uri="{FF2B5EF4-FFF2-40B4-BE49-F238E27FC236}">
                <a16:creationId xmlns:a16="http://schemas.microsoft.com/office/drawing/2014/main" id="{2239C076-A305-772D-D5C2-9CD2A681C01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C32DBA0-BDB2-FD47-8B37-E285E54D9D36}" type="slidenum">
              <a:rPr lang="en-US" altLang="en-US">
                <a:solidFill>
                  <a:srgbClr val="FFFFFF"/>
                </a:solidFill>
              </a:rPr>
              <a:pPr eaLnBrk="1" hangingPunct="1"/>
              <a:t>51</a:t>
            </a:fld>
            <a:endParaRPr lang="en-US" altLang="en-US">
              <a:solidFill>
                <a:srgbClr val="FFFFFF"/>
              </a:solidFill>
            </a:endParaRPr>
          </a:p>
        </p:txBody>
      </p:sp>
      <p:sp>
        <p:nvSpPr>
          <p:cNvPr id="9" name="Rectangle 8"/>
          <p:cNvSpPr/>
          <p:nvPr/>
        </p:nvSpPr>
        <p:spPr>
          <a:xfrm>
            <a:off x="8053756" y="4499531"/>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987974E8-ADF7-1C1F-756E-445F566B2F6A}"/>
              </a:ext>
            </a:extLst>
          </p:cNvPr>
          <p:cNvSpPr>
            <a:spLocks noGrp="1"/>
          </p:cNvSpPr>
          <p:nvPr>
            <p:ph type="title"/>
          </p:nvPr>
        </p:nvSpPr>
        <p:spPr/>
        <p:txBody>
          <a:bodyPr>
            <a:normAutofit/>
          </a:bodyPr>
          <a:lstStyle/>
          <a:p>
            <a:pPr algn="ctr" eaLnBrk="1" fontAlgn="auto" hangingPunct="1">
              <a:spcAft>
                <a:spcPts val="0"/>
              </a:spcAft>
              <a:defRPr/>
            </a:pPr>
            <a:r>
              <a:rPr lang="en-US" altLang="en-US" sz="2800" dirty="0"/>
              <a:t>Risks associated with Nomination Process – contd.</a:t>
            </a:r>
            <a:endParaRPr lang="en-US" altLang="en-US" sz="2400" dirty="0"/>
          </a:p>
        </p:txBody>
      </p:sp>
      <p:sp>
        <p:nvSpPr>
          <p:cNvPr id="44035" name="Content Placeholder 2">
            <a:extLst>
              <a:ext uri="{FF2B5EF4-FFF2-40B4-BE49-F238E27FC236}">
                <a16:creationId xmlns:a16="http://schemas.microsoft.com/office/drawing/2014/main" id="{D029F7EB-2345-F716-E547-28A11C54A1B7}"/>
              </a:ext>
            </a:extLst>
          </p:cNvPr>
          <p:cNvSpPr>
            <a:spLocks noGrp="1"/>
          </p:cNvSpPr>
          <p:nvPr>
            <p:ph idx="1"/>
          </p:nvPr>
        </p:nvSpPr>
        <p:spPr>
          <a:xfrm>
            <a:off x="457199" y="1211263"/>
            <a:ext cx="8405173" cy="3657600"/>
          </a:xfrm>
        </p:spPr>
        <p:txBody>
          <a:bodyPr/>
          <a:lstStyle/>
          <a:p>
            <a:pPr marL="0" indent="0">
              <a:buFont typeface="Arial" charset="0"/>
              <a:buNone/>
              <a:defRPr/>
            </a:pPr>
            <a:r>
              <a:rPr lang="en-IN" sz="2000" b="1" dirty="0">
                <a:latin typeface="Calibri" panose="020F0502020204030204" pitchFamily="34" charset="0"/>
                <a:cs typeface="Calibri" panose="020F0502020204030204" pitchFamily="34" charset="0"/>
              </a:rPr>
              <a:t>RISK No 4: Frivolous complaints about non-receipt of forms, though claiming to be within time.</a:t>
            </a:r>
          </a:p>
          <a:p>
            <a:pPr>
              <a:buFont typeface="Arial" charset="0"/>
              <a:buChar char="•"/>
              <a:defRPr/>
            </a:pPr>
            <a:r>
              <a:rPr lang="en-IN" sz="2000" dirty="0">
                <a:latin typeface="Calibri" panose="020F0502020204030204" pitchFamily="34" charset="0"/>
                <a:cs typeface="Calibri" panose="020F0502020204030204" pitchFamily="34" charset="0"/>
              </a:rPr>
              <a:t>The </a:t>
            </a:r>
            <a:r>
              <a:rPr lang="en-IN" sz="2000" dirty="0" smtClean="0">
                <a:latin typeface="Calibri" panose="020F0502020204030204" pitchFamily="34" charset="0"/>
                <a:cs typeface="Calibri" panose="020F0502020204030204" pitchFamily="34" charset="0"/>
              </a:rPr>
              <a:t>clock </a:t>
            </a:r>
            <a:r>
              <a:rPr lang="en-IN" sz="2000" dirty="0">
                <a:latin typeface="Calibri" panose="020F0502020204030204" pitchFamily="34" charset="0"/>
                <a:cs typeface="Calibri" panose="020F0502020204030204" pitchFamily="34" charset="0"/>
              </a:rPr>
              <a:t>for public view in RO’s office should be checked </a:t>
            </a:r>
            <a:r>
              <a:rPr lang="en-IN" sz="2000" dirty="0" smtClean="0">
                <a:latin typeface="Calibri" panose="020F0502020204030204" pitchFamily="34" charset="0"/>
                <a:cs typeface="Calibri" panose="020F0502020204030204" pitchFamily="34" charset="0"/>
              </a:rPr>
              <a:t>regularly and on </a:t>
            </a:r>
            <a:r>
              <a:rPr lang="en-IN" sz="2000" dirty="0">
                <a:latin typeface="Calibri" panose="020F0502020204030204" pitchFamily="34" charset="0"/>
                <a:cs typeface="Calibri" panose="020F0502020204030204" pitchFamily="34" charset="0"/>
              </a:rPr>
              <a:t>the last day in particular. </a:t>
            </a:r>
          </a:p>
          <a:p>
            <a:pPr>
              <a:buFont typeface="Arial" charset="0"/>
              <a:buChar char="•"/>
              <a:defRPr/>
            </a:pPr>
            <a:r>
              <a:rPr lang="en-IN" sz="2000" dirty="0" smtClean="0">
                <a:latin typeface="Calibri" panose="020F0502020204030204" pitchFamily="34" charset="0"/>
                <a:cs typeface="Calibri" panose="020F0502020204030204" pitchFamily="34" charset="0"/>
              </a:rPr>
              <a:t>Uninterrupted videography </a:t>
            </a:r>
            <a:r>
              <a:rPr lang="en-IN" sz="2000" dirty="0">
                <a:latin typeface="Calibri" panose="020F0502020204030204" pitchFamily="34" charset="0"/>
                <a:cs typeface="Calibri" panose="020F0502020204030204" pitchFamily="34" charset="0"/>
              </a:rPr>
              <a:t>should be done of the proceedings in the last </a:t>
            </a:r>
            <a:r>
              <a:rPr lang="en-IN" sz="2000" dirty="0" smtClean="0">
                <a:latin typeface="Calibri" panose="020F0502020204030204" pitchFamily="34" charset="0"/>
                <a:cs typeface="Calibri" panose="020F0502020204030204" pitchFamily="34" charset="0"/>
              </a:rPr>
              <a:t>hour, on the last day of nomination, which should cover all person including </a:t>
            </a:r>
            <a:r>
              <a:rPr lang="en-IN" sz="2000" dirty="0">
                <a:latin typeface="Calibri" panose="020F0502020204030204" pitchFamily="34" charset="0"/>
                <a:cs typeface="Calibri" panose="020F0502020204030204" pitchFamily="34" charset="0"/>
              </a:rPr>
              <a:t>ECI Observer present </a:t>
            </a:r>
            <a:r>
              <a:rPr lang="en-IN" sz="2000" dirty="0" smtClean="0">
                <a:latin typeface="Calibri" panose="020F0502020204030204" pitchFamily="34" charset="0"/>
                <a:cs typeface="Calibri" panose="020F0502020204030204" pitchFamily="34" charset="0"/>
              </a:rPr>
              <a:t>and events in the hall/room </a:t>
            </a:r>
            <a:r>
              <a:rPr lang="en-IN" sz="2000" dirty="0">
                <a:latin typeface="Calibri" panose="020F0502020204030204" pitchFamily="34" charset="0"/>
                <a:cs typeface="Calibri" panose="020F0502020204030204" pitchFamily="34" charset="0"/>
              </a:rPr>
              <a:t>with a clear view of the </a:t>
            </a:r>
            <a:r>
              <a:rPr lang="en-IN" sz="2000" dirty="0" smtClean="0">
                <a:latin typeface="Calibri" panose="020F0502020204030204" pitchFamily="34" charset="0"/>
                <a:cs typeface="Calibri" panose="020F0502020204030204" pitchFamily="34" charset="0"/>
              </a:rPr>
              <a:t>clock.</a:t>
            </a:r>
            <a:endParaRPr lang="en-US" altLang="en-US" sz="2000" dirty="0">
              <a:latin typeface="Calibri" panose="020F0502020204030204" pitchFamily="34" charset="0"/>
              <a:cs typeface="Calibri" panose="020F0502020204030204" pitchFamily="34" charset="0"/>
            </a:endParaRPr>
          </a:p>
        </p:txBody>
      </p:sp>
      <p:pic>
        <p:nvPicPr>
          <p:cNvPr id="58372" name="Picture 3" descr="E:\Mahima\logo\iiidem logo.jpg">
            <a:extLst>
              <a:ext uri="{FF2B5EF4-FFF2-40B4-BE49-F238E27FC236}">
                <a16:creationId xmlns:a16="http://schemas.microsoft.com/office/drawing/2014/main" id="{E33B717A-EF84-C77B-D3B0-A6CBFB0C45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3" name="Picture 4" descr="E:\Mahima\logo\ECI - Copy.jpg">
            <a:extLst>
              <a:ext uri="{FF2B5EF4-FFF2-40B4-BE49-F238E27FC236}">
                <a16:creationId xmlns:a16="http://schemas.microsoft.com/office/drawing/2014/main" id="{2D0D8C91-0BA6-762A-E96A-079F65C869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7" name="Slide Number Placeholder 2">
            <a:extLst>
              <a:ext uri="{FF2B5EF4-FFF2-40B4-BE49-F238E27FC236}">
                <a16:creationId xmlns:a16="http://schemas.microsoft.com/office/drawing/2014/main" id="{1BE8ADF0-5680-4169-946B-4B92E7B69AE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1AD9D0A9-0A8F-A647-A883-15676EA6821F}" type="slidenum">
              <a:rPr lang="en-US" altLang="en-US">
                <a:solidFill>
                  <a:srgbClr val="FFFFFF"/>
                </a:solidFill>
              </a:rPr>
              <a:pPr eaLnBrk="1" hangingPunct="1"/>
              <a:t>52</a:t>
            </a:fld>
            <a:endParaRPr lang="en-US" altLang="en-US">
              <a:solidFill>
                <a:srgbClr val="FFFFFF"/>
              </a:solidFill>
            </a:endParaRPr>
          </a:p>
        </p:txBody>
      </p:sp>
      <p:sp>
        <p:nvSpPr>
          <p:cNvPr id="12" name="Rectangle 11"/>
          <p:cNvSpPr/>
          <p:nvPr/>
        </p:nvSpPr>
        <p:spPr>
          <a:xfrm>
            <a:off x="7943403" y="4705130"/>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1B5D53BA-FAB1-6B4A-17D2-AF5AEA3D6CCA}"/>
              </a:ext>
            </a:extLst>
          </p:cNvPr>
          <p:cNvSpPr>
            <a:spLocks noGrp="1"/>
          </p:cNvSpPr>
          <p:nvPr>
            <p:ph type="title"/>
          </p:nvPr>
        </p:nvSpPr>
        <p:spPr/>
        <p:txBody>
          <a:bodyPr>
            <a:normAutofit/>
          </a:bodyPr>
          <a:lstStyle/>
          <a:p>
            <a:pPr algn="ctr" eaLnBrk="1" fontAlgn="auto" hangingPunct="1">
              <a:spcAft>
                <a:spcPts val="0"/>
              </a:spcAft>
              <a:defRPr/>
            </a:pPr>
            <a:r>
              <a:rPr lang="en-US" altLang="en-US" sz="2800" dirty="0"/>
              <a:t>Risks associated with Nomination Process – contd.</a:t>
            </a:r>
            <a:endParaRPr lang="en-US" altLang="en-US" sz="2400" dirty="0"/>
          </a:p>
        </p:txBody>
      </p:sp>
      <p:sp>
        <p:nvSpPr>
          <p:cNvPr id="44035" name="Content Placeholder 2">
            <a:extLst>
              <a:ext uri="{FF2B5EF4-FFF2-40B4-BE49-F238E27FC236}">
                <a16:creationId xmlns:a16="http://schemas.microsoft.com/office/drawing/2014/main" id="{08411A99-68D7-D6DC-132F-615914C3A5E6}"/>
              </a:ext>
            </a:extLst>
          </p:cNvPr>
          <p:cNvSpPr>
            <a:spLocks noGrp="1"/>
          </p:cNvSpPr>
          <p:nvPr>
            <p:ph idx="1"/>
          </p:nvPr>
        </p:nvSpPr>
        <p:spPr>
          <a:xfrm>
            <a:off x="457200" y="1211263"/>
            <a:ext cx="7315200" cy="3657600"/>
          </a:xfrm>
        </p:spPr>
        <p:txBody>
          <a:bodyPr/>
          <a:lstStyle/>
          <a:p>
            <a:pPr marL="0" indent="0">
              <a:buFont typeface="Arial" charset="0"/>
              <a:buNone/>
              <a:defRPr/>
            </a:pPr>
            <a:r>
              <a:rPr lang="en-IN" sz="2000" b="1" dirty="0">
                <a:latin typeface="Calibri" panose="020F0502020204030204" pitchFamily="34" charset="0"/>
                <a:cs typeface="Calibri" panose="020F0502020204030204" pitchFamily="34" charset="0"/>
              </a:rPr>
              <a:t>RISK No 5: Undue request to permit submission of documents beyond the hour prescribed.</a:t>
            </a:r>
            <a:endParaRPr lang="en-IN" sz="2000" dirty="0">
              <a:latin typeface="Calibri" panose="020F0502020204030204" pitchFamily="34" charset="0"/>
              <a:cs typeface="Calibri" panose="020F0502020204030204" pitchFamily="34" charset="0"/>
            </a:endParaRPr>
          </a:p>
          <a:p>
            <a:pPr>
              <a:buFont typeface="Arial" charset="0"/>
              <a:buChar char="•"/>
              <a:defRPr/>
            </a:pPr>
            <a:r>
              <a:rPr lang="en-IN" sz="2000" dirty="0">
                <a:latin typeface="Calibri" panose="020F0502020204030204" pitchFamily="34" charset="0"/>
                <a:cs typeface="Calibri" panose="020F0502020204030204" pitchFamily="34" charset="0"/>
              </a:rPr>
              <a:t>The RO must scrupulously follow the statutory rules and ECI guidelines about the time-limits for submitting forms and supporting papers.</a:t>
            </a:r>
          </a:p>
        </p:txBody>
      </p:sp>
      <p:pic>
        <p:nvPicPr>
          <p:cNvPr id="59396" name="Picture 3" descr="E:\Mahima\logo\iiidem logo.jpg">
            <a:extLst>
              <a:ext uri="{FF2B5EF4-FFF2-40B4-BE49-F238E27FC236}">
                <a16:creationId xmlns:a16="http://schemas.microsoft.com/office/drawing/2014/main" id="{4A1EE83A-E033-D664-FF37-37A2056DF3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7" name="Picture 4" descr="E:\Mahima\logo\ECI - Copy.jpg">
            <a:extLst>
              <a:ext uri="{FF2B5EF4-FFF2-40B4-BE49-F238E27FC236}">
                <a16:creationId xmlns:a16="http://schemas.microsoft.com/office/drawing/2014/main" id="{79A07DDF-B693-124D-A119-840F425A8E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400" name="Slide Number Placeholder 1">
            <a:extLst>
              <a:ext uri="{FF2B5EF4-FFF2-40B4-BE49-F238E27FC236}">
                <a16:creationId xmlns:a16="http://schemas.microsoft.com/office/drawing/2014/main" id="{7D4C9E28-C2A2-C4B3-88DB-26CADAE9835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ED73A36-6D7E-7C42-A085-1C27E86ED120}" type="slidenum">
              <a:rPr lang="en-US" altLang="en-US">
                <a:solidFill>
                  <a:srgbClr val="FFFFFF"/>
                </a:solidFill>
              </a:rPr>
              <a:pPr eaLnBrk="1" hangingPunct="1"/>
              <a:t>53</a:t>
            </a:fld>
            <a:endParaRPr lang="en-US" altLang="en-US">
              <a:solidFill>
                <a:srgbClr val="FFFFFF"/>
              </a:solidFill>
            </a:endParaRPr>
          </a:p>
        </p:txBody>
      </p:sp>
      <p:sp>
        <p:nvSpPr>
          <p:cNvPr id="11" name="Rectangle 10"/>
          <p:cNvSpPr/>
          <p:nvPr/>
        </p:nvSpPr>
        <p:spPr>
          <a:xfrm>
            <a:off x="8053756" y="4499531"/>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08F560BC-5870-AA23-F766-1F06C655E2D9}"/>
              </a:ext>
            </a:extLst>
          </p:cNvPr>
          <p:cNvSpPr>
            <a:spLocks noGrp="1"/>
          </p:cNvSpPr>
          <p:nvPr>
            <p:ph type="title"/>
          </p:nvPr>
        </p:nvSpPr>
        <p:spPr/>
        <p:txBody>
          <a:bodyPr>
            <a:normAutofit/>
          </a:bodyPr>
          <a:lstStyle/>
          <a:p>
            <a:pPr algn="ctr" eaLnBrk="1" fontAlgn="auto" hangingPunct="1">
              <a:spcAft>
                <a:spcPts val="0"/>
              </a:spcAft>
              <a:defRPr/>
            </a:pPr>
            <a:r>
              <a:rPr lang="en-US" altLang="en-US" sz="2800" dirty="0"/>
              <a:t>Risks associated with Nomination Process – contd.</a:t>
            </a:r>
            <a:endParaRPr lang="en-US" altLang="en-US" sz="2400" dirty="0"/>
          </a:p>
        </p:txBody>
      </p:sp>
      <p:sp>
        <p:nvSpPr>
          <p:cNvPr id="44035" name="Content Placeholder 2">
            <a:extLst>
              <a:ext uri="{FF2B5EF4-FFF2-40B4-BE49-F238E27FC236}">
                <a16:creationId xmlns:a16="http://schemas.microsoft.com/office/drawing/2014/main" id="{606D271F-3FFB-EF0E-2EB1-0150E67AF211}"/>
              </a:ext>
            </a:extLst>
          </p:cNvPr>
          <p:cNvSpPr>
            <a:spLocks noGrp="1"/>
          </p:cNvSpPr>
          <p:nvPr>
            <p:ph idx="1"/>
          </p:nvPr>
        </p:nvSpPr>
        <p:spPr>
          <a:xfrm>
            <a:off x="0" y="1211263"/>
            <a:ext cx="8229600" cy="3657600"/>
          </a:xfrm>
        </p:spPr>
        <p:txBody>
          <a:bodyPr/>
          <a:lstStyle/>
          <a:p>
            <a:pPr marL="0" indent="0">
              <a:buFont typeface="Arial" charset="0"/>
              <a:buNone/>
              <a:defRPr/>
            </a:pPr>
            <a:r>
              <a:rPr lang="en-IN" sz="2000" b="1" dirty="0">
                <a:latin typeface="Calibri" panose="020F0502020204030204" pitchFamily="34" charset="0"/>
                <a:cs typeface="Calibri" panose="020F0502020204030204" pitchFamily="34" charset="0"/>
              </a:rPr>
              <a:t>RISK No 6: Lack of pre-check may lead to delay at the time of scrutiny..</a:t>
            </a:r>
            <a:endParaRPr lang="en-IN" sz="2000" dirty="0">
              <a:latin typeface="Calibri" panose="020F0502020204030204" pitchFamily="34" charset="0"/>
              <a:cs typeface="Calibri" panose="020F0502020204030204" pitchFamily="34" charset="0"/>
            </a:endParaRPr>
          </a:p>
          <a:p>
            <a:pPr>
              <a:buFont typeface="Arial" charset="0"/>
              <a:buChar char="•"/>
              <a:defRPr/>
            </a:pPr>
            <a:r>
              <a:rPr lang="en-IN" sz="2000" dirty="0">
                <a:latin typeface="Calibri" panose="020F0502020204030204" pitchFamily="34" charset="0"/>
                <a:cs typeface="Calibri" panose="020F0502020204030204" pitchFamily="34" charset="0"/>
              </a:rPr>
              <a:t>Following a prescribed check-list, all nomination forms and accompanying documents like Affidavit, electoral roll extract, caste certificate where needed, security deposit receipt, etc. must be checked after the nomination time closes</a:t>
            </a:r>
          </a:p>
          <a:p>
            <a:pPr>
              <a:buFont typeface="Arial" charset="0"/>
              <a:buChar char="•"/>
              <a:defRPr/>
            </a:pPr>
            <a:r>
              <a:rPr lang="en-GB" sz="2000" dirty="0">
                <a:latin typeface="Calibri" panose="020F0502020204030204" pitchFamily="34" charset="0"/>
                <a:cs typeface="Calibri" panose="020F0502020204030204" pitchFamily="34" charset="0"/>
              </a:rPr>
              <a:t>Ensure that no Affidavit/document in an old/obsolete format gets accepted</a:t>
            </a:r>
            <a:endParaRPr lang="en-IN" sz="2000" dirty="0">
              <a:latin typeface="Calibri" panose="020F0502020204030204" pitchFamily="34" charset="0"/>
              <a:cs typeface="Calibri" panose="020F0502020204030204" pitchFamily="34" charset="0"/>
            </a:endParaRPr>
          </a:p>
        </p:txBody>
      </p:sp>
      <p:pic>
        <p:nvPicPr>
          <p:cNvPr id="60420" name="Picture 3" descr="E:\Mahima\logo\iiidem logo.jpg">
            <a:extLst>
              <a:ext uri="{FF2B5EF4-FFF2-40B4-BE49-F238E27FC236}">
                <a16:creationId xmlns:a16="http://schemas.microsoft.com/office/drawing/2014/main" id="{FD3AAEBB-14B0-32D0-F5F6-6C8D3ED481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1" name="Picture 4" descr="E:\Mahima\logo\ECI - Copy.jpg">
            <a:extLst>
              <a:ext uri="{FF2B5EF4-FFF2-40B4-BE49-F238E27FC236}">
                <a16:creationId xmlns:a16="http://schemas.microsoft.com/office/drawing/2014/main" id="{B770330B-32E6-E58B-BEBC-9A774455CE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4" name="Slide Number Placeholder 1">
            <a:extLst>
              <a:ext uri="{FF2B5EF4-FFF2-40B4-BE49-F238E27FC236}">
                <a16:creationId xmlns:a16="http://schemas.microsoft.com/office/drawing/2014/main" id="{F2D8047D-666C-23B2-3B10-A93BCCC2141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2B10201F-0E02-1149-8E80-FCE9B6B1A0BE}" type="slidenum">
              <a:rPr lang="en-US" altLang="en-US">
                <a:solidFill>
                  <a:srgbClr val="FFFFFF"/>
                </a:solidFill>
              </a:rPr>
              <a:pPr eaLnBrk="1" hangingPunct="1"/>
              <a:t>54</a:t>
            </a:fld>
            <a:endParaRPr lang="en-US" altLang="en-US">
              <a:solidFill>
                <a:srgbClr val="FFFFFF"/>
              </a:solidFill>
            </a:endParaRPr>
          </a:p>
        </p:txBody>
      </p:sp>
      <p:sp>
        <p:nvSpPr>
          <p:cNvPr id="11" name="Rectangle 10"/>
          <p:cNvSpPr/>
          <p:nvPr/>
        </p:nvSpPr>
        <p:spPr>
          <a:xfrm>
            <a:off x="6748542" y="4715097"/>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4D323B23-A61F-4327-20B6-1CACBA61CE56}"/>
              </a:ext>
            </a:extLst>
          </p:cNvPr>
          <p:cNvSpPr>
            <a:spLocks noGrp="1"/>
          </p:cNvSpPr>
          <p:nvPr>
            <p:ph type="title"/>
          </p:nvPr>
        </p:nvSpPr>
        <p:spPr/>
        <p:txBody>
          <a:bodyPr/>
          <a:lstStyle/>
          <a:p>
            <a:pPr algn="ctr" eaLnBrk="1" fontAlgn="auto" hangingPunct="1">
              <a:spcAft>
                <a:spcPts val="0"/>
              </a:spcAft>
              <a:defRPr/>
            </a:pPr>
            <a:r>
              <a:rPr lang="en-US" altLang="en-US" sz="3000" dirty="0"/>
              <a:t>Do’s during nomination process</a:t>
            </a:r>
          </a:p>
        </p:txBody>
      </p:sp>
      <p:sp>
        <p:nvSpPr>
          <p:cNvPr id="44035" name="Content Placeholder 2">
            <a:extLst>
              <a:ext uri="{FF2B5EF4-FFF2-40B4-BE49-F238E27FC236}">
                <a16:creationId xmlns:a16="http://schemas.microsoft.com/office/drawing/2014/main" id="{FBAB85F0-28E2-9A64-BEF2-D0FFA999F37F}"/>
              </a:ext>
            </a:extLst>
          </p:cNvPr>
          <p:cNvSpPr>
            <a:spLocks noGrp="1"/>
          </p:cNvSpPr>
          <p:nvPr>
            <p:ph idx="1"/>
          </p:nvPr>
        </p:nvSpPr>
        <p:spPr>
          <a:xfrm>
            <a:off x="457200" y="1433513"/>
            <a:ext cx="8229600" cy="3494087"/>
          </a:xfrm>
        </p:spPr>
        <p:txBody>
          <a:bodyPr/>
          <a:lstStyle/>
          <a:p>
            <a:pPr marL="0" indent="0">
              <a:buFont typeface="Arial" charset="0"/>
              <a:buNone/>
              <a:defRPr/>
            </a:pPr>
            <a:r>
              <a:rPr lang="en-IN" b="1" u="sng" dirty="0"/>
              <a:t>Do’s </a:t>
            </a:r>
            <a:endParaRPr lang="en-IN" dirty="0"/>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Double check designation of RO in all Notifications &amp; Notices-to be same as in State Gazette by ECI.</a:t>
            </a:r>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Carefully check the documents received with nomination papers &amp; communicate all deficiencies in writing in the checklist.</a:t>
            </a:r>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Keep adequate security and arrangements for last day rush and </a:t>
            </a:r>
            <a:r>
              <a:rPr lang="en-IN" sz="2000" dirty="0" err="1">
                <a:latin typeface="Calibri" panose="020F0502020204030204" pitchFamily="34" charset="0"/>
                <a:cs typeface="Calibri" panose="020F0502020204030204" pitchFamily="34" charset="0"/>
              </a:rPr>
              <a:t>videograph</a:t>
            </a:r>
            <a:r>
              <a:rPr lang="en-IN" sz="2000" dirty="0">
                <a:latin typeface="Calibri" panose="020F0502020204030204" pitchFamily="34" charset="0"/>
                <a:cs typeface="Calibri" panose="020F0502020204030204" pitchFamily="34" charset="0"/>
              </a:rPr>
              <a:t> the process in the last hour.</a:t>
            </a:r>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Maintain separate file for different candidates</a:t>
            </a:r>
            <a:endParaRPr lang="en-US" altLang="en-US" sz="2000" dirty="0">
              <a:latin typeface="Calibri" panose="020F0502020204030204" pitchFamily="34" charset="0"/>
              <a:cs typeface="Calibri" panose="020F0502020204030204" pitchFamily="34" charset="0"/>
            </a:endParaRPr>
          </a:p>
          <a:p>
            <a:pPr marL="0" indent="0">
              <a:buClr>
                <a:srgbClr val="1F6B1F"/>
              </a:buClr>
              <a:buFont typeface="Arial" charset="0"/>
              <a:buNone/>
              <a:defRPr/>
            </a:pPr>
            <a:endParaRPr lang="en-IN" sz="2000" dirty="0">
              <a:latin typeface="Calibri" panose="020F0502020204030204" pitchFamily="34" charset="0"/>
              <a:cs typeface="Calibri" panose="020F0502020204030204" pitchFamily="34" charset="0"/>
            </a:endParaRPr>
          </a:p>
        </p:txBody>
      </p:sp>
      <p:pic>
        <p:nvPicPr>
          <p:cNvPr id="61444" name="Picture 3" descr="E:\Mahima\logo\iiidem logo.jpg">
            <a:extLst>
              <a:ext uri="{FF2B5EF4-FFF2-40B4-BE49-F238E27FC236}">
                <a16:creationId xmlns:a16="http://schemas.microsoft.com/office/drawing/2014/main" id="{5D401085-87B7-2082-30C5-327AC37D90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5" name="Picture 4" descr="E:\Mahima\logo\ECI - Copy.jpg">
            <a:extLst>
              <a:ext uri="{FF2B5EF4-FFF2-40B4-BE49-F238E27FC236}">
                <a16:creationId xmlns:a16="http://schemas.microsoft.com/office/drawing/2014/main" id="{572049CF-D8CC-D5A5-BE4C-E0F4459FB9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47" name="Slide Number Placeholder 1">
            <a:extLst>
              <a:ext uri="{FF2B5EF4-FFF2-40B4-BE49-F238E27FC236}">
                <a16:creationId xmlns:a16="http://schemas.microsoft.com/office/drawing/2014/main" id="{CDC4F8EF-E55A-4D3E-3F87-61921909E99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E8B0DBF-9E8E-5642-8487-9293CD34320A}" type="slidenum">
              <a:rPr lang="en-US" altLang="en-US">
                <a:solidFill>
                  <a:srgbClr val="FFFFFF"/>
                </a:solidFill>
              </a:rPr>
              <a:pPr eaLnBrk="1" hangingPunct="1"/>
              <a:t>55</a:t>
            </a:fld>
            <a:endParaRPr lang="en-US" altLang="en-US">
              <a:solidFill>
                <a:srgbClr val="FFFFFF"/>
              </a:solidFill>
            </a:endParaRPr>
          </a:p>
        </p:txBody>
      </p:sp>
      <p:sp>
        <p:nvSpPr>
          <p:cNvPr id="8" name="Rectangle 7"/>
          <p:cNvSpPr/>
          <p:nvPr/>
        </p:nvSpPr>
        <p:spPr>
          <a:xfrm>
            <a:off x="7943403" y="4705130"/>
            <a:ext cx="918970" cy="369332"/>
          </a:xfrm>
          <a:prstGeom prst="rect">
            <a:avLst/>
          </a:prstGeom>
        </p:spPr>
        <p:txBody>
          <a:bodyPr wrap="none">
            <a:spAutoFit/>
          </a:bodyPr>
          <a:lstStyle/>
          <a:p>
            <a:r>
              <a:rPr lang="en-IN" dirty="0" err="1" smtClean="0">
                <a:cs typeface="Calibri" panose="020F0502020204030204" pitchFamily="34" charset="0"/>
              </a:rPr>
              <a:t>Contd</a:t>
            </a:r>
            <a:r>
              <a:rPr lang="en-IN" dirty="0" smtClean="0">
                <a:cs typeface="Calibri" panose="020F0502020204030204" pitchFamily="34" charset="0"/>
              </a:rPr>
              <a:t>…</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4035">
                                            <p:txEl>
                                              <p:pRg st="3" end="3"/>
                                            </p:txEl>
                                          </p:spTgt>
                                        </p:tgtEl>
                                        <p:attrNameLst>
                                          <p:attrName>style.visibility</p:attrName>
                                        </p:attrNameLst>
                                      </p:cBhvr>
                                      <p:to>
                                        <p:strVal val="visible"/>
                                      </p:to>
                                    </p:set>
                                    <p:animEffect transition="in" filter="fade">
                                      <p:cBhvr>
                                        <p:cTn id="28" dur="1000"/>
                                        <p:tgtEl>
                                          <p:spTgt spid="44035">
                                            <p:txEl>
                                              <p:pRg st="3" end="3"/>
                                            </p:txEl>
                                          </p:spTgt>
                                        </p:tgtEl>
                                      </p:cBhvr>
                                    </p:animEffect>
                                    <p:anim calcmode="lin" valueType="num">
                                      <p:cBhvr>
                                        <p:cTn id="29" dur="10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40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4035">
                                            <p:txEl>
                                              <p:pRg st="4" end="4"/>
                                            </p:txEl>
                                          </p:spTgt>
                                        </p:tgtEl>
                                        <p:attrNameLst>
                                          <p:attrName>style.visibility</p:attrName>
                                        </p:attrNameLst>
                                      </p:cBhvr>
                                      <p:to>
                                        <p:strVal val="visible"/>
                                      </p:to>
                                    </p:set>
                                    <p:animEffect transition="in" filter="fade">
                                      <p:cBhvr>
                                        <p:cTn id="35" dur="1000"/>
                                        <p:tgtEl>
                                          <p:spTgt spid="44035">
                                            <p:txEl>
                                              <p:pRg st="4" end="4"/>
                                            </p:txEl>
                                          </p:spTgt>
                                        </p:tgtEl>
                                      </p:cBhvr>
                                    </p:animEffect>
                                    <p:anim calcmode="lin" valueType="num">
                                      <p:cBhvr>
                                        <p:cTn id="36" dur="10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403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366AB065-4780-A316-0CDE-79EEBFC19522}"/>
              </a:ext>
            </a:extLst>
          </p:cNvPr>
          <p:cNvSpPr>
            <a:spLocks noGrp="1"/>
          </p:cNvSpPr>
          <p:nvPr>
            <p:ph type="title"/>
          </p:nvPr>
        </p:nvSpPr>
        <p:spPr/>
        <p:txBody>
          <a:bodyPr/>
          <a:lstStyle/>
          <a:p>
            <a:pPr algn="ctr" eaLnBrk="1" fontAlgn="auto" hangingPunct="1">
              <a:spcAft>
                <a:spcPts val="0"/>
              </a:spcAft>
              <a:defRPr/>
            </a:pPr>
            <a:r>
              <a:rPr lang="en-US" altLang="en-US" sz="3000" dirty="0"/>
              <a:t>Do’s during nomination process-</a:t>
            </a:r>
            <a:r>
              <a:rPr lang="en-US" altLang="en-US" sz="3000" dirty="0" err="1"/>
              <a:t>Contd</a:t>
            </a:r>
            <a:endParaRPr lang="en-US" altLang="en-US" sz="3000" dirty="0"/>
          </a:p>
        </p:txBody>
      </p:sp>
      <p:sp>
        <p:nvSpPr>
          <p:cNvPr id="44035" name="Content Placeholder 2">
            <a:extLst>
              <a:ext uri="{FF2B5EF4-FFF2-40B4-BE49-F238E27FC236}">
                <a16:creationId xmlns:a16="http://schemas.microsoft.com/office/drawing/2014/main" id="{D265F688-0BF6-30CD-67D8-60458FD7C524}"/>
              </a:ext>
            </a:extLst>
          </p:cNvPr>
          <p:cNvSpPr>
            <a:spLocks noGrp="1"/>
          </p:cNvSpPr>
          <p:nvPr>
            <p:ph idx="1"/>
          </p:nvPr>
        </p:nvSpPr>
        <p:spPr>
          <a:xfrm>
            <a:off x="457200" y="1433513"/>
            <a:ext cx="8229600" cy="3494087"/>
          </a:xfrm>
        </p:spPr>
        <p:txBody>
          <a:bodyPr/>
          <a:lstStyle/>
          <a:p>
            <a:pPr marL="0" indent="0">
              <a:buFont typeface="Arial" charset="0"/>
              <a:buNone/>
              <a:defRPr/>
            </a:pPr>
            <a:r>
              <a:rPr lang="en-IN" b="1" u="sng" dirty="0"/>
              <a:t>Do’s </a:t>
            </a:r>
            <a:endParaRPr lang="en-IN" dirty="0"/>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Follow statutory rules and ECI guidelines and the prescribed checklist.</a:t>
            </a:r>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Check every </a:t>
            </a:r>
            <a:r>
              <a:rPr lang="en-IN" sz="2000" b="1" dirty="0">
                <a:solidFill>
                  <a:srgbClr val="0070C0"/>
                </a:solidFill>
                <a:latin typeface="Calibri" panose="020F0502020204030204" pitchFamily="34" charset="0"/>
                <a:cs typeface="Calibri" panose="020F0502020204030204" pitchFamily="34" charset="0"/>
              </a:rPr>
              <a:t>Form A and B </a:t>
            </a:r>
            <a:r>
              <a:rPr lang="en-IN" sz="2000" dirty="0">
                <a:latin typeface="Calibri" panose="020F0502020204030204" pitchFamily="34" charset="0"/>
                <a:cs typeface="Calibri" panose="020F0502020204030204" pitchFamily="34" charset="0"/>
              </a:rPr>
              <a:t>at the time of receiving nominations with respect to the office address given in the list of registered political parties issued by the Commission before every general election.</a:t>
            </a:r>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Keep all the nomination papers and connected documents filled by a candidate together and in safe custody of RO.</a:t>
            </a:r>
          </a:p>
        </p:txBody>
      </p:sp>
      <p:pic>
        <p:nvPicPr>
          <p:cNvPr id="62468" name="Picture 3" descr="E:\Mahima\logo\iiidem logo.jpg">
            <a:extLst>
              <a:ext uri="{FF2B5EF4-FFF2-40B4-BE49-F238E27FC236}">
                <a16:creationId xmlns:a16="http://schemas.microsoft.com/office/drawing/2014/main" id="{DDAFE21E-26F4-6600-A4B0-F4253814F0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69" name="Picture 4" descr="E:\Mahima\logo\ECI - Copy.jpg">
            <a:extLst>
              <a:ext uri="{FF2B5EF4-FFF2-40B4-BE49-F238E27FC236}">
                <a16:creationId xmlns:a16="http://schemas.microsoft.com/office/drawing/2014/main" id="{F61274CC-8B81-71B0-52EC-8BA2938A46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1" name="Slide Number Placeholder 1">
            <a:extLst>
              <a:ext uri="{FF2B5EF4-FFF2-40B4-BE49-F238E27FC236}">
                <a16:creationId xmlns:a16="http://schemas.microsoft.com/office/drawing/2014/main" id="{9EA033C9-FDEE-1848-5735-CA63467AAE3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90C7F5E5-1CFA-2B40-A221-E50A7DEFA403}" type="slidenum">
              <a:rPr lang="en-US" altLang="en-US">
                <a:solidFill>
                  <a:srgbClr val="FFFFFF"/>
                </a:solidFill>
              </a:rPr>
              <a:pPr eaLnBrk="1" hangingPunct="1"/>
              <a:t>56</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4035">
                                            <p:txEl>
                                              <p:pRg st="3" end="3"/>
                                            </p:txEl>
                                          </p:spTgt>
                                        </p:tgtEl>
                                        <p:attrNameLst>
                                          <p:attrName>style.visibility</p:attrName>
                                        </p:attrNameLst>
                                      </p:cBhvr>
                                      <p:to>
                                        <p:strVal val="visible"/>
                                      </p:to>
                                    </p:set>
                                    <p:animEffect transition="in" filter="fade">
                                      <p:cBhvr>
                                        <p:cTn id="28" dur="1000"/>
                                        <p:tgtEl>
                                          <p:spTgt spid="44035">
                                            <p:txEl>
                                              <p:pRg st="3" end="3"/>
                                            </p:txEl>
                                          </p:spTgt>
                                        </p:tgtEl>
                                      </p:cBhvr>
                                    </p:animEffect>
                                    <p:anim calcmode="lin" valueType="num">
                                      <p:cBhvr>
                                        <p:cTn id="29" dur="10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403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529DCD6E-703C-902A-16A7-8712522941A7}"/>
              </a:ext>
            </a:extLst>
          </p:cNvPr>
          <p:cNvSpPr>
            <a:spLocks noGrp="1"/>
          </p:cNvSpPr>
          <p:nvPr>
            <p:ph type="title"/>
          </p:nvPr>
        </p:nvSpPr>
        <p:spPr/>
        <p:txBody>
          <a:bodyPr/>
          <a:lstStyle/>
          <a:p>
            <a:pPr algn="ctr" eaLnBrk="1" fontAlgn="auto" hangingPunct="1">
              <a:spcAft>
                <a:spcPts val="0"/>
              </a:spcAft>
              <a:defRPr/>
            </a:pPr>
            <a:r>
              <a:rPr lang="en-US" altLang="en-US" sz="3000" dirty="0"/>
              <a:t>Don’ts </a:t>
            </a:r>
            <a:r>
              <a:rPr lang="en-US" altLang="en-US" sz="3000"/>
              <a:t>during nomination </a:t>
            </a:r>
            <a:r>
              <a:rPr lang="en-US" altLang="en-US" sz="3000" dirty="0"/>
              <a:t>process</a:t>
            </a:r>
          </a:p>
        </p:txBody>
      </p:sp>
      <p:sp>
        <p:nvSpPr>
          <p:cNvPr id="44035" name="Content Placeholder 2">
            <a:extLst>
              <a:ext uri="{FF2B5EF4-FFF2-40B4-BE49-F238E27FC236}">
                <a16:creationId xmlns:a16="http://schemas.microsoft.com/office/drawing/2014/main" id="{C2B7E257-FBEA-E898-3687-2356A492E064}"/>
              </a:ext>
            </a:extLst>
          </p:cNvPr>
          <p:cNvSpPr>
            <a:spLocks noGrp="1"/>
          </p:cNvSpPr>
          <p:nvPr>
            <p:ph idx="1"/>
          </p:nvPr>
        </p:nvSpPr>
        <p:spPr>
          <a:xfrm>
            <a:off x="457200" y="1428750"/>
            <a:ext cx="8229600" cy="3429000"/>
          </a:xfrm>
        </p:spPr>
        <p:txBody>
          <a:bodyPr/>
          <a:lstStyle/>
          <a:p>
            <a:pPr marL="0" indent="0">
              <a:buFont typeface="Arial" charset="0"/>
              <a:buNone/>
              <a:defRPr/>
            </a:pPr>
            <a:r>
              <a:rPr lang="en-IN" b="1" u="sng" dirty="0"/>
              <a:t>Don’ts </a:t>
            </a:r>
            <a:endParaRPr lang="en-IN" dirty="0"/>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Hasty receipt of nomination papers.</a:t>
            </a:r>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Inadequate arrangements for last day rush.</a:t>
            </a:r>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Improper videography of the process.</a:t>
            </a:r>
          </a:p>
          <a:p>
            <a:pPr>
              <a:buClr>
                <a:srgbClr val="1F6B1F"/>
              </a:buClr>
              <a:buFont typeface="Wingdings" panose="05000000000000000000" pitchFamily="2" charset="2"/>
              <a:buChar char="ü"/>
              <a:defRPr/>
            </a:pPr>
            <a:r>
              <a:rPr lang="en-IN" sz="2000" dirty="0">
                <a:latin typeface="Calibri" panose="020F0502020204030204" pitchFamily="34" charset="0"/>
                <a:cs typeface="Calibri" panose="020F0502020204030204" pitchFamily="34" charset="0"/>
              </a:rPr>
              <a:t>Not following statutory rules and ECI guidelines</a:t>
            </a:r>
          </a:p>
          <a:p>
            <a:pPr>
              <a:buClr>
                <a:schemeClr val="bg2">
                  <a:lumMod val="50000"/>
                </a:schemeClr>
              </a:buClr>
              <a:buFont typeface="Wingdings" panose="05000000000000000000" pitchFamily="2" charset="2"/>
              <a:buChar char="Ø"/>
              <a:defRPr/>
            </a:pPr>
            <a:endParaRPr lang="en-IN" dirty="0"/>
          </a:p>
          <a:p>
            <a:pPr marL="182561" indent="-182561" eaLnBrk="1" hangingPunct="1">
              <a:buFont typeface="Arial" charset="0"/>
              <a:buChar char="•"/>
              <a:defRPr/>
            </a:pPr>
            <a:endParaRPr lang="en-US" altLang="en-US" dirty="0">
              <a:latin typeface="Calibri" panose="020F0502020204030204" pitchFamily="34" charset="0"/>
              <a:cs typeface="Calibri" panose="020F0502020204030204" pitchFamily="34" charset="0"/>
            </a:endParaRPr>
          </a:p>
        </p:txBody>
      </p:sp>
      <p:pic>
        <p:nvPicPr>
          <p:cNvPr id="63492" name="Picture 3" descr="E:\Mahima\logo\iiidem logo.jpg">
            <a:extLst>
              <a:ext uri="{FF2B5EF4-FFF2-40B4-BE49-F238E27FC236}">
                <a16:creationId xmlns:a16="http://schemas.microsoft.com/office/drawing/2014/main" id="{17BAFFBE-F76B-925A-5ABD-4E0219BDCE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493" name="Picture 4" descr="E:\Mahima\logo\ECI - Copy.jpg">
            <a:extLst>
              <a:ext uri="{FF2B5EF4-FFF2-40B4-BE49-F238E27FC236}">
                <a16:creationId xmlns:a16="http://schemas.microsoft.com/office/drawing/2014/main" id="{51332062-0074-D874-2C5A-3AD71F2AB1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5" name="Slide Number Placeholder 1">
            <a:extLst>
              <a:ext uri="{FF2B5EF4-FFF2-40B4-BE49-F238E27FC236}">
                <a16:creationId xmlns:a16="http://schemas.microsoft.com/office/drawing/2014/main" id="{AB48A26A-D9F5-AB9E-5F52-410312A5F76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81D2B9EE-B47F-3740-867E-4099BC7369A9}" type="slidenum">
              <a:rPr lang="en-US" altLang="en-US">
                <a:solidFill>
                  <a:srgbClr val="FFFFFF"/>
                </a:solidFill>
              </a:rPr>
              <a:pPr eaLnBrk="1" hangingPunct="1"/>
              <a:t>57</a:t>
            </a:fld>
            <a:endParaRPr lang="en-US" altLang="en-US">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44035">
                                            <p:txEl>
                                              <p:pRg st="3" end="3"/>
                                            </p:txEl>
                                          </p:spTgt>
                                        </p:tgtEl>
                                        <p:attrNameLst>
                                          <p:attrName>style.visibility</p:attrName>
                                        </p:attrNameLst>
                                      </p:cBhvr>
                                      <p:to>
                                        <p:strVal val="visible"/>
                                      </p:to>
                                    </p:set>
                                    <p:animEffect transition="in" filter="fade">
                                      <p:cBhvr>
                                        <p:cTn id="28" dur="1000"/>
                                        <p:tgtEl>
                                          <p:spTgt spid="44035">
                                            <p:txEl>
                                              <p:pRg st="3" end="3"/>
                                            </p:txEl>
                                          </p:spTgt>
                                        </p:tgtEl>
                                      </p:cBhvr>
                                    </p:animEffect>
                                    <p:anim calcmode="lin" valueType="num">
                                      <p:cBhvr>
                                        <p:cTn id="29" dur="10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40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44035">
                                            <p:txEl>
                                              <p:pRg st="4" end="4"/>
                                            </p:txEl>
                                          </p:spTgt>
                                        </p:tgtEl>
                                        <p:attrNameLst>
                                          <p:attrName>style.visibility</p:attrName>
                                        </p:attrNameLst>
                                      </p:cBhvr>
                                      <p:to>
                                        <p:strVal val="visible"/>
                                      </p:to>
                                    </p:set>
                                    <p:animEffect transition="in" filter="fade">
                                      <p:cBhvr>
                                        <p:cTn id="35" dur="1000"/>
                                        <p:tgtEl>
                                          <p:spTgt spid="44035">
                                            <p:txEl>
                                              <p:pRg st="4" end="4"/>
                                            </p:txEl>
                                          </p:spTgt>
                                        </p:tgtEl>
                                      </p:cBhvr>
                                    </p:animEffect>
                                    <p:anim calcmode="lin" valueType="num">
                                      <p:cBhvr>
                                        <p:cTn id="36" dur="10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403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655" y="260350"/>
            <a:ext cx="8229600" cy="742950"/>
          </a:xfrm>
          <a:noFill/>
        </p:spPr>
        <p:txBody>
          <a:bodyPr>
            <a:normAutofit fontScale="90000"/>
          </a:bodyPr>
          <a:lstStyle/>
          <a:p>
            <a:r>
              <a:rPr lang="en-GB" dirty="0" smtClean="0">
                <a:solidFill>
                  <a:schemeClr val="tx1"/>
                </a:solidFill>
              </a:rPr>
              <a:t>IT Applications for Nomination process:</a:t>
            </a:r>
            <a:endParaRPr lang="en-IN" dirty="0">
              <a:solidFill>
                <a:schemeClr val="tx1"/>
              </a:solidFill>
            </a:endParaRPr>
          </a:p>
        </p:txBody>
      </p:sp>
      <p:sp>
        <p:nvSpPr>
          <p:cNvPr id="4" name="Slide Number Placeholder 3"/>
          <p:cNvSpPr>
            <a:spLocks noGrp="1"/>
          </p:cNvSpPr>
          <p:nvPr>
            <p:ph type="sldNum" sz="quarter" idx="12"/>
          </p:nvPr>
        </p:nvSpPr>
        <p:spPr>
          <a:noFill/>
          <a:ln>
            <a:solidFill>
              <a:schemeClr val="tx1"/>
            </a:solidFill>
          </a:ln>
        </p:spPr>
        <p:txBody>
          <a:bodyPr/>
          <a:lstStyle/>
          <a:p>
            <a:fld id="{9CFF9EC2-5932-DC4A-9C35-E7E3AB45FB1B}" type="slidenum">
              <a:rPr lang="en-US" altLang="en-US" smtClean="0">
                <a:solidFill>
                  <a:schemeClr val="tx1"/>
                </a:solidFill>
              </a:rPr>
              <a:pPr/>
              <a:t>58</a:t>
            </a:fld>
            <a:endParaRPr lang="en-US" altLang="en-US">
              <a:solidFill>
                <a:schemeClr val="tx1"/>
              </a:solidFill>
            </a:endParaRPr>
          </a:p>
        </p:txBody>
      </p:sp>
      <p:sp>
        <p:nvSpPr>
          <p:cNvPr id="5" name="Google Shape;1198;p109"/>
          <p:cNvSpPr txBox="1"/>
          <p:nvPr/>
        </p:nvSpPr>
        <p:spPr>
          <a:xfrm>
            <a:off x="4772247" y="1211586"/>
            <a:ext cx="3949995" cy="1551194"/>
          </a:xfrm>
          <a:prstGeom prst="rect">
            <a:avLst/>
          </a:prstGeom>
          <a:noFill/>
          <a:ln>
            <a:solidFill>
              <a:schemeClr val="tx1"/>
            </a:solidFill>
          </a:ln>
        </p:spPr>
        <p:txBody>
          <a:bodyPr spcFirstLastPara="1" wrap="square" lIns="0" tIns="0" rIns="0" bIns="0" anchor="ctr" anchorCtr="0">
            <a:spAutoFit/>
          </a:bodyPr>
          <a:lstStyle/>
          <a:p>
            <a:pPr algn="just">
              <a:lnSpc>
                <a:spcPct val="90000"/>
              </a:lnSpc>
              <a:spcBef>
                <a:spcPts val="0"/>
              </a:spcBef>
              <a:spcAft>
                <a:spcPts val="0"/>
              </a:spcAft>
              <a:buClr>
                <a:schemeClr val="dk1"/>
              </a:buClr>
              <a:buSzPts val="1100"/>
            </a:pPr>
            <a:r>
              <a:rPr lang="en-US" sz="1600" b="1" dirty="0">
                <a:cs typeface="Cambria"/>
              </a:rPr>
              <a:t>ENCORE : ONLINE NOMINATION</a:t>
            </a:r>
            <a:endParaRPr lang="en-US" sz="1600" b="1" dirty="0"/>
          </a:p>
          <a:p>
            <a:pPr marL="285750" marR="0" lvl="0" indent="-285750" algn="just" rtl="0">
              <a:lnSpc>
                <a:spcPct val="90000"/>
              </a:lnSpc>
              <a:spcBef>
                <a:spcPts val="0"/>
              </a:spcBef>
              <a:spcAft>
                <a:spcPts val="0"/>
              </a:spcAft>
              <a:buClr>
                <a:schemeClr val="dk1"/>
              </a:buClr>
              <a:buSzPts val="1100"/>
              <a:buFont typeface="Wingdings" panose="05000000000000000000" pitchFamily="2" charset="2"/>
              <a:buChar char="§"/>
            </a:pPr>
            <a:r>
              <a:rPr lang="en" sz="1600" i="1" dirty="0" smtClean="0"/>
              <a:t>Online </a:t>
            </a:r>
            <a:r>
              <a:rPr lang="en" sz="1600" i="1" dirty="0"/>
              <a:t>scheduling of meeting for document submission</a:t>
            </a:r>
            <a:r>
              <a:rPr lang="en" sz="1600" i="1" dirty="0" smtClean="0"/>
              <a:t>.</a:t>
            </a:r>
          </a:p>
          <a:p>
            <a:pPr marL="285750" lvl="0" indent="-285750" algn="just">
              <a:lnSpc>
                <a:spcPct val="90000"/>
              </a:lnSpc>
              <a:spcBef>
                <a:spcPts val="0"/>
              </a:spcBef>
              <a:spcAft>
                <a:spcPts val="0"/>
              </a:spcAft>
              <a:buClr>
                <a:schemeClr val="dk1"/>
              </a:buClr>
              <a:buSzPts val="1100"/>
              <a:buFont typeface="Wingdings" panose="05000000000000000000" pitchFamily="2" charset="2"/>
              <a:buChar char="§"/>
            </a:pPr>
            <a:r>
              <a:rPr lang="en" sz="1600" i="1" dirty="0"/>
              <a:t>Online security deposit facility and generation of </a:t>
            </a:r>
            <a:r>
              <a:rPr lang="en" sz="1600" i="1" dirty="0" smtClean="0"/>
              <a:t>e-affidavit</a:t>
            </a:r>
          </a:p>
          <a:p>
            <a:pPr marL="285750" indent="-285750" algn="just">
              <a:lnSpc>
                <a:spcPct val="90000"/>
              </a:lnSpc>
              <a:spcBef>
                <a:spcPts val="0"/>
              </a:spcBef>
              <a:spcAft>
                <a:spcPts val="0"/>
              </a:spcAft>
              <a:buClr>
                <a:schemeClr val="dk1"/>
              </a:buClr>
              <a:buSzPts val="1100"/>
              <a:buFont typeface="Wingdings" panose="05000000000000000000" pitchFamily="2" charset="2"/>
              <a:buChar char="§"/>
            </a:pPr>
            <a:r>
              <a:rPr lang="en-IN" sz="1600" i="1" dirty="0"/>
              <a:t>Data validation &amp; alert to avoid mistakes.</a:t>
            </a:r>
          </a:p>
          <a:p>
            <a:pPr lvl="0" algn="just">
              <a:lnSpc>
                <a:spcPct val="90000"/>
              </a:lnSpc>
              <a:spcBef>
                <a:spcPts val="0"/>
              </a:spcBef>
              <a:spcAft>
                <a:spcPts val="0"/>
              </a:spcAft>
              <a:buClr>
                <a:schemeClr val="dk1"/>
              </a:buClr>
              <a:buSzPts val="1100"/>
            </a:pPr>
            <a:endParaRPr sz="1600" i="1" dirty="0"/>
          </a:p>
        </p:txBody>
      </p:sp>
      <p:sp>
        <p:nvSpPr>
          <p:cNvPr id="11" name="Google Shape;1198;p109"/>
          <p:cNvSpPr txBox="1"/>
          <p:nvPr/>
        </p:nvSpPr>
        <p:spPr>
          <a:xfrm>
            <a:off x="4775791" y="2982142"/>
            <a:ext cx="3949995" cy="1852045"/>
          </a:xfrm>
          <a:prstGeom prst="rect">
            <a:avLst/>
          </a:prstGeom>
          <a:noFill/>
          <a:ln>
            <a:solidFill>
              <a:schemeClr val="tx1"/>
            </a:solidFill>
          </a:ln>
        </p:spPr>
        <p:txBody>
          <a:bodyPr spcFirstLastPara="1" wrap="square" lIns="0" tIns="0" rIns="0" bIns="0" anchor="ctr" anchorCtr="0">
            <a:spAutoFit/>
          </a:bodyPr>
          <a:lstStyle/>
          <a:p>
            <a:pPr lvl="0"/>
            <a:r>
              <a:rPr lang="en-US" sz="1600" b="1" dirty="0">
                <a:cs typeface="Cambria"/>
              </a:rPr>
              <a:t>ENCORE : CANDIDATE NOMINATION &amp; </a:t>
            </a:r>
            <a:r>
              <a:rPr lang="en-US" sz="1600" b="1" dirty="0" smtClean="0">
                <a:cs typeface="Cambria"/>
              </a:rPr>
              <a:t>SCRUTINY </a:t>
            </a:r>
            <a:r>
              <a:rPr lang="en-US" sz="1100" i="1" dirty="0">
                <a:latin typeface="Calibri"/>
                <a:ea typeface="Calibri"/>
                <a:cs typeface="Calibri"/>
              </a:rPr>
              <a:t>(</a:t>
            </a:r>
            <a:r>
              <a:rPr lang="en-US" sz="1100" i="1" dirty="0">
                <a:latin typeface="Calibri"/>
                <a:ea typeface="Calibri"/>
                <a:cs typeface="Calibri"/>
                <a:sym typeface="Calibri"/>
              </a:rPr>
              <a:t>This facility to RO helps digitize the physically received nomination forms. RO can also perform other Nomination related processes  like uploading affidavits, multiple nomination, scrutiny, marking of validity, allotment of symbol and finalization of list</a:t>
            </a:r>
            <a:r>
              <a:rPr lang="en-US" sz="1100" i="1" dirty="0" smtClean="0">
                <a:latin typeface="Calibri"/>
                <a:ea typeface="Calibri"/>
                <a:cs typeface="Calibri"/>
                <a:sym typeface="Calibri"/>
              </a:rPr>
              <a:t>.)</a:t>
            </a:r>
            <a:endParaRPr lang="en-US" sz="1100" i="1" dirty="0">
              <a:latin typeface="Calibri"/>
              <a:ea typeface="Calibri"/>
              <a:cs typeface="Calibri"/>
              <a:sym typeface="Calibri"/>
            </a:endParaRPr>
          </a:p>
          <a:p>
            <a:endParaRPr lang="en-US" sz="1600" b="1" dirty="0"/>
          </a:p>
          <a:p>
            <a:pPr lvl="0" algn="just">
              <a:lnSpc>
                <a:spcPct val="90000"/>
              </a:lnSpc>
              <a:spcBef>
                <a:spcPts val="0"/>
              </a:spcBef>
              <a:spcAft>
                <a:spcPts val="0"/>
              </a:spcAft>
              <a:buClr>
                <a:schemeClr val="dk1"/>
              </a:buClr>
              <a:buSzPts val="1100"/>
            </a:pPr>
            <a:r>
              <a:rPr lang="en-IN" sz="1050" dirty="0">
                <a:latin typeface="Calibri"/>
                <a:ea typeface="Calibri"/>
                <a:cs typeface="Calibri"/>
              </a:rPr>
              <a:t>Apply multiple Nominations</a:t>
            </a:r>
          </a:p>
          <a:p>
            <a:pPr>
              <a:lnSpc>
                <a:spcPct val="90000"/>
              </a:lnSpc>
              <a:buClr>
                <a:schemeClr val="dk1"/>
              </a:buClr>
              <a:buSzPts val="1100"/>
            </a:pPr>
            <a:r>
              <a:rPr lang="en-GB" sz="1050" dirty="0">
                <a:latin typeface="Calibri"/>
                <a:ea typeface="Calibri"/>
                <a:cs typeface="Calibri"/>
              </a:rPr>
              <a:t>Digitization of physically received forms.</a:t>
            </a:r>
          </a:p>
          <a:p>
            <a:pPr lvl="0">
              <a:lnSpc>
                <a:spcPct val="90000"/>
              </a:lnSpc>
              <a:buClr>
                <a:schemeClr val="dk1"/>
              </a:buClr>
              <a:buSzPts val="1100"/>
            </a:pPr>
            <a:r>
              <a:rPr lang="en-US" sz="1050" dirty="0">
                <a:latin typeface="Calibri"/>
                <a:ea typeface="Calibri"/>
                <a:cs typeface="Calibri"/>
              </a:rPr>
              <a:t>Upload Affidavit and counter affidavit.</a:t>
            </a:r>
            <a:endParaRPr sz="1050" dirty="0">
              <a:latin typeface="Calibri"/>
              <a:ea typeface="Calibri"/>
              <a:cs typeface="Calibri"/>
            </a:endParaRPr>
          </a:p>
        </p:txBody>
      </p:sp>
      <p:sp>
        <p:nvSpPr>
          <p:cNvPr id="12" name="Google Shape;1173;p108"/>
          <p:cNvSpPr/>
          <p:nvPr/>
        </p:nvSpPr>
        <p:spPr>
          <a:xfrm>
            <a:off x="386676" y="3443843"/>
            <a:ext cx="3137130" cy="901200"/>
          </a:xfrm>
          <a:prstGeom prst="rect">
            <a:avLst/>
          </a:prstGeom>
          <a:noFill/>
          <a:ln>
            <a:solidFill>
              <a:schemeClr val="tx1"/>
            </a:solid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 b="1" dirty="0">
                <a:latin typeface="Calibri"/>
                <a:ea typeface="Calibri"/>
                <a:cs typeface="Calibri"/>
                <a:sym typeface="Calibri"/>
              </a:rPr>
              <a:t>Candidate Scrutiny</a:t>
            </a:r>
            <a:endParaRPr sz="1100" b="0" i="0" u="none" strike="noStrike" cap="none" dirty="0">
              <a:latin typeface="Arial"/>
              <a:ea typeface="Arial"/>
              <a:cs typeface="Arial"/>
              <a:sym typeface="Arial"/>
            </a:endParaRPr>
          </a:p>
          <a:p>
            <a:pPr marL="127000" marR="0" lvl="0" indent="-127000" algn="l" rtl="0">
              <a:lnSpc>
                <a:spcPct val="100000"/>
              </a:lnSpc>
              <a:spcBef>
                <a:spcPts val="0"/>
              </a:spcBef>
              <a:spcAft>
                <a:spcPts val="0"/>
              </a:spcAft>
              <a:buClr>
                <a:srgbClr val="000000"/>
              </a:buClr>
              <a:buSzPts val="1000"/>
              <a:buFont typeface="Calibri"/>
              <a:buChar char="•"/>
            </a:pPr>
            <a:r>
              <a:rPr lang="en" sz="1000" dirty="0">
                <a:latin typeface="Calibri"/>
                <a:ea typeface="Calibri"/>
                <a:cs typeface="Calibri"/>
                <a:sym typeface="Calibri"/>
              </a:rPr>
              <a:t>Process of marking nomination as Accepted / Rejected / Withdrawn.</a:t>
            </a:r>
            <a:endParaRPr sz="1000" i="0" u="none" strike="noStrike" cap="none" dirty="0">
              <a:latin typeface="Calibri"/>
              <a:ea typeface="Calibri"/>
              <a:cs typeface="Calibri"/>
              <a:sym typeface="Calibri"/>
            </a:endParaRPr>
          </a:p>
        </p:txBody>
      </p:sp>
      <p:sp>
        <p:nvSpPr>
          <p:cNvPr id="13" name="Google Shape;1174;p108"/>
          <p:cNvSpPr/>
          <p:nvPr/>
        </p:nvSpPr>
        <p:spPr>
          <a:xfrm>
            <a:off x="435935" y="2346376"/>
            <a:ext cx="3067685" cy="901200"/>
          </a:xfrm>
          <a:prstGeom prst="rect">
            <a:avLst/>
          </a:prstGeom>
          <a:noFill/>
          <a:ln>
            <a:solidFill>
              <a:schemeClr val="tx1"/>
            </a:solid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 b="1" dirty="0">
                <a:latin typeface="Calibri"/>
                <a:ea typeface="Calibri"/>
                <a:cs typeface="Calibri"/>
                <a:sym typeface="Calibri"/>
              </a:rPr>
              <a:t>Affidavit Portal</a:t>
            </a:r>
            <a:endParaRPr sz="1100" b="0" i="0" u="none" strike="noStrike" cap="none" dirty="0">
              <a:latin typeface="Arial"/>
              <a:ea typeface="Arial"/>
              <a:cs typeface="Arial"/>
              <a:sym typeface="Arial"/>
            </a:endParaRPr>
          </a:p>
          <a:p>
            <a:pPr marL="127000" marR="0" lvl="0" indent="-127000" algn="just" rtl="0">
              <a:lnSpc>
                <a:spcPct val="100000"/>
              </a:lnSpc>
              <a:spcBef>
                <a:spcPts val="0"/>
              </a:spcBef>
              <a:spcAft>
                <a:spcPts val="0"/>
              </a:spcAft>
              <a:buClr>
                <a:srgbClr val="000000"/>
              </a:buClr>
              <a:buSzPts val="1000"/>
              <a:buFont typeface="Arial"/>
              <a:buChar char="•"/>
            </a:pPr>
            <a:r>
              <a:rPr lang="en" sz="1000" i="0" u="none" strike="noStrike" cap="none" dirty="0">
                <a:latin typeface="Calibri"/>
                <a:ea typeface="Calibri"/>
                <a:cs typeface="Calibri"/>
                <a:sym typeface="Calibri"/>
              </a:rPr>
              <a:t>This </a:t>
            </a:r>
            <a:r>
              <a:rPr lang="en" sz="1000" dirty="0">
                <a:latin typeface="Calibri"/>
                <a:ea typeface="Calibri"/>
                <a:cs typeface="Calibri"/>
                <a:sym typeface="Calibri"/>
              </a:rPr>
              <a:t>allows citizens to view the complete list of Candidate Nominations who have applied for the elections and their affidavits</a:t>
            </a:r>
            <a:endParaRPr sz="1000" i="0" u="none" strike="noStrike" cap="none" dirty="0">
              <a:latin typeface="Calibri"/>
              <a:ea typeface="Calibri"/>
              <a:cs typeface="Calibri"/>
              <a:sym typeface="Calibri"/>
            </a:endParaRPr>
          </a:p>
        </p:txBody>
      </p:sp>
      <p:sp>
        <p:nvSpPr>
          <p:cNvPr id="14" name="Google Shape;1176;p108"/>
          <p:cNvSpPr/>
          <p:nvPr/>
        </p:nvSpPr>
        <p:spPr>
          <a:xfrm>
            <a:off x="495097" y="1282700"/>
            <a:ext cx="3003900" cy="901200"/>
          </a:xfrm>
          <a:prstGeom prst="rect">
            <a:avLst/>
          </a:prstGeom>
          <a:noFill/>
          <a:ln>
            <a:solidFill>
              <a:schemeClr val="tx1"/>
            </a:solid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 b="1" dirty="0">
                <a:latin typeface="Calibri"/>
                <a:ea typeface="Calibri"/>
                <a:cs typeface="Calibri"/>
                <a:sym typeface="Calibri"/>
              </a:rPr>
              <a:t>Candidate Nomination</a:t>
            </a:r>
            <a:endParaRPr sz="800" b="1" i="0" u="none" strike="noStrike" cap="none" dirty="0">
              <a:latin typeface="Calibri"/>
              <a:ea typeface="Calibri"/>
              <a:cs typeface="Calibri"/>
              <a:sym typeface="Calibri"/>
            </a:endParaRPr>
          </a:p>
          <a:p>
            <a:pPr marL="127000" marR="0" lvl="0" indent="-130175" algn="just" rtl="0">
              <a:lnSpc>
                <a:spcPct val="100000"/>
              </a:lnSpc>
              <a:spcBef>
                <a:spcPts val="0"/>
              </a:spcBef>
              <a:spcAft>
                <a:spcPts val="0"/>
              </a:spcAft>
              <a:buClr>
                <a:srgbClr val="000000"/>
              </a:buClr>
              <a:buSzPts val="1050"/>
              <a:buFont typeface="Arial"/>
              <a:buChar char="•"/>
            </a:pPr>
            <a:r>
              <a:rPr lang="en" sz="1050" dirty="0">
                <a:latin typeface="Calibri"/>
                <a:ea typeface="Calibri"/>
                <a:cs typeface="Calibri"/>
                <a:sym typeface="Calibri"/>
              </a:rPr>
              <a:t>Digitization of nomination form to create database of candidate that used in various election process</a:t>
            </a:r>
            <a:endParaRPr sz="1050" i="0" u="none" strike="noStrike" cap="none" dirty="0">
              <a:latin typeface="Calibri"/>
              <a:ea typeface="Calibri"/>
              <a:cs typeface="Calibri"/>
              <a:sym typeface="Calibri"/>
            </a:endParaRPr>
          </a:p>
        </p:txBody>
      </p:sp>
      <p:sp>
        <p:nvSpPr>
          <p:cNvPr id="16" name="Google Shape;1198;p109"/>
          <p:cNvSpPr txBox="1"/>
          <p:nvPr/>
        </p:nvSpPr>
        <p:spPr>
          <a:xfrm>
            <a:off x="386677" y="4522260"/>
            <a:ext cx="3137130" cy="443198"/>
          </a:xfrm>
          <a:prstGeom prst="rect">
            <a:avLst/>
          </a:prstGeom>
          <a:noFill/>
          <a:ln>
            <a:solidFill>
              <a:schemeClr val="tx1"/>
            </a:solidFill>
          </a:ln>
        </p:spPr>
        <p:txBody>
          <a:bodyPr spcFirstLastPara="1" wrap="square" lIns="0" tIns="0" rIns="0" bIns="0" anchor="ctr" anchorCtr="0">
            <a:spAutoFit/>
          </a:bodyPr>
          <a:lstStyle/>
          <a:p>
            <a:pPr algn="just">
              <a:lnSpc>
                <a:spcPct val="90000"/>
              </a:lnSpc>
              <a:spcBef>
                <a:spcPts val="0"/>
              </a:spcBef>
              <a:spcAft>
                <a:spcPts val="0"/>
              </a:spcAft>
              <a:buClr>
                <a:schemeClr val="dk1"/>
              </a:buClr>
              <a:buSzPts val="1100"/>
            </a:pPr>
            <a:r>
              <a:rPr lang="en-GB" sz="1600" b="1" dirty="0" smtClean="0">
                <a:cs typeface="Cambria"/>
              </a:rPr>
              <a:t>APP for Criminal Antecedents:</a:t>
            </a:r>
            <a:endParaRPr lang="en-IN" sz="1600" i="1" dirty="0"/>
          </a:p>
          <a:p>
            <a:pPr lvl="0" algn="just">
              <a:lnSpc>
                <a:spcPct val="90000"/>
              </a:lnSpc>
              <a:spcBef>
                <a:spcPts val="0"/>
              </a:spcBef>
              <a:spcAft>
                <a:spcPts val="0"/>
              </a:spcAft>
              <a:buClr>
                <a:schemeClr val="dk1"/>
              </a:buClr>
              <a:buSzPts val="1100"/>
            </a:pPr>
            <a:r>
              <a:rPr lang="en-GB" sz="1600" i="1" dirty="0" smtClean="0"/>
              <a:t>KYC APP</a:t>
            </a:r>
            <a:endParaRPr sz="1600" i="1" dirty="0"/>
          </a:p>
        </p:txBody>
      </p:sp>
    </p:spTree>
    <p:extLst>
      <p:ext uri="{BB962C8B-B14F-4D97-AF65-F5344CB8AC3E}">
        <p14:creationId xmlns:p14="http://schemas.microsoft.com/office/powerpoint/2010/main" val="1518794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D0EBFC-09DB-8256-0F4E-2B178F19097B}"/>
              </a:ext>
            </a:extLst>
          </p:cNvPr>
          <p:cNvSpPr>
            <a:spLocks noGrp="1"/>
          </p:cNvSpPr>
          <p:nvPr>
            <p:ph idx="1"/>
          </p:nvPr>
        </p:nvSpPr>
        <p:spPr>
          <a:xfrm>
            <a:off x="173038" y="1028700"/>
            <a:ext cx="8894762" cy="4000500"/>
          </a:xfrm>
        </p:spPr>
        <p:txBody>
          <a:bodyPr rtlCol="0">
            <a:normAutofit fontScale="55000" lnSpcReduction="20000"/>
          </a:bodyPr>
          <a:lstStyle/>
          <a:p>
            <a:pPr marL="0" indent="0" algn="ctr" eaLnBrk="1" fontAlgn="auto" hangingPunct="1">
              <a:spcAft>
                <a:spcPts val="0"/>
              </a:spcAft>
              <a:buFont typeface="Arial" charset="0"/>
              <a:buNone/>
              <a:defRPr/>
            </a:pPr>
            <a:endParaRPr lang="en-IN" dirty="0"/>
          </a:p>
          <a:p>
            <a:pPr marL="0" indent="0" algn="ctr" eaLnBrk="1" fontAlgn="auto" hangingPunct="1">
              <a:spcAft>
                <a:spcPts val="0"/>
              </a:spcAft>
              <a:buFont typeface="Arial" charset="0"/>
              <a:buNone/>
              <a:defRPr/>
            </a:pPr>
            <a:r>
              <a:rPr lang="en-IN" sz="4200" dirty="0">
                <a:latin typeface="Calibri" panose="020F0502020204030204" pitchFamily="34" charset="0"/>
                <a:cs typeface="Calibri" panose="020F0502020204030204" pitchFamily="34" charset="0"/>
              </a:rPr>
              <a:t>NOTICE OF ELECTION</a:t>
            </a:r>
          </a:p>
          <a:p>
            <a:pPr marL="0" indent="0" eaLnBrk="1" fontAlgn="auto" hangingPunct="1">
              <a:spcAft>
                <a:spcPts val="0"/>
              </a:spcAft>
              <a:buFont typeface="Arial" charset="0"/>
              <a:buNone/>
              <a:defRPr/>
            </a:pPr>
            <a:r>
              <a:rPr lang="en-IN" sz="4200" dirty="0">
                <a:latin typeface="Calibri" panose="020F0502020204030204" pitchFamily="34" charset="0"/>
                <a:cs typeface="Calibri" panose="020F0502020204030204" pitchFamily="34" charset="0"/>
              </a:rPr>
              <a:t>Notice is hereby given that :-</a:t>
            </a:r>
          </a:p>
          <a:p>
            <a:pPr marL="0" indent="0" eaLnBrk="1" fontAlgn="auto" hangingPunct="1">
              <a:spcAft>
                <a:spcPts val="0"/>
              </a:spcAft>
              <a:buFont typeface="Arial" charset="0"/>
              <a:buNone/>
              <a:defRPr/>
            </a:pPr>
            <a:endParaRPr lang="en-IN" sz="4200" dirty="0">
              <a:latin typeface="Calibri" panose="020F0502020204030204" pitchFamily="34" charset="0"/>
              <a:cs typeface="Calibri" panose="020F0502020204030204" pitchFamily="34" charset="0"/>
            </a:endParaRPr>
          </a:p>
          <a:p>
            <a:pPr marL="0" indent="0" eaLnBrk="1" fontAlgn="auto" hangingPunct="1">
              <a:spcAft>
                <a:spcPts val="0"/>
              </a:spcAft>
              <a:buFont typeface="Arial" charset="0"/>
              <a:buNone/>
              <a:defRPr/>
            </a:pPr>
            <a:r>
              <a:rPr lang="en-IN" sz="4200" dirty="0">
                <a:latin typeface="Calibri" panose="020F0502020204030204" pitchFamily="34" charset="0"/>
                <a:cs typeface="Calibri" panose="020F0502020204030204" pitchFamily="34" charset="0"/>
              </a:rPr>
              <a:t>(1) an election is to be held of a member to the House of the People /.................... ..............................</a:t>
            </a:r>
          </a:p>
          <a:p>
            <a:pPr marL="0" indent="0" eaLnBrk="1" fontAlgn="auto" hangingPunct="1">
              <a:spcAft>
                <a:spcPts val="0"/>
              </a:spcAft>
              <a:buFont typeface="Arial" charset="0"/>
              <a:buNone/>
              <a:defRPr/>
            </a:pPr>
            <a:r>
              <a:rPr lang="en-IN" sz="4200" dirty="0">
                <a:latin typeface="Calibri" panose="020F0502020204030204" pitchFamily="34" charset="0"/>
                <a:cs typeface="Calibri" panose="020F0502020204030204" pitchFamily="34" charset="0"/>
              </a:rPr>
              <a:t>Legislative Assembly/.................................Legislative Council in the </a:t>
            </a:r>
          </a:p>
          <a:p>
            <a:pPr marL="0" indent="0" eaLnBrk="1" fontAlgn="auto" hangingPunct="1">
              <a:spcAft>
                <a:spcPts val="0"/>
              </a:spcAft>
              <a:buFont typeface="Arial" charset="0"/>
              <a:buNone/>
              <a:defRPr/>
            </a:pPr>
            <a:r>
              <a:rPr lang="en-IN" sz="4200" dirty="0">
                <a:latin typeface="Calibri" panose="020F0502020204030204" pitchFamily="34" charset="0"/>
                <a:cs typeface="Calibri" panose="020F0502020204030204" pitchFamily="34" charset="0"/>
              </a:rPr>
              <a:t>.................................................. constituency; </a:t>
            </a:r>
          </a:p>
          <a:p>
            <a:pPr marL="0" indent="0" eaLnBrk="1" fontAlgn="auto" hangingPunct="1">
              <a:spcAft>
                <a:spcPts val="0"/>
              </a:spcAft>
              <a:buFont typeface="Arial" charset="0"/>
              <a:buNone/>
              <a:defRPr/>
            </a:pPr>
            <a:endParaRPr lang="en-IN" sz="4200" dirty="0">
              <a:latin typeface="Calibri" panose="020F0502020204030204" pitchFamily="34" charset="0"/>
              <a:cs typeface="Calibri" panose="020F0502020204030204" pitchFamily="34" charset="0"/>
            </a:endParaRPr>
          </a:p>
          <a:p>
            <a:pPr marL="0" indent="0" eaLnBrk="1" fontAlgn="auto" hangingPunct="1">
              <a:spcAft>
                <a:spcPts val="0"/>
              </a:spcAft>
              <a:buFont typeface="Arial" charset="0"/>
              <a:buNone/>
              <a:defRPr/>
            </a:pPr>
            <a:r>
              <a:rPr lang="en-IN" sz="4200" dirty="0">
                <a:latin typeface="Calibri" panose="020F0502020204030204" pitchFamily="34" charset="0"/>
                <a:cs typeface="Calibri" panose="020F0502020204030204" pitchFamily="34" charset="0"/>
              </a:rPr>
              <a:t>OR</a:t>
            </a:r>
          </a:p>
        </p:txBody>
      </p:sp>
      <p:pic>
        <p:nvPicPr>
          <p:cNvPr id="11268" name="Picture 3" descr="E:\Mahima\logo\iiidem logo.jpg">
            <a:extLst>
              <a:ext uri="{FF2B5EF4-FFF2-40B4-BE49-F238E27FC236}">
                <a16:creationId xmlns:a16="http://schemas.microsoft.com/office/drawing/2014/main" id="{D2EA53BF-D8C1-E572-6683-005856DA6E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4" descr="E:\Mahima\logo\ECI - Copy.jpg">
            <a:extLst>
              <a:ext uri="{FF2B5EF4-FFF2-40B4-BE49-F238E27FC236}">
                <a16:creationId xmlns:a16="http://schemas.microsoft.com/office/drawing/2014/main" id="{5B52FCA7-8CD9-592A-90BB-18817D2C40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Slide Number Placeholder 1">
            <a:extLst>
              <a:ext uri="{FF2B5EF4-FFF2-40B4-BE49-F238E27FC236}">
                <a16:creationId xmlns:a16="http://schemas.microsoft.com/office/drawing/2014/main" id="{A8B3066E-287B-7822-F9AF-9CD5AF6E514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B2C41BE5-696A-3F4C-8B33-9D6563D2DA91}" type="slidenum">
              <a:rPr lang="en-US" altLang="en-US">
                <a:solidFill>
                  <a:srgbClr val="FFFFFF"/>
                </a:solidFill>
              </a:rPr>
              <a:pPr eaLnBrk="1" hangingPunct="1"/>
              <a:t>6</a:t>
            </a:fld>
            <a:endParaRPr lang="en-US" altLang="en-US">
              <a:solidFill>
                <a:srgbClr val="FFFFFF"/>
              </a:solidFill>
            </a:endParaRPr>
          </a:p>
        </p:txBody>
      </p:sp>
      <p:sp>
        <p:nvSpPr>
          <p:cNvPr id="7" name="Rectangle 6"/>
          <p:cNvSpPr/>
          <p:nvPr/>
        </p:nvSpPr>
        <p:spPr>
          <a:xfrm>
            <a:off x="8314165" y="479286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9" name="Rectangle 8"/>
          <p:cNvSpPr/>
          <p:nvPr/>
        </p:nvSpPr>
        <p:spPr>
          <a:xfrm>
            <a:off x="2905879" y="579378"/>
            <a:ext cx="3429080" cy="400110"/>
          </a:xfrm>
          <a:prstGeom prst="rect">
            <a:avLst/>
          </a:prstGeom>
        </p:spPr>
        <p:txBody>
          <a:bodyPr wrap="none">
            <a:spAutoFit/>
          </a:bodyPr>
          <a:lstStyle/>
          <a:p>
            <a:r>
              <a:rPr lang="en-US" altLang="en-US" sz="2000" b="1" dirty="0">
                <a:cs typeface="Calibri" pitchFamily="34" charset="0"/>
              </a:rPr>
              <a:t>Public </a:t>
            </a:r>
            <a:r>
              <a:rPr lang="en-US" altLang="en-US" sz="2000" b="1" dirty="0" smtClean="0">
                <a:cs typeface="Calibri" pitchFamily="34" charset="0"/>
              </a:rPr>
              <a:t>Notice </a:t>
            </a:r>
            <a:r>
              <a:rPr lang="en-US" altLang="en-US" sz="2000" b="1" dirty="0" smtClean="0">
                <a:solidFill>
                  <a:srgbClr val="0070C0"/>
                </a:solidFill>
                <a:cs typeface="Calibri" pitchFamily="34" charset="0"/>
              </a:rPr>
              <a:t>– Form 1 </a:t>
            </a:r>
            <a:r>
              <a:rPr lang="en-US" altLang="en-US" sz="2000" b="1" dirty="0" smtClean="0">
                <a:cs typeface="Calibri" pitchFamily="34" charset="0"/>
              </a:rPr>
              <a:t>- contd.</a:t>
            </a:r>
            <a:endParaRPr lang="en-IN" sz="2000" b="1" dirty="0"/>
          </a:p>
        </p:txBody>
      </p:sp>
      <p:sp>
        <p:nvSpPr>
          <p:cNvPr id="2" name="Rectangle 1"/>
          <p:cNvSpPr/>
          <p:nvPr/>
        </p:nvSpPr>
        <p:spPr>
          <a:xfrm>
            <a:off x="6328108" y="4248150"/>
            <a:ext cx="1986057" cy="369332"/>
          </a:xfrm>
          <a:prstGeom prst="rect">
            <a:avLst/>
          </a:prstGeom>
        </p:spPr>
        <p:txBody>
          <a:bodyPr wrap="none">
            <a:spAutoFit/>
          </a:bodyPr>
          <a:lstStyle/>
          <a:p>
            <a:r>
              <a:rPr lang="en-IN" u="sng" dirty="0" smtClean="0">
                <a:solidFill>
                  <a:srgbClr val="0070C0"/>
                </a:solidFill>
                <a:cs typeface="Calibri" panose="020F0502020204030204" pitchFamily="34" charset="0"/>
              </a:rPr>
              <a:t>Form 1, </a:t>
            </a:r>
            <a:r>
              <a:rPr lang="en-IN" u="sng" dirty="0" smtClean="0">
                <a:solidFill>
                  <a:srgbClr val="FF0000"/>
                </a:solidFill>
                <a:cs typeface="Calibri" panose="020F0502020204030204" pitchFamily="34" charset="0"/>
              </a:rPr>
              <a:t>COER 1961</a:t>
            </a:r>
            <a:endParaRPr lang="en-IN" u="sng"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1000"/>
                                        <p:tgtEl>
                                          <p:spTgt spid="3">
                                            <p:txEl>
                                              <p:pRg st="8" end="8"/>
                                            </p:txEl>
                                          </p:spTgt>
                                        </p:tgtEl>
                                      </p:cBhvr>
                                    </p:animEffect>
                                    <p:anim calcmode="lin" valueType="num">
                                      <p:cBhvr>
                                        <p:cTn id="3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AB70E4-1FDF-EACF-67BF-7CBDBEBDB7FE}"/>
              </a:ext>
            </a:extLst>
          </p:cNvPr>
          <p:cNvSpPr>
            <a:spLocks noGrp="1"/>
          </p:cNvSpPr>
          <p:nvPr>
            <p:ph idx="1"/>
          </p:nvPr>
        </p:nvSpPr>
        <p:spPr>
          <a:xfrm>
            <a:off x="173038" y="1028700"/>
            <a:ext cx="8894762" cy="4000500"/>
          </a:xfrm>
        </p:spPr>
        <p:txBody>
          <a:bodyPr rtlCol="0">
            <a:normAutofit fontScale="25000" lnSpcReduction="20000"/>
          </a:bodyPr>
          <a:lstStyle/>
          <a:p>
            <a:pPr marL="0" indent="0" algn="ctr" eaLnBrk="1" fontAlgn="auto" hangingPunct="1">
              <a:spcAft>
                <a:spcPts val="0"/>
              </a:spcAft>
              <a:buFont typeface="Arial" charset="0"/>
              <a:buNone/>
              <a:defRPr/>
            </a:pPr>
            <a:endParaRPr lang="en-IN" dirty="0"/>
          </a:p>
          <a:p>
            <a:pPr marL="0" indent="0" eaLnBrk="1" fontAlgn="auto" hangingPunct="1">
              <a:spcAft>
                <a:spcPts val="0"/>
              </a:spcAft>
              <a:buFont typeface="Arial" charset="0"/>
              <a:buNone/>
              <a:defRPr/>
            </a:pPr>
            <a:endParaRPr lang="en-IN" sz="9200" dirty="0">
              <a:latin typeface="Calibri" panose="020F0502020204030204" pitchFamily="34" charset="0"/>
              <a:cs typeface="Calibri" panose="020F0502020204030204" pitchFamily="34" charset="0"/>
            </a:endParaRPr>
          </a:p>
          <a:p>
            <a:pPr marL="0" indent="0" eaLnBrk="1" fontAlgn="auto" hangingPunct="1">
              <a:spcAft>
                <a:spcPts val="0"/>
              </a:spcAft>
              <a:buFont typeface="Arial" charset="0"/>
              <a:buNone/>
              <a:defRPr/>
            </a:pPr>
            <a:r>
              <a:rPr lang="en-IN" sz="9200" dirty="0">
                <a:latin typeface="Calibri" panose="020F0502020204030204" pitchFamily="34" charset="0"/>
                <a:cs typeface="Calibri" panose="020F0502020204030204" pitchFamily="34" charset="0"/>
              </a:rPr>
              <a:t>(1) an election is to be held of a member(s) to the Council of State /............... .................................... legislative Council/ ................................................. by the elected members of the ..............................................Legislative Assembly. </a:t>
            </a:r>
          </a:p>
          <a:p>
            <a:pPr marL="0" indent="0" eaLnBrk="1" fontAlgn="auto" hangingPunct="1">
              <a:spcAft>
                <a:spcPts val="0"/>
              </a:spcAft>
              <a:buFont typeface="Arial" charset="0"/>
              <a:buNone/>
              <a:defRPr/>
            </a:pPr>
            <a:endParaRPr lang="en-IN" sz="9200" dirty="0">
              <a:latin typeface="Calibri" panose="020F0502020204030204" pitchFamily="34" charset="0"/>
              <a:cs typeface="Calibri" panose="020F0502020204030204" pitchFamily="34" charset="0"/>
            </a:endParaRPr>
          </a:p>
          <a:p>
            <a:pPr marL="0" indent="0" eaLnBrk="1" fontAlgn="auto" hangingPunct="1">
              <a:spcAft>
                <a:spcPts val="0"/>
              </a:spcAft>
              <a:buFont typeface="Arial" charset="0"/>
              <a:buNone/>
              <a:defRPr/>
            </a:pPr>
            <a:r>
              <a:rPr lang="en-IN" sz="9200" dirty="0">
                <a:latin typeface="Calibri" panose="020F0502020204030204" pitchFamily="34" charset="0"/>
                <a:cs typeface="Calibri" panose="020F0502020204030204" pitchFamily="34" charset="0"/>
              </a:rPr>
              <a:t>(2) nomination papers may be delivered by a candidate or any of his proposer to the Returning Officer or to .......................................................... Assistant Returning Officer, at ..................................................... between 11 A.M. and 3 P.M. on any day (other than public holiday) not later than the ............................................... </a:t>
            </a:r>
          </a:p>
        </p:txBody>
      </p:sp>
      <p:pic>
        <p:nvPicPr>
          <p:cNvPr id="12292" name="Picture 3" descr="E:\Mahima\logo\iiidem logo.jpg">
            <a:extLst>
              <a:ext uri="{FF2B5EF4-FFF2-40B4-BE49-F238E27FC236}">
                <a16:creationId xmlns:a16="http://schemas.microsoft.com/office/drawing/2014/main" id="{34B06BD8-41E2-B629-AE57-CAFF0B3730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4" descr="E:\Mahima\logo\ECI - Copy.jpg">
            <a:extLst>
              <a:ext uri="{FF2B5EF4-FFF2-40B4-BE49-F238E27FC236}">
                <a16:creationId xmlns:a16="http://schemas.microsoft.com/office/drawing/2014/main" id="{69C9F0C9-0F92-08E9-1C00-87156872BA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Slide Number Placeholder 1">
            <a:extLst>
              <a:ext uri="{FF2B5EF4-FFF2-40B4-BE49-F238E27FC236}">
                <a16:creationId xmlns:a16="http://schemas.microsoft.com/office/drawing/2014/main" id="{4242DEDC-86F0-0A28-D0E6-79BFA64525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6C6535E5-2472-604C-B19E-64E1BFCE6FC7}" type="slidenum">
              <a:rPr lang="en-US" altLang="en-US">
                <a:solidFill>
                  <a:srgbClr val="FFFFFF"/>
                </a:solidFill>
              </a:rPr>
              <a:pPr eaLnBrk="1" hangingPunct="1"/>
              <a:t>7</a:t>
            </a:fld>
            <a:endParaRPr lang="en-US" altLang="en-US">
              <a:solidFill>
                <a:srgbClr val="FFFFFF"/>
              </a:solidFill>
            </a:endParaRPr>
          </a:p>
        </p:txBody>
      </p:sp>
      <p:sp>
        <p:nvSpPr>
          <p:cNvPr id="7" name="Rectangle 6"/>
          <p:cNvSpPr/>
          <p:nvPr/>
        </p:nvSpPr>
        <p:spPr>
          <a:xfrm>
            <a:off x="8314165" y="479286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10" name="Rectangle 9"/>
          <p:cNvSpPr/>
          <p:nvPr/>
        </p:nvSpPr>
        <p:spPr>
          <a:xfrm>
            <a:off x="2905879" y="579378"/>
            <a:ext cx="3429080" cy="400110"/>
          </a:xfrm>
          <a:prstGeom prst="rect">
            <a:avLst/>
          </a:prstGeom>
        </p:spPr>
        <p:txBody>
          <a:bodyPr wrap="none">
            <a:spAutoFit/>
          </a:bodyPr>
          <a:lstStyle/>
          <a:p>
            <a:r>
              <a:rPr lang="en-US" altLang="en-US" sz="2000" b="1" dirty="0">
                <a:cs typeface="Calibri" pitchFamily="34" charset="0"/>
              </a:rPr>
              <a:t>Public </a:t>
            </a:r>
            <a:r>
              <a:rPr lang="en-US" altLang="en-US" sz="2000" b="1" dirty="0" smtClean="0">
                <a:cs typeface="Calibri" pitchFamily="34" charset="0"/>
              </a:rPr>
              <a:t>Notice </a:t>
            </a:r>
            <a:r>
              <a:rPr lang="en-US" altLang="en-US" sz="2000" b="1" dirty="0" smtClean="0">
                <a:solidFill>
                  <a:srgbClr val="0070C0"/>
                </a:solidFill>
                <a:cs typeface="Calibri" pitchFamily="34" charset="0"/>
              </a:rPr>
              <a:t>– Form 1 </a:t>
            </a:r>
            <a:r>
              <a:rPr lang="en-US" altLang="en-US" sz="2000" b="1" dirty="0" smtClean="0">
                <a:cs typeface="Calibri" pitchFamily="34" charset="0"/>
              </a:rPr>
              <a:t>- contd.</a:t>
            </a:r>
            <a:endParaRPr lang="en-IN" sz="2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E67BAF-99D7-D05D-E422-07015BFD7383}"/>
              </a:ext>
            </a:extLst>
          </p:cNvPr>
          <p:cNvSpPr>
            <a:spLocks noGrp="1"/>
          </p:cNvSpPr>
          <p:nvPr>
            <p:ph idx="1"/>
          </p:nvPr>
        </p:nvSpPr>
        <p:spPr>
          <a:xfrm>
            <a:off x="152400" y="1085850"/>
            <a:ext cx="8894763" cy="3943350"/>
          </a:xfrm>
        </p:spPr>
        <p:txBody>
          <a:bodyPr rtlCol="0">
            <a:normAutofit fontScale="25000" lnSpcReduction="20000"/>
          </a:bodyPr>
          <a:lstStyle/>
          <a:p>
            <a:pPr marL="0" indent="0" eaLnBrk="1" fontAlgn="auto" hangingPunct="1">
              <a:spcAft>
                <a:spcPts val="0"/>
              </a:spcAft>
              <a:buFont typeface="Arial" charset="0"/>
              <a:buNone/>
              <a:defRPr/>
            </a:pPr>
            <a:endParaRPr lang="en-IN" sz="3500" dirty="0"/>
          </a:p>
          <a:p>
            <a:pPr marL="0" indent="0" eaLnBrk="1" fontAlgn="auto" hangingPunct="1">
              <a:spcAft>
                <a:spcPts val="0"/>
              </a:spcAft>
              <a:buFont typeface="Arial" charset="0"/>
              <a:buNone/>
              <a:defRPr/>
            </a:pPr>
            <a:r>
              <a:rPr lang="en-IN" sz="9200" dirty="0">
                <a:latin typeface="Calibri" panose="020F0502020204030204" pitchFamily="34" charset="0"/>
                <a:cs typeface="Calibri" panose="020F0502020204030204" pitchFamily="34" charset="0"/>
              </a:rPr>
              <a:t>(3) forms of nomination paper may be obtained at the place and times aforesaid; </a:t>
            </a:r>
          </a:p>
          <a:p>
            <a:pPr marL="0" indent="0" eaLnBrk="1" fontAlgn="auto" hangingPunct="1">
              <a:spcAft>
                <a:spcPts val="0"/>
              </a:spcAft>
              <a:buFont typeface="Arial" charset="0"/>
              <a:buNone/>
              <a:defRPr/>
            </a:pPr>
            <a:endParaRPr lang="en-IN" sz="9200" dirty="0">
              <a:latin typeface="Calibri" panose="020F0502020204030204" pitchFamily="34" charset="0"/>
              <a:cs typeface="Calibri" panose="020F0502020204030204" pitchFamily="34" charset="0"/>
            </a:endParaRPr>
          </a:p>
          <a:p>
            <a:pPr marL="0" indent="0" eaLnBrk="1" fontAlgn="auto" hangingPunct="1">
              <a:spcAft>
                <a:spcPts val="0"/>
              </a:spcAft>
              <a:buFont typeface="Arial" charset="0"/>
              <a:buNone/>
              <a:defRPr/>
            </a:pPr>
            <a:r>
              <a:rPr lang="en-IN" sz="9200" dirty="0">
                <a:latin typeface="Calibri" panose="020F0502020204030204" pitchFamily="34" charset="0"/>
                <a:cs typeface="Calibri" panose="020F0502020204030204" pitchFamily="34" charset="0"/>
              </a:rPr>
              <a:t>(4) nomination paper will be taken up for scrutiny at ................................................ on ........................................................ ............................................................. at ................................................. </a:t>
            </a:r>
          </a:p>
          <a:p>
            <a:pPr marL="0" indent="0" eaLnBrk="1" fontAlgn="auto" hangingPunct="1">
              <a:spcAft>
                <a:spcPts val="0"/>
              </a:spcAft>
              <a:buFont typeface="Arial" charset="0"/>
              <a:buNone/>
              <a:defRPr/>
            </a:pPr>
            <a:endParaRPr lang="en-IN" sz="9200" dirty="0">
              <a:latin typeface="Calibri" panose="020F0502020204030204" pitchFamily="34" charset="0"/>
              <a:cs typeface="Calibri" panose="020F0502020204030204" pitchFamily="34" charset="0"/>
            </a:endParaRPr>
          </a:p>
          <a:p>
            <a:pPr marL="0" indent="0" eaLnBrk="1" fontAlgn="auto" hangingPunct="1">
              <a:spcAft>
                <a:spcPts val="0"/>
              </a:spcAft>
              <a:buFont typeface="Arial" charset="0"/>
              <a:buNone/>
              <a:defRPr/>
            </a:pPr>
            <a:r>
              <a:rPr lang="en-IN" sz="9200" dirty="0">
                <a:latin typeface="Calibri" panose="020F0502020204030204" pitchFamily="34" charset="0"/>
                <a:cs typeface="Calibri" panose="020F0502020204030204" pitchFamily="34" charset="0"/>
              </a:rPr>
              <a:t>(5) notice of withdrawal of candidature may be delivered either by a candidate or his proposer or his election agent 2[who has been authorised in writing by the candidate to deliver it] to either of the officers specified in paragraph (2) above at his office before 3 P.M. on the ......................................................................................... </a:t>
            </a:r>
          </a:p>
          <a:p>
            <a:pPr marL="0" indent="0" eaLnBrk="1" fontAlgn="auto" hangingPunct="1">
              <a:spcAft>
                <a:spcPts val="0"/>
              </a:spcAft>
              <a:buFont typeface="Arial" charset="0"/>
              <a:buNone/>
              <a:defRPr/>
            </a:pPr>
            <a:endParaRPr lang="en-IN" sz="9200" dirty="0">
              <a:latin typeface="Calibri" panose="020F0502020204030204" pitchFamily="34" charset="0"/>
              <a:cs typeface="Calibri" panose="020F0502020204030204" pitchFamily="34" charset="0"/>
            </a:endParaRPr>
          </a:p>
        </p:txBody>
      </p:sp>
      <p:pic>
        <p:nvPicPr>
          <p:cNvPr id="13316" name="Picture 3" descr="E:\Mahima\logo\iiidem logo.jpg">
            <a:extLst>
              <a:ext uri="{FF2B5EF4-FFF2-40B4-BE49-F238E27FC236}">
                <a16:creationId xmlns:a16="http://schemas.microsoft.com/office/drawing/2014/main" id="{98DDBA03-4D72-FAE5-804A-8469B9A95C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4" descr="E:\Mahima\logo\ECI - Copy.jpg">
            <a:extLst>
              <a:ext uri="{FF2B5EF4-FFF2-40B4-BE49-F238E27FC236}">
                <a16:creationId xmlns:a16="http://schemas.microsoft.com/office/drawing/2014/main" id="{C04BD32A-46C5-8A13-5632-0930283AD7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Slide Number Placeholder 1">
            <a:extLst>
              <a:ext uri="{FF2B5EF4-FFF2-40B4-BE49-F238E27FC236}">
                <a16:creationId xmlns:a16="http://schemas.microsoft.com/office/drawing/2014/main" id="{A595B2F2-7DE8-527B-0A1A-DBB8AFC44D3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221C5A3-CDE2-3D4D-8942-1A3B9A509810}" type="slidenum">
              <a:rPr lang="en-US" altLang="en-US">
                <a:solidFill>
                  <a:srgbClr val="FFFFFF"/>
                </a:solidFill>
              </a:rPr>
              <a:pPr eaLnBrk="1" hangingPunct="1"/>
              <a:t>8</a:t>
            </a:fld>
            <a:endParaRPr lang="en-US" altLang="en-US">
              <a:solidFill>
                <a:srgbClr val="FFFFFF"/>
              </a:solidFill>
            </a:endParaRPr>
          </a:p>
        </p:txBody>
      </p:sp>
      <p:sp>
        <p:nvSpPr>
          <p:cNvPr id="7" name="Rectangle 6"/>
          <p:cNvSpPr/>
          <p:nvPr/>
        </p:nvSpPr>
        <p:spPr>
          <a:xfrm>
            <a:off x="8314165" y="4792861"/>
            <a:ext cx="745269" cy="307777"/>
          </a:xfrm>
          <a:prstGeom prst="rect">
            <a:avLst/>
          </a:prstGeom>
        </p:spPr>
        <p:txBody>
          <a:bodyPr wrap="none">
            <a:spAutoFit/>
          </a:bodyPr>
          <a:lstStyle/>
          <a:p>
            <a:r>
              <a:rPr lang="en-IN" altLang="en-US" sz="1400" dirty="0" err="1" smtClean="0">
                <a:latin typeface="Calibri" panose="020F0502020204030204" pitchFamily="34" charset="0"/>
                <a:cs typeface="Calibri" panose="020F0502020204030204" pitchFamily="34" charset="0"/>
              </a:rPr>
              <a:t>Contd</a:t>
            </a:r>
            <a:r>
              <a:rPr lang="en-IN" altLang="en-US" sz="1400" dirty="0" smtClean="0">
                <a:latin typeface="Calibri" panose="020F0502020204030204" pitchFamily="34" charset="0"/>
                <a:cs typeface="Calibri" panose="020F0502020204030204" pitchFamily="34" charset="0"/>
              </a:rPr>
              <a:t>…</a:t>
            </a:r>
            <a:endParaRPr lang="en-IN" sz="1400" dirty="0"/>
          </a:p>
        </p:txBody>
      </p:sp>
      <p:sp>
        <p:nvSpPr>
          <p:cNvPr id="10" name="Rectangle 9"/>
          <p:cNvSpPr/>
          <p:nvPr/>
        </p:nvSpPr>
        <p:spPr>
          <a:xfrm>
            <a:off x="2905879" y="579378"/>
            <a:ext cx="3429080" cy="400110"/>
          </a:xfrm>
          <a:prstGeom prst="rect">
            <a:avLst/>
          </a:prstGeom>
        </p:spPr>
        <p:txBody>
          <a:bodyPr wrap="none">
            <a:spAutoFit/>
          </a:bodyPr>
          <a:lstStyle/>
          <a:p>
            <a:r>
              <a:rPr lang="en-US" altLang="en-US" sz="2000" b="1" dirty="0">
                <a:cs typeface="Calibri" pitchFamily="34" charset="0"/>
              </a:rPr>
              <a:t>Public </a:t>
            </a:r>
            <a:r>
              <a:rPr lang="en-US" altLang="en-US" sz="2000" b="1" dirty="0" smtClean="0">
                <a:cs typeface="Calibri" pitchFamily="34" charset="0"/>
              </a:rPr>
              <a:t>Notice </a:t>
            </a:r>
            <a:r>
              <a:rPr lang="en-US" altLang="en-US" sz="2000" b="1" dirty="0" smtClean="0">
                <a:solidFill>
                  <a:srgbClr val="0070C0"/>
                </a:solidFill>
                <a:cs typeface="Calibri" pitchFamily="34" charset="0"/>
              </a:rPr>
              <a:t>– Form 1 </a:t>
            </a:r>
            <a:r>
              <a:rPr lang="en-US" altLang="en-US" sz="2000" b="1" dirty="0" smtClean="0">
                <a:cs typeface="Calibri" pitchFamily="34" charset="0"/>
              </a:rPr>
              <a:t>- contd.</a:t>
            </a:r>
            <a:endParaRPr lang="en-IN" sz="2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1000"/>
                                        <p:tgtEl>
                                          <p:spTgt spid="3">
                                            <p:txEl>
                                              <p:pRg st="5" end="5"/>
                                            </p:txEl>
                                          </p:spTgt>
                                        </p:tgtEl>
                                      </p:cBhvr>
                                    </p:animEffect>
                                    <p:anim calcmode="lin" valueType="num">
                                      <p:cBhvr>
                                        <p:cTn id="2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3CD7198-77E3-0244-0496-A8C803F8B357}"/>
              </a:ext>
            </a:extLst>
          </p:cNvPr>
          <p:cNvSpPr>
            <a:spLocks noGrp="1"/>
          </p:cNvSpPr>
          <p:nvPr>
            <p:ph idx="1"/>
          </p:nvPr>
        </p:nvSpPr>
        <p:spPr>
          <a:xfrm>
            <a:off x="152400" y="1085850"/>
            <a:ext cx="8894763" cy="3943350"/>
          </a:xfrm>
        </p:spPr>
        <p:txBody>
          <a:bodyPr rtlCol="0">
            <a:normAutofit fontScale="25000" lnSpcReduction="20000"/>
          </a:bodyPr>
          <a:lstStyle/>
          <a:p>
            <a:pPr marL="0" indent="0" algn="ctr" eaLnBrk="1" fontAlgn="auto" hangingPunct="1">
              <a:spcAft>
                <a:spcPts val="0"/>
              </a:spcAft>
              <a:buFont typeface="Arial" charset="0"/>
              <a:buNone/>
              <a:defRPr/>
            </a:pPr>
            <a:endParaRPr lang="en-IN" dirty="0"/>
          </a:p>
          <a:p>
            <a:pPr marL="0" indent="0" eaLnBrk="1" fontAlgn="auto" hangingPunct="1">
              <a:spcAft>
                <a:spcPts val="0"/>
              </a:spcAft>
              <a:buFont typeface="Arial" charset="0"/>
              <a:buNone/>
              <a:defRPr/>
            </a:pPr>
            <a:endParaRPr lang="en-IN" sz="3500" dirty="0"/>
          </a:p>
          <a:p>
            <a:pPr marL="0" indent="0" eaLnBrk="1" fontAlgn="auto" hangingPunct="1">
              <a:spcAft>
                <a:spcPts val="0"/>
              </a:spcAft>
              <a:buFont typeface="Arial" charset="0"/>
              <a:buNone/>
              <a:defRPr/>
            </a:pPr>
            <a:endParaRPr lang="en-IN" sz="9200" dirty="0">
              <a:latin typeface="Calibri" panose="020F0502020204030204" pitchFamily="34" charset="0"/>
              <a:cs typeface="Calibri" panose="020F0502020204030204" pitchFamily="34" charset="0"/>
            </a:endParaRPr>
          </a:p>
          <a:p>
            <a:pPr marL="0" indent="0" eaLnBrk="1" fontAlgn="auto" hangingPunct="1">
              <a:spcAft>
                <a:spcPts val="0"/>
              </a:spcAft>
              <a:buFont typeface="Arial" charset="0"/>
              <a:buNone/>
              <a:defRPr/>
            </a:pPr>
            <a:r>
              <a:rPr lang="en-IN" sz="9200" dirty="0">
                <a:latin typeface="Calibri" panose="020F0502020204030204" pitchFamily="34" charset="0"/>
                <a:cs typeface="Calibri" panose="020F0502020204030204" pitchFamily="34" charset="0"/>
              </a:rPr>
              <a:t>(6) in the event of the election being contested, the poll will be taken on .................. between the hours of .......................................... and... .................................... </a:t>
            </a:r>
          </a:p>
          <a:p>
            <a:pPr marL="0" indent="0" eaLnBrk="1" fontAlgn="auto" hangingPunct="1">
              <a:spcAft>
                <a:spcPts val="0"/>
              </a:spcAft>
              <a:buFont typeface="Arial" charset="0"/>
              <a:buNone/>
              <a:defRPr/>
            </a:pPr>
            <a:endParaRPr lang="en-IN" sz="9200" dirty="0">
              <a:latin typeface="Calibri" panose="020F0502020204030204" pitchFamily="34" charset="0"/>
              <a:cs typeface="Calibri" panose="020F0502020204030204" pitchFamily="34" charset="0"/>
            </a:endParaRPr>
          </a:p>
          <a:p>
            <a:pPr marL="0" indent="0" eaLnBrk="1" fontAlgn="auto" hangingPunct="1">
              <a:spcAft>
                <a:spcPts val="0"/>
              </a:spcAft>
              <a:buFont typeface="Arial" charset="0"/>
              <a:buNone/>
              <a:defRPr/>
            </a:pPr>
            <a:r>
              <a:rPr lang="en-IN" sz="9200" dirty="0">
                <a:latin typeface="Calibri" panose="020F0502020204030204" pitchFamily="34" charset="0"/>
                <a:cs typeface="Calibri" panose="020F0502020204030204" pitchFamily="34" charset="0"/>
              </a:rPr>
              <a:t>Place ..............................                                 				 Date ...............................              .....................................Returning Officer.] </a:t>
            </a:r>
          </a:p>
          <a:p>
            <a:pPr marL="0" indent="0" eaLnBrk="1" fontAlgn="auto" hangingPunct="1">
              <a:spcAft>
                <a:spcPts val="0"/>
              </a:spcAft>
              <a:buFont typeface="Arial" charset="0"/>
              <a:buNone/>
              <a:defRPr/>
            </a:pPr>
            <a:endParaRPr lang="en-IN" sz="9200" dirty="0">
              <a:latin typeface="Calibri" panose="020F0502020204030204" pitchFamily="34" charset="0"/>
              <a:cs typeface="Calibri" panose="020F0502020204030204" pitchFamily="34" charset="0"/>
            </a:endParaRPr>
          </a:p>
          <a:p>
            <a:pPr marL="0" indent="0" eaLnBrk="1" fontAlgn="auto" hangingPunct="1">
              <a:spcAft>
                <a:spcPts val="0"/>
              </a:spcAft>
              <a:buFont typeface="Arial" charset="0"/>
              <a:buNone/>
              <a:defRPr/>
            </a:pPr>
            <a:r>
              <a:rPr lang="en-IN" sz="9200" dirty="0">
                <a:latin typeface="Calibri" panose="020F0502020204030204" pitchFamily="34" charset="0"/>
                <a:cs typeface="Calibri" panose="020F0502020204030204" pitchFamily="34" charset="0"/>
              </a:rPr>
              <a:t>	 </a:t>
            </a:r>
          </a:p>
          <a:p>
            <a:pPr marL="0" indent="0" eaLnBrk="1" fontAlgn="auto" hangingPunct="1">
              <a:spcAft>
                <a:spcPts val="0"/>
              </a:spcAft>
              <a:buFont typeface="Arial" charset="0"/>
              <a:buNone/>
              <a:defRPr/>
            </a:pPr>
            <a:endParaRPr lang="en-US" sz="9200" dirty="0">
              <a:latin typeface="Calibri" panose="020F0502020204030204" pitchFamily="34" charset="0"/>
              <a:cs typeface="Calibri" panose="020F0502020204030204" pitchFamily="34" charset="0"/>
            </a:endParaRPr>
          </a:p>
        </p:txBody>
      </p:sp>
      <p:pic>
        <p:nvPicPr>
          <p:cNvPr id="14340" name="Picture 3" descr="E:\Mahima\logo\iiidem logo.jpg">
            <a:extLst>
              <a:ext uri="{FF2B5EF4-FFF2-40B4-BE49-F238E27FC236}">
                <a16:creationId xmlns:a16="http://schemas.microsoft.com/office/drawing/2014/main" id="{602A8D76-21F5-DD87-C58A-556131297D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42900"/>
            <a:ext cx="561975"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4" descr="E:\Mahima\logo\ECI - Copy.jpg">
            <a:extLst>
              <a:ext uri="{FF2B5EF4-FFF2-40B4-BE49-F238E27FC236}">
                <a16:creationId xmlns:a16="http://schemas.microsoft.com/office/drawing/2014/main" id="{AA66567C-8640-2743-6E97-F2E8635405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342900"/>
            <a:ext cx="817563"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Slide Number Placeholder 1">
            <a:extLst>
              <a:ext uri="{FF2B5EF4-FFF2-40B4-BE49-F238E27FC236}">
                <a16:creationId xmlns:a16="http://schemas.microsoft.com/office/drawing/2014/main" id="{167C7257-F058-ADDE-3958-B0F4ADC0124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0DD7D04-2FA5-E745-A373-D69AA81EF5EA}" type="slidenum">
              <a:rPr lang="en-US" altLang="en-US">
                <a:solidFill>
                  <a:srgbClr val="FFFFFF"/>
                </a:solidFill>
              </a:rPr>
              <a:pPr eaLnBrk="1" hangingPunct="1"/>
              <a:t>9</a:t>
            </a:fld>
            <a:endParaRPr lang="en-US" altLang="en-US">
              <a:solidFill>
                <a:srgbClr val="FFFFFF"/>
              </a:solidFill>
            </a:endParaRPr>
          </a:p>
        </p:txBody>
      </p:sp>
      <p:sp>
        <p:nvSpPr>
          <p:cNvPr id="9" name="Rectangle 8"/>
          <p:cNvSpPr/>
          <p:nvPr/>
        </p:nvSpPr>
        <p:spPr>
          <a:xfrm>
            <a:off x="2905879" y="579378"/>
            <a:ext cx="3429080" cy="400110"/>
          </a:xfrm>
          <a:prstGeom prst="rect">
            <a:avLst/>
          </a:prstGeom>
        </p:spPr>
        <p:txBody>
          <a:bodyPr wrap="none">
            <a:spAutoFit/>
          </a:bodyPr>
          <a:lstStyle/>
          <a:p>
            <a:r>
              <a:rPr lang="en-US" altLang="en-US" sz="2000" b="1" dirty="0">
                <a:cs typeface="Calibri" pitchFamily="34" charset="0"/>
              </a:rPr>
              <a:t>Public </a:t>
            </a:r>
            <a:r>
              <a:rPr lang="en-US" altLang="en-US" sz="2000" b="1" dirty="0" smtClean="0">
                <a:cs typeface="Calibri" pitchFamily="34" charset="0"/>
              </a:rPr>
              <a:t>Notice </a:t>
            </a:r>
            <a:r>
              <a:rPr lang="en-US" altLang="en-US" sz="2000" b="1" dirty="0" smtClean="0">
                <a:solidFill>
                  <a:srgbClr val="0070C0"/>
                </a:solidFill>
                <a:cs typeface="Calibri" pitchFamily="34" charset="0"/>
              </a:rPr>
              <a:t>– Form 1 </a:t>
            </a:r>
            <a:r>
              <a:rPr lang="en-US" altLang="en-US" sz="2000" b="1" dirty="0" smtClean="0">
                <a:cs typeface="Calibri" pitchFamily="34" charset="0"/>
              </a:rPr>
              <a:t>- contd.</a:t>
            </a:r>
            <a:endParaRPr lang="en-IN" sz="2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1000"/>
                                        <p:tgtEl>
                                          <p:spTgt spid="3">
                                            <p:txEl>
                                              <p:pRg st="7" end="7"/>
                                            </p:txEl>
                                          </p:spTgt>
                                        </p:tgtEl>
                                      </p:cBhvr>
                                    </p:animEffect>
                                    <p:anim calcmode="lin" valueType="num">
                                      <p:cBhvr>
                                        <p:cTn id="1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6101</TotalTime>
  <Words>5150</Words>
  <Application>Microsoft Office PowerPoint</Application>
  <PresentationFormat>On-screen Show (16:9)</PresentationFormat>
  <Paragraphs>534</Paragraphs>
  <Slides>58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58</vt:i4>
      </vt:variant>
    </vt:vector>
  </HeadingPairs>
  <TitlesOfParts>
    <vt:vector size="64" baseType="lpstr">
      <vt:lpstr>Arial</vt:lpstr>
      <vt:lpstr>Calibri</vt:lpstr>
      <vt:lpstr>Cambria</vt:lpstr>
      <vt:lpstr>Times New Roman</vt:lpstr>
      <vt:lpstr>Wingdings</vt:lpstr>
      <vt:lpstr>Clarity</vt:lpstr>
      <vt:lpstr>Theme 2  - Nomination Process</vt:lpstr>
      <vt:lpstr>Notification – for GE – and - bye elections</vt:lpstr>
      <vt:lpstr>PowerPoint Presentation</vt:lpstr>
      <vt:lpstr>Public Notice Particulars to be specified [in Form 1; COER, 61] </vt:lpstr>
      <vt:lpstr>Public Notice-Publishing (ECI Instructions) – Contd.</vt:lpstr>
      <vt:lpstr>PowerPoint Presentation</vt:lpstr>
      <vt:lpstr>PowerPoint Presentation</vt:lpstr>
      <vt:lpstr>PowerPoint Presentation</vt:lpstr>
      <vt:lpstr>PowerPoint Presentation</vt:lpstr>
      <vt:lpstr>Filing of Nominations - Restriction on Number of vehicles and people at the time (ECI Instructions)</vt:lpstr>
      <vt:lpstr>Instructions on Videography and safe custody of documents (ECI Instructions)</vt:lpstr>
      <vt:lpstr>Security Deposit  (RPA 1951 for requirement of Security Deposit &amp; COER 1961 Security Deposit - Prevailing amount for LS and LA )</vt:lpstr>
      <vt:lpstr>Requirements for valid nomination [S 33(1)RPA 1951]</vt:lpstr>
      <vt:lpstr>Requirements for valid nomination - contd.</vt:lpstr>
      <vt:lpstr>Proposers - Prescribed numbers [S33(1) RPA 1951]</vt:lpstr>
      <vt:lpstr>Proposers-clarifications – contd. </vt:lpstr>
      <vt:lpstr>For Reserved Constituencies</vt:lpstr>
      <vt:lpstr>Documents to be filed by Candidates dismissed from Govt. Service./</vt:lpstr>
      <vt:lpstr>Affidavit by candidate</vt:lpstr>
      <vt:lpstr>Affidavit by candidate…contd.</vt:lpstr>
      <vt:lpstr>Additional points of note w.r.t  Affidavits by candidate</vt:lpstr>
      <vt:lpstr>Action by RO on Affidavits in Form 26 as per ECI Instructions</vt:lpstr>
      <vt:lpstr>Candidates with Criminal  antecedents - Amendments made to Form 26</vt:lpstr>
      <vt:lpstr>Directions of Commission regarding Criminal Antecedents of Candidates - Checklist</vt:lpstr>
      <vt:lpstr>Photographs of Candidates – ECI Instructions</vt:lpstr>
      <vt:lpstr>Preliminary Examination - S 33(4) RPA 1951, </vt:lpstr>
      <vt:lpstr>Forms “A” and “B” by Pol. Parties – Symbols Order, 1968</vt:lpstr>
      <vt:lpstr>Forms ‘A’ &amp; ‘B – contd.</vt:lpstr>
      <vt:lpstr>Oath/Affirmation  (Articles 84 &amp; 173 of Constitution of India)</vt:lpstr>
      <vt:lpstr>Oath/Affirmation  (Articles 84 &amp; 173 of Constitution of India) – contd.</vt:lpstr>
      <vt:lpstr>List of  other/all Authorities before whom  Oath or Affirmation to be made (as prescribed by ECI Order) - contd</vt:lpstr>
      <vt:lpstr>Authorities before whom  Oath or Affirmation to be made (as prescribed by ECI Order) contd</vt:lpstr>
      <vt:lpstr>Action by RO on receipt of Nomination Paper – 10 Steps </vt:lpstr>
      <vt:lpstr>Action by RO on receipt of nomination – contd. </vt:lpstr>
      <vt:lpstr>Check List of documents in connection with filing of nomination – ECI Instructions</vt:lpstr>
      <vt:lpstr>Check List Contd..</vt:lpstr>
      <vt:lpstr>Check List Contd..</vt:lpstr>
      <vt:lpstr>Check List Contd..</vt:lpstr>
      <vt:lpstr>Check List Contd..</vt:lpstr>
      <vt:lpstr>Check List Contd..</vt:lpstr>
      <vt:lpstr>Acknowledgment of Nomination Paper</vt:lpstr>
      <vt:lpstr>Other documents to be handed  over to candidates at the time of filing of nominations – as per ECI Instructions</vt:lpstr>
      <vt:lpstr>Notice of nomination </vt:lpstr>
      <vt:lpstr>Preparation of List of nominated candidates – ECI Instructions</vt:lpstr>
      <vt:lpstr>Arrangements for facilitating the Nomination Process (Instructions of ECI)</vt:lpstr>
      <vt:lpstr>Arrangements for facilitating the Nomination Process - contd</vt:lpstr>
      <vt:lpstr>Document Checklist for error-free Nomination Process (Instructions of ECI)</vt:lpstr>
      <vt:lpstr>Document Checklist for error-free Nomination Process (ECI Instructions) – contd.</vt:lpstr>
      <vt:lpstr>Risks associated with Nomination Process – contd.</vt:lpstr>
      <vt:lpstr>Risks associated with Nomination Process – contd.</vt:lpstr>
      <vt:lpstr>Risks associated with Nomination Process – contd.</vt:lpstr>
      <vt:lpstr>Risks associated with Nomination Process – contd.</vt:lpstr>
      <vt:lpstr>Risks associated with Nomination Process – contd.</vt:lpstr>
      <vt:lpstr>Risks associated with Nomination Process – contd.</vt:lpstr>
      <vt:lpstr>Do’s during nomination process</vt:lpstr>
      <vt:lpstr>Do’s during nomination process-Contd</vt:lpstr>
      <vt:lpstr>Don’ts during nomination process</vt:lpstr>
      <vt:lpstr>IT Applications for Nomination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eci</dc:creator>
  <cp:lastModifiedBy>Admin</cp:lastModifiedBy>
  <cp:revision>959</cp:revision>
  <cp:lastPrinted>2023-05-26T06:10:22Z</cp:lastPrinted>
  <dcterms:created xsi:type="dcterms:W3CDTF">2012-11-03T07:14:21Z</dcterms:created>
  <dcterms:modified xsi:type="dcterms:W3CDTF">2023-09-27T07:29:47Z</dcterms:modified>
</cp:coreProperties>
</file>