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handoutMasterIdLst>
    <p:handoutMasterId r:id="rId66"/>
  </p:handoutMasterIdLst>
  <p:sldIdLst>
    <p:sldId id="287" r:id="rId2"/>
    <p:sldId id="418" r:id="rId3"/>
    <p:sldId id="419" r:id="rId4"/>
    <p:sldId id="412" r:id="rId5"/>
    <p:sldId id="297" r:id="rId6"/>
    <p:sldId id="298" r:id="rId7"/>
    <p:sldId id="307" r:id="rId8"/>
    <p:sldId id="388" r:id="rId9"/>
    <p:sldId id="403" r:id="rId10"/>
    <p:sldId id="398" r:id="rId11"/>
    <p:sldId id="399" r:id="rId12"/>
    <p:sldId id="401" r:id="rId13"/>
    <p:sldId id="402" r:id="rId14"/>
    <p:sldId id="404" r:id="rId15"/>
    <p:sldId id="405" r:id="rId16"/>
    <p:sldId id="406" r:id="rId17"/>
    <p:sldId id="407" r:id="rId18"/>
    <p:sldId id="408" r:id="rId19"/>
    <p:sldId id="413" r:id="rId20"/>
    <p:sldId id="316" r:id="rId21"/>
    <p:sldId id="318" r:id="rId22"/>
    <p:sldId id="409" r:id="rId23"/>
    <p:sldId id="414" r:id="rId24"/>
    <p:sldId id="372" r:id="rId25"/>
    <p:sldId id="389" r:id="rId26"/>
    <p:sldId id="390" r:id="rId27"/>
    <p:sldId id="411" r:id="rId28"/>
    <p:sldId id="410" r:id="rId29"/>
    <p:sldId id="371" r:id="rId30"/>
    <p:sldId id="374" r:id="rId31"/>
    <p:sldId id="375" r:id="rId32"/>
    <p:sldId id="376" r:id="rId33"/>
    <p:sldId id="377" r:id="rId34"/>
    <p:sldId id="415" r:id="rId35"/>
    <p:sldId id="378" r:id="rId36"/>
    <p:sldId id="392" r:id="rId37"/>
    <p:sldId id="393" r:id="rId38"/>
    <p:sldId id="394" r:id="rId39"/>
    <p:sldId id="395" r:id="rId40"/>
    <p:sldId id="416" r:id="rId41"/>
    <p:sldId id="380" r:id="rId42"/>
    <p:sldId id="381" r:id="rId43"/>
    <p:sldId id="382" r:id="rId44"/>
    <p:sldId id="383" r:id="rId45"/>
    <p:sldId id="417" r:id="rId46"/>
    <p:sldId id="348" r:id="rId47"/>
    <p:sldId id="367" r:id="rId48"/>
    <p:sldId id="359" r:id="rId49"/>
    <p:sldId id="366" r:id="rId50"/>
    <p:sldId id="354" r:id="rId51"/>
    <p:sldId id="420" r:id="rId52"/>
    <p:sldId id="421" r:id="rId53"/>
    <p:sldId id="422" r:id="rId54"/>
    <p:sldId id="423" r:id="rId55"/>
    <p:sldId id="425" r:id="rId56"/>
    <p:sldId id="426" r:id="rId57"/>
    <p:sldId id="427" r:id="rId58"/>
    <p:sldId id="428" r:id="rId59"/>
    <p:sldId id="429" r:id="rId60"/>
    <p:sldId id="430" r:id="rId61"/>
    <p:sldId id="431" r:id="rId62"/>
    <p:sldId id="432" r:id="rId63"/>
    <p:sldId id="433" r:id="rId64"/>
  </p:sldIdLst>
  <p:sldSz cx="12192000" cy="6858000"/>
  <p:notesSz cx="6797675" cy="9926638"/>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97" autoAdjust="0"/>
    <p:restoredTop sz="97513" autoAdjust="0"/>
  </p:normalViewPr>
  <p:slideViewPr>
    <p:cSldViewPr>
      <p:cViewPr varScale="1">
        <p:scale>
          <a:sx n="69" d="100"/>
          <a:sy n="69" d="100"/>
        </p:scale>
        <p:origin x="642" y="48"/>
      </p:cViewPr>
      <p:guideLst>
        <p:guide orient="horz" pos="2160"/>
        <p:guide pos="3840"/>
      </p:guideLst>
    </p:cSldViewPr>
  </p:slideViewPr>
  <p:notesTextViewPr>
    <p:cViewPr>
      <p:scale>
        <a:sx n="100" d="100"/>
        <a:sy n="100" d="100"/>
      </p:scale>
      <p:origin x="0" y="0"/>
    </p:cViewPr>
  </p:notesTextViewPr>
  <p:sorterViewPr>
    <p:cViewPr>
      <p:scale>
        <a:sx n="110" d="100"/>
        <a:sy n="110" d="100"/>
      </p:scale>
      <p:origin x="0" y="-8922"/>
    </p:cViewPr>
  </p:sorterViewPr>
  <p:notesViewPr>
    <p:cSldViewPr>
      <p:cViewPr varScale="1">
        <p:scale>
          <a:sx n="54" d="100"/>
          <a:sy n="54" d="100"/>
        </p:scale>
        <p:origin x="-1872" y="-108"/>
      </p:cViewPr>
      <p:guideLst>
        <p:guide orient="horz" pos="3127"/>
        <p:guide pos="214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0644CB-CA19-E682-E4B5-E58A28AF963D}"/>
              </a:ext>
            </a:extLst>
          </p:cNvPr>
          <p:cNvSpPr>
            <a:spLocks noGrp="1"/>
          </p:cNvSpPr>
          <p:nvPr>
            <p:ph type="hdr" sz="quarter"/>
          </p:nvPr>
        </p:nvSpPr>
        <p:spPr>
          <a:xfrm>
            <a:off x="1" y="0"/>
            <a:ext cx="2944086" cy="497441"/>
          </a:xfrm>
          <a:prstGeom prst="rect">
            <a:avLst/>
          </a:prstGeom>
        </p:spPr>
        <p:txBody>
          <a:bodyPr vert="horz" lIns="94174" tIns="47087" rIns="94174" bIns="47087" rtlCol="0"/>
          <a:lstStyle>
            <a:lvl1pPr algn="l">
              <a:defRPr sz="1200"/>
            </a:lvl1pPr>
          </a:lstStyle>
          <a:p>
            <a:pPr>
              <a:defRPr/>
            </a:pPr>
            <a:endParaRPr lang="en-US"/>
          </a:p>
        </p:txBody>
      </p:sp>
      <p:sp>
        <p:nvSpPr>
          <p:cNvPr id="4" name="Footer Placeholder 3">
            <a:extLst>
              <a:ext uri="{FF2B5EF4-FFF2-40B4-BE49-F238E27FC236}">
                <a16:creationId xmlns:a16="http://schemas.microsoft.com/office/drawing/2014/main" id="{F794FF9B-9CD7-4EFB-CF5E-A737C6A77F22}"/>
              </a:ext>
            </a:extLst>
          </p:cNvPr>
          <p:cNvSpPr>
            <a:spLocks noGrp="1"/>
          </p:cNvSpPr>
          <p:nvPr>
            <p:ph type="ftr" sz="quarter" idx="2"/>
          </p:nvPr>
        </p:nvSpPr>
        <p:spPr>
          <a:xfrm>
            <a:off x="1" y="9427614"/>
            <a:ext cx="2944086" cy="497441"/>
          </a:xfrm>
          <a:prstGeom prst="rect">
            <a:avLst/>
          </a:prstGeom>
        </p:spPr>
        <p:txBody>
          <a:bodyPr vert="horz" lIns="94174" tIns="47087" rIns="94174" bIns="47087" rtlCol="0" anchor="b"/>
          <a:lstStyle>
            <a:lvl1pPr algn="l">
              <a:defRPr sz="1200"/>
            </a:lvl1pPr>
          </a:lstStyle>
          <a:p>
            <a:pPr>
              <a:defRPr/>
            </a:pPr>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A85CF36-C5EA-B21B-FEF7-FC46DD636DB6}"/>
              </a:ext>
            </a:extLst>
          </p:cNvPr>
          <p:cNvSpPr>
            <a:spLocks noGrp="1"/>
          </p:cNvSpPr>
          <p:nvPr>
            <p:ph type="hdr" sz="quarter"/>
          </p:nvPr>
        </p:nvSpPr>
        <p:spPr>
          <a:xfrm>
            <a:off x="1" y="0"/>
            <a:ext cx="2944086" cy="497441"/>
          </a:xfrm>
          <a:prstGeom prst="rect">
            <a:avLst/>
          </a:prstGeom>
        </p:spPr>
        <p:txBody>
          <a:bodyPr vert="horz" lIns="94174" tIns="47087" rIns="94174" bIns="47087" rtlCol="0"/>
          <a:lstStyle>
            <a:lvl1pPr algn="l">
              <a:defRPr sz="1200"/>
            </a:lvl1pPr>
          </a:lstStyle>
          <a:p>
            <a:pPr>
              <a:defRPr/>
            </a:pPr>
            <a:endParaRPr lang="en-IN"/>
          </a:p>
        </p:txBody>
      </p:sp>
      <p:sp>
        <p:nvSpPr>
          <p:cNvPr id="3" name="Date Placeholder 2">
            <a:extLst>
              <a:ext uri="{FF2B5EF4-FFF2-40B4-BE49-F238E27FC236}">
                <a16:creationId xmlns:a16="http://schemas.microsoft.com/office/drawing/2014/main" id="{D38BDC2D-1B84-EF6F-A576-DB264D970A75}"/>
              </a:ext>
            </a:extLst>
          </p:cNvPr>
          <p:cNvSpPr>
            <a:spLocks noGrp="1"/>
          </p:cNvSpPr>
          <p:nvPr>
            <p:ph type="dt" idx="1"/>
          </p:nvPr>
        </p:nvSpPr>
        <p:spPr>
          <a:xfrm>
            <a:off x="3852016" y="0"/>
            <a:ext cx="2944086" cy="497441"/>
          </a:xfrm>
          <a:prstGeom prst="rect">
            <a:avLst/>
          </a:prstGeom>
        </p:spPr>
        <p:txBody>
          <a:bodyPr vert="horz" lIns="94174" tIns="47087" rIns="94174" bIns="47087" rtlCol="0"/>
          <a:lstStyle>
            <a:lvl1pPr algn="r">
              <a:defRPr sz="1200"/>
            </a:lvl1pPr>
          </a:lstStyle>
          <a:p>
            <a:pPr>
              <a:defRPr/>
            </a:pPr>
            <a:fld id="{44D2EAB3-B380-490A-A281-8CC3C01F5591}" type="datetimeFigureOut">
              <a:rPr lang="en-IN"/>
              <a:pPr>
                <a:defRPr/>
              </a:pPr>
              <a:t>25-09-2023</a:t>
            </a:fld>
            <a:endParaRPr lang="en-IN"/>
          </a:p>
        </p:txBody>
      </p:sp>
      <p:sp>
        <p:nvSpPr>
          <p:cNvPr id="4" name="Slide Image Placeholder 3">
            <a:extLst>
              <a:ext uri="{FF2B5EF4-FFF2-40B4-BE49-F238E27FC236}">
                <a16:creationId xmlns:a16="http://schemas.microsoft.com/office/drawing/2014/main" id="{02C68CFE-F022-91B0-E4F2-87052AC1A3BC}"/>
              </a:ext>
            </a:extLst>
          </p:cNvPr>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4174" tIns="47087" rIns="94174" bIns="47087" rtlCol="0" anchor="ctr"/>
          <a:lstStyle/>
          <a:p>
            <a:pPr lvl="0"/>
            <a:endParaRPr lang="en-IN" noProof="0"/>
          </a:p>
        </p:txBody>
      </p:sp>
      <p:sp>
        <p:nvSpPr>
          <p:cNvPr id="5" name="Notes Placeholder 4">
            <a:extLst>
              <a:ext uri="{FF2B5EF4-FFF2-40B4-BE49-F238E27FC236}">
                <a16:creationId xmlns:a16="http://schemas.microsoft.com/office/drawing/2014/main" id="{9A31F5B6-A3C2-BF84-A21B-880593261F15}"/>
              </a:ext>
            </a:extLst>
          </p:cNvPr>
          <p:cNvSpPr>
            <a:spLocks noGrp="1"/>
          </p:cNvSpPr>
          <p:nvPr>
            <p:ph type="body" sz="quarter" idx="3"/>
          </p:nvPr>
        </p:nvSpPr>
        <p:spPr>
          <a:xfrm>
            <a:off x="679768" y="4714599"/>
            <a:ext cx="5438140" cy="4467462"/>
          </a:xfrm>
          <a:prstGeom prst="rect">
            <a:avLst/>
          </a:prstGeom>
        </p:spPr>
        <p:txBody>
          <a:bodyPr vert="horz" lIns="94174" tIns="47087" rIns="94174" bIns="4708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N" noProof="0"/>
          </a:p>
        </p:txBody>
      </p:sp>
      <p:sp>
        <p:nvSpPr>
          <p:cNvPr id="6" name="Footer Placeholder 5">
            <a:extLst>
              <a:ext uri="{FF2B5EF4-FFF2-40B4-BE49-F238E27FC236}">
                <a16:creationId xmlns:a16="http://schemas.microsoft.com/office/drawing/2014/main" id="{8DFE28DF-E31E-A003-8990-96418B753E90}"/>
              </a:ext>
            </a:extLst>
          </p:cNvPr>
          <p:cNvSpPr>
            <a:spLocks noGrp="1"/>
          </p:cNvSpPr>
          <p:nvPr>
            <p:ph type="ftr" sz="quarter" idx="4"/>
          </p:nvPr>
        </p:nvSpPr>
        <p:spPr>
          <a:xfrm>
            <a:off x="1" y="9427614"/>
            <a:ext cx="2944086" cy="497441"/>
          </a:xfrm>
          <a:prstGeom prst="rect">
            <a:avLst/>
          </a:prstGeom>
        </p:spPr>
        <p:txBody>
          <a:bodyPr vert="horz" lIns="94174" tIns="47087" rIns="94174" bIns="47087" rtlCol="0" anchor="b"/>
          <a:lstStyle>
            <a:lvl1pPr algn="l">
              <a:defRPr sz="1200"/>
            </a:lvl1pPr>
          </a:lstStyle>
          <a:p>
            <a:pPr>
              <a:defRPr/>
            </a:pPr>
            <a:endParaRPr lang="en-IN"/>
          </a:p>
        </p:txBody>
      </p:sp>
      <p:sp>
        <p:nvSpPr>
          <p:cNvPr id="7" name="Slide Number Placeholder 6">
            <a:extLst>
              <a:ext uri="{FF2B5EF4-FFF2-40B4-BE49-F238E27FC236}">
                <a16:creationId xmlns:a16="http://schemas.microsoft.com/office/drawing/2014/main" id="{CBF6BD08-A966-DD2C-B3B4-4BDF44420D54}"/>
              </a:ext>
            </a:extLst>
          </p:cNvPr>
          <p:cNvSpPr>
            <a:spLocks noGrp="1"/>
          </p:cNvSpPr>
          <p:nvPr>
            <p:ph type="sldNum" sz="quarter" idx="5"/>
          </p:nvPr>
        </p:nvSpPr>
        <p:spPr>
          <a:xfrm>
            <a:off x="3852016" y="9427614"/>
            <a:ext cx="2944086" cy="497441"/>
          </a:xfrm>
          <a:prstGeom prst="rect">
            <a:avLst/>
          </a:prstGeom>
        </p:spPr>
        <p:txBody>
          <a:bodyPr vert="horz" wrap="square" lIns="94174" tIns="47087" rIns="94174" bIns="47087" numCol="1" anchor="b" anchorCtr="0" compatLnSpc="1">
            <a:prstTxWarp prst="textNoShape">
              <a:avLst/>
            </a:prstTxWarp>
          </a:bodyPr>
          <a:lstStyle>
            <a:lvl1pPr algn="r">
              <a:defRPr sz="1200"/>
            </a:lvl1pPr>
          </a:lstStyle>
          <a:p>
            <a:fld id="{5A8C4BB2-DA42-405D-BEE1-793FB56A80AC}" type="slidenum">
              <a:rPr lang="en-IN" altLang="en-US"/>
              <a:pPr/>
              <a:t>‹#›</a:t>
            </a:fld>
            <a:endParaRPr lang="en-IN" altLang="en-US"/>
          </a:p>
        </p:txBody>
      </p:sp>
    </p:spTree>
    <p:extLst>
      <p:ext uri="{BB962C8B-B14F-4D97-AF65-F5344CB8AC3E}">
        <p14:creationId xmlns:p14="http://schemas.microsoft.com/office/powerpoint/2010/main" val="32894648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9896FA15-98F0-8158-60D1-2E67CEF9658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39310" indent="-284350" eaLnBrk="0" hangingPunct="0">
              <a:defRPr>
                <a:solidFill>
                  <a:schemeClr val="tx1"/>
                </a:solidFill>
                <a:latin typeface="Calibri" panose="020F0502020204030204" pitchFamily="34" charset="0"/>
                <a:cs typeface="Arial" panose="020B0604020202020204" pitchFamily="34" charset="0"/>
              </a:defRPr>
            </a:lvl2pPr>
            <a:lvl3pPr marL="1137399" indent="-227480" eaLnBrk="0" hangingPunct="0">
              <a:defRPr>
                <a:solidFill>
                  <a:schemeClr val="tx1"/>
                </a:solidFill>
                <a:latin typeface="Calibri" panose="020F0502020204030204" pitchFamily="34" charset="0"/>
                <a:cs typeface="Arial" panose="020B0604020202020204" pitchFamily="34" charset="0"/>
              </a:defRPr>
            </a:lvl3pPr>
            <a:lvl4pPr marL="1592359" indent="-227480" eaLnBrk="0" hangingPunct="0">
              <a:defRPr>
                <a:solidFill>
                  <a:schemeClr val="tx1"/>
                </a:solidFill>
                <a:latin typeface="Calibri" panose="020F0502020204030204" pitchFamily="34" charset="0"/>
                <a:cs typeface="Arial" panose="020B0604020202020204" pitchFamily="34" charset="0"/>
              </a:defRPr>
            </a:lvl4pPr>
            <a:lvl5pPr marL="2047319" indent="-227480" eaLnBrk="0" hangingPunct="0">
              <a:defRPr>
                <a:solidFill>
                  <a:schemeClr val="tx1"/>
                </a:solidFill>
                <a:latin typeface="Calibri" panose="020F0502020204030204" pitchFamily="34" charset="0"/>
                <a:cs typeface="Arial" panose="020B0604020202020204" pitchFamily="34" charset="0"/>
              </a:defRPr>
            </a:lvl5pPr>
            <a:lvl6pPr marL="250227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5723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1219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6715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B0A038D-C778-4414-9660-ACADF131113E}" type="slidenum">
              <a:rPr lang="en-US" altLang="en-US"/>
              <a:pPr eaLnBrk="1" hangingPunct="1"/>
              <a:t>32</a:t>
            </a:fld>
            <a:endParaRPr lang="en-US" altLang="en-US"/>
          </a:p>
        </p:txBody>
      </p:sp>
      <p:sp>
        <p:nvSpPr>
          <p:cNvPr id="60419" name="Rectangle 2">
            <a:extLst>
              <a:ext uri="{FF2B5EF4-FFF2-40B4-BE49-F238E27FC236}">
                <a16:creationId xmlns:a16="http://schemas.microsoft.com/office/drawing/2014/main" id="{2E89F9F3-A631-8395-88B7-87F109193856}"/>
              </a:ext>
            </a:extLst>
          </p:cNvPr>
          <p:cNvSpPr>
            <a:spLocks noGrp="1" noRot="1" noChangeAspect="1" noChangeArrowheads="1" noTextEdit="1"/>
          </p:cNvSpPr>
          <p:nvPr>
            <p:ph type="sldImg"/>
          </p:nvPr>
        </p:nvSpPr>
        <p:spPr bwMode="auto">
          <a:xfrm>
            <a:off x="92075" y="744538"/>
            <a:ext cx="6615113"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a:extLst>
              <a:ext uri="{FF2B5EF4-FFF2-40B4-BE49-F238E27FC236}">
                <a16:creationId xmlns:a16="http://schemas.microsoft.com/office/drawing/2014/main" id="{7652F98D-1E60-1846-80D3-7E23BDB020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547853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22D81955-7A9A-6077-EF06-096010964C9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39310" indent="-284350" eaLnBrk="0" hangingPunct="0">
              <a:defRPr>
                <a:solidFill>
                  <a:schemeClr val="tx1"/>
                </a:solidFill>
                <a:latin typeface="Calibri" panose="020F0502020204030204" pitchFamily="34" charset="0"/>
                <a:cs typeface="Arial" panose="020B0604020202020204" pitchFamily="34" charset="0"/>
              </a:defRPr>
            </a:lvl2pPr>
            <a:lvl3pPr marL="1137399" indent="-227480" eaLnBrk="0" hangingPunct="0">
              <a:defRPr>
                <a:solidFill>
                  <a:schemeClr val="tx1"/>
                </a:solidFill>
                <a:latin typeface="Calibri" panose="020F0502020204030204" pitchFamily="34" charset="0"/>
                <a:cs typeface="Arial" panose="020B0604020202020204" pitchFamily="34" charset="0"/>
              </a:defRPr>
            </a:lvl3pPr>
            <a:lvl4pPr marL="1592359" indent="-227480" eaLnBrk="0" hangingPunct="0">
              <a:defRPr>
                <a:solidFill>
                  <a:schemeClr val="tx1"/>
                </a:solidFill>
                <a:latin typeface="Calibri" panose="020F0502020204030204" pitchFamily="34" charset="0"/>
                <a:cs typeface="Arial" panose="020B0604020202020204" pitchFamily="34" charset="0"/>
              </a:defRPr>
            </a:lvl4pPr>
            <a:lvl5pPr marL="2047319" indent="-227480" eaLnBrk="0" hangingPunct="0">
              <a:defRPr>
                <a:solidFill>
                  <a:schemeClr val="tx1"/>
                </a:solidFill>
                <a:latin typeface="Calibri" panose="020F0502020204030204" pitchFamily="34" charset="0"/>
                <a:cs typeface="Arial" panose="020B0604020202020204" pitchFamily="34" charset="0"/>
              </a:defRPr>
            </a:lvl5pPr>
            <a:lvl6pPr marL="250227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5723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1219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6715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56779ED9-982F-411D-B2FD-431ED3DB5C07}" type="slidenum">
              <a:rPr lang="en-US" altLang="en-US"/>
              <a:pPr eaLnBrk="1" hangingPunct="1"/>
              <a:t>35</a:t>
            </a:fld>
            <a:endParaRPr lang="en-US" altLang="en-US"/>
          </a:p>
        </p:txBody>
      </p:sp>
      <p:sp>
        <p:nvSpPr>
          <p:cNvPr id="61443" name="Rectangle 2">
            <a:extLst>
              <a:ext uri="{FF2B5EF4-FFF2-40B4-BE49-F238E27FC236}">
                <a16:creationId xmlns:a16="http://schemas.microsoft.com/office/drawing/2014/main" id="{CA8F97F3-A02C-0350-9180-E1A9C0BC1959}"/>
              </a:ext>
            </a:extLst>
          </p:cNvPr>
          <p:cNvSpPr>
            <a:spLocks noGrp="1" noRot="1" noChangeAspect="1" noChangeArrowheads="1" noTextEdit="1"/>
          </p:cNvSpPr>
          <p:nvPr>
            <p:ph type="sldImg"/>
          </p:nvPr>
        </p:nvSpPr>
        <p:spPr bwMode="auto">
          <a:xfrm>
            <a:off x="92075" y="744538"/>
            <a:ext cx="6615113"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4" name="Rectangle 3">
            <a:extLst>
              <a:ext uri="{FF2B5EF4-FFF2-40B4-BE49-F238E27FC236}">
                <a16:creationId xmlns:a16="http://schemas.microsoft.com/office/drawing/2014/main" id="{4037B14D-6F7E-8D78-837A-A2A8C1AA119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597407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99877970-07CD-E5DF-A050-ECF3B8DA825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39310" indent="-284350" eaLnBrk="0" hangingPunct="0">
              <a:defRPr>
                <a:solidFill>
                  <a:schemeClr val="tx1"/>
                </a:solidFill>
                <a:latin typeface="Calibri" panose="020F0502020204030204" pitchFamily="34" charset="0"/>
                <a:cs typeface="Arial" panose="020B0604020202020204" pitchFamily="34" charset="0"/>
              </a:defRPr>
            </a:lvl2pPr>
            <a:lvl3pPr marL="1137399" indent="-227480" eaLnBrk="0" hangingPunct="0">
              <a:defRPr>
                <a:solidFill>
                  <a:schemeClr val="tx1"/>
                </a:solidFill>
                <a:latin typeface="Calibri" panose="020F0502020204030204" pitchFamily="34" charset="0"/>
                <a:cs typeface="Arial" panose="020B0604020202020204" pitchFamily="34" charset="0"/>
              </a:defRPr>
            </a:lvl3pPr>
            <a:lvl4pPr marL="1592359" indent="-227480" eaLnBrk="0" hangingPunct="0">
              <a:defRPr>
                <a:solidFill>
                  <a:schemeClr val="tx1"/>
                </a:solidFill>
                <a:latin typeface="Calibri" panose="020F0502020204030204" pitchFamily="34" charset="0"/>
                <a:cs typeface="Arial" panose="020B0604020202020204" pitchFamily="34" charset="0"/>
              </a:defRPr>
            </a:lvl4pPr>
            <a:lvl5pPr marL="2047319" indent="-227480" eaLnBrk="0" hangingPunct="0">
              <a:defRPr>
                <a:solidFill>
                  <a:schemeClr val="tx1"/>
                </a:solidFill>
                <a:latin typeface="Calibri" panose="020F0502020204030204" pitchFamily="34" charset="0"/>
                <a:cs typeface="Arial" panose="020B0604020202020204" pitchFamily="34" charset="0"/>
              </a:defRPr>
            </a:lvl5pPr>
            <a:lvl6pPr marL="250227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5723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1219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6715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FACD919-3BC7-4C4F-81BE-31CFA3F959DC}" type="slidenum">
              <a:rPr lang="en-US" altLang="en-US"/>
              <a:pPr eaLnBrk="1" hangingPunct="1"/>
              <a:t>36</a:t>
            </a:fld>
            <a:endParaRPr lang="en-US" altLang="en-US"/>
          </a:p>
        </p:txBody>
      </p:sp>
      <p:sp>
        <p:nvSpPr>
          <p:cNvPr id="63491" name="Rectangle 2">
            <a:extLst>
              <a:ext uri="{FF2B5EF4-FFF2-40B4-BE49-F238E27FC236}">
                <a16:creationId xmlns:a16="http://schemas.microsoft.com/office/drawing/2014/main" id="{B96EB0C8-4F3E-58AD-0328-AC747A1C4113}"/>
              </a:ext>
            </a:extLst>
          </p:cNvPr>
          <p:cNvSpPr>
            <a:spLocks noGrp="1" noRot="1" noChangeAspect="1" noChangeArrowheads="1" noTextEdit="1"/>
          </p:cNvSpPr>
          <p:nvPr>
            <p:ph type="sldImg"/>
          </p:nvPr>
        </p:nvSpPr>
        <p:spPr bwMode="auto">
          <a:xfrm>
            <a:off x="92075" y="744538"/>
            <a:ext cx="6615113"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2" name="Rectangle 3">
            <a:extLst>
              <a:ext uri="{FF2B5EF4-FFF2-40B4-BE49-F238E27FC236}">
                <a16:creationId xmlns:a16="http://schemas.microsoft.com/office/drawing/2014/main" id="{2136D975-60A9-D0EE-9178-F9072DDFE46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426936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C259EB05-48A2-1E23-BECF-D0A9DAFC244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39310" indent="-284350" eaLnBrk="0" hangingPunct="0">
              <a:defRPr>
                <a:solidFill>
                  <a:schemeClr val="tx1"/>
                </a:solidFill>
                <a:latin typeface="Calibri" panose="020F0502020204030204" pitchFamily="34" charset="0"/>
                <a:cs typeface="Arial" panose="020B0604020202020204" pitchFamily="34" charset="0"/>
              </a:defRPr>
            </a:lvl2pPr>
            <a:lvl3pPr marL="1137399" indent="-227480" eaLnBrk="0" hangingPunct="0">
              <a:defRPr>
                <a:solidFill>
                  <a:schemeClr val="tx1"/>
                </a:solidFill>
                <a:latin typeface="Calibri" panose="020F0502020204030204" pitchFamily="34" charset="0"/>
                <a:cs typeface="Arial" panose="020B0604020202020204" pitchFamily="34" charset="0"/>
              </a:defRPr>
            </a:lvl3pPr>
            <a:lvl4pPr marL="1592359" indent="-227480" eaLnBrk="0" hangingPunct="0">
              <a:defRPr>
                <a:solidFill>
                  <a:schemeClr val="tx1"/>
                </a:solidFill>
                <a:latin typeface="Calibri" panose="020F0502020204030204" pitchFamily="34" charset="0"/>
                <a:cs typeface="Arial" panose="020B0604020202020204" pitchFamily="34" charset="0"/>
              </a:defRPr>
            </a:lvl4pPr>
            <a:lvl5pPr marL="2047319" indent="-227480" eaLnBrk="0" hangingPunct="0">
              <a:defRPr>
                <a:solidFill>
                  <a:schemeClr val="tx1"/>
                </a:solidFill>
                <a:latin typeface="Calibri" panose="020F0502020204030204" pitchFamily="34" charset="0"/>
                <a:cs typeface="Arial" panose="020B0604020202020204" pitchFamily="34" charset="0"/>
              </a:defRPr>
            </a:lvl5pPr>
            <a:lvl6pPr marL="250227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5723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1219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6715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5BFDBA5-1C1C-437D-B178-8C10A391CEA4}" type="slidenum">
              <a:rPr lang="en-US" altLang="en-US"/>
              <a:pPr eaLnBrk="1" hangingPunct="1"/>
              <a:t>37</a:t>
            </a:fld>
            <a:endParaRPr lang="en-US" altLang="en-US"/>
          </a:p>
        </p:txBody>
      </p:sp>
      <p:sp>
        <p:nvSpPr>
          <p:cNvPr id="64515" name="Rectangle 2">
            <a:extLst>
              <a:ext uri="{FF2B5EF4-FFF2-40B4-BE49-F238E27FC236}">
                <a16:creationId xmlns:a16="http://schemas.microsoft.com/office/drawing/2014/main" id="{C18B4750-9912-5D16-C6EC-2C6E233F4CC0}"/>
              </a:ext>
            </a:extLst>
          </p:cNvPr>
          <p:cNvSpPr>
            <a:spLocks noGrp="1" noRot="1" noChangeAspect="1" noChangeArrowheads="1" noTextEdit="1"/>
          </p:cNvSpPr>
          <p:nvPr>
            <p:ph type="sldImg"/>
          </p:nvPr>
        </p:nvSpPr>
        <p:spPr bwMode="auto">
          <a:xfrm>
            <a:off x="92075" y="744538"/>
            <a:ext cx="6615113"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6" name="Rectangle 3">
            <a:extLst>
              <a:ext uri="{FF2B5EF4-FFF2-40B4-BE49-F238E27FC236}">
                <a16:creationId xmlns:a16="http://schemas.microsoft.com/office/drawing/2014/main" id="{714B71BE-795F-138B-FC58-24FDA38DC2C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085429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4DCF102D-E182-F070-B514-02EC28591AE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39310" indent="-284350" eaLnBrk="0" hangingPunct="0">
              <a:defRPr>
                <a:solidFill>
                  <a:schemeClr val="tx1"/>
                </a:solidFill>
                <a:latin typeface="Calibri" panose="020F0502020204030204" pitchFamily="34" charset="0"/>
                <a:cs typeface="Arial" panose="020B0604020202020204" pitchFamily="34" charset="0"/>
              </a:defRPr>
            </a:lvl2pPr>
            <a:lvl3pPr marL="1137399" indent="-227480" eaLnBrk="0" hangingPunct="0">
              <a:defRPr>
                <a:solidFill>
                  <a:schemeClr val="tx1"/>
                </a:solidFill>
                <a:latin typeface="Calibri" panose="020F0502020204030204" pitchFamily="34" charset="0"/>
                <a:cs typeface="Arial" panose="020B0604020202020204" pitchFamily="34" charset="0"/>
              </a:defRPr>
            </a:lvl3pPr>
            <a:lvl4pPr marL="1592359" indent="-227480" eaLnBrk="0" hangingPunct="0">
              <a:defRPr>
                <a:solidFill>
                  <a:schemeClr val="tx1"/>
                </a:solidFill>
                <a:latin typeface="Calibri" panose="020F0502020204030204" pitchFamily="34" charset="0"/>
                <a:cs typeface="Arial" panose="020B0604020202020204" pitchFamily="34" charset="0"/>
              </a:defRPr>
            </a:lvl4pPr>
            <a:lvl5pPr marL="2047319" indent="-227480" eaLnBrk="0" hangingPunct="0">
              <a:defRPr>
                <a:solidFill>
                  <a:schemeClr val="tx1"/>
                </a:solidFill>
                <a:latin typeface="Calibri" panose="020F0502020204030204" pitchFamily="34" charset="0"/>
                <a:cs typeface="Arial" panose="020B0604020202020204" pitchFamily="34" charset="0"/>
              </a:defRPr>
            </a:lvl5pPr>
            <a:lvl6pPr marL="250227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5723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1219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6715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7D88BE2-D29D-4502-876B-69BB456D7B87}" type="slidenum">
              <a:rPr lang="en-US" altLang="en-US"/>
              <a:pPr eaLnBrk="1" hangingPunct="1"/>
              <a:t>38</a:t>
            </a:fld>
            <a:endParaRPr lang="en-US" altLang="en-US"/>
          </a:p>
        </p:txBody>
      </p:sp>
      <p:sp>
        <p:nvSpPr>
          <p:cNvPr id="65539" name="Rectangle 2">
            <a:extLst>
              <a:ext uri="{FF2B5EF4-FFF2-40B4-BE49-F238E27FC236}">
                <a16:creationId xmlns:a16="http://schemas.microsoft.com/office/drawing/2014/main" id="{F71B9297-A8A4-D68E-1D70-8450B099D5A3}"/>
              </a:ext>
            </a:extLst>
          </p:cNvPr>
          <p:cNvSpPr>
            <a:spLocks noGrp="1" noRot="1" noChangeAspect="1" noChangeArrowheads="1" noTextEdit="1"/>
          </p:cNvSpPr>
          <p:nvPr>
            <p:ph type="sldImg"/>
          </p:nvPr>
        </p:nvSpPr>
        <p:spPr bwMode="auto">
          <a:xfrm>
            <a:off x="92075" y="744538"/>
            <a:ext cx="6615113"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a:extLst>
              <a:ext uri="{FF2B5EF4-FFF2-40B4-BE49-F238E27FC236}">
                <a16:creationId xmlns:a16="http://schemas.microsoft.com/office/drawing/2014/main" id="{2D414837-48FD-EE3B-D253-9777CB16F7B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8669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C259EB05-48A2-1E23-BECF-D0A9DAFC244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39310" indent="-284350" eaLnBrk="0" hangingPunct="0">
              <a:defRPr>
                <a:solidFill>
                  <a:schemeClr val="tx1"/>
                </a:solidFill>
                <a:latin typeface="Calibri" panose="020F0502020204030204" pitchFamily="34" charset="0"/>
                <a:cs typeface="Arial" panose="020B0604020202020204" pitchFamily="34" charset="0"/>
              </a:defRPr>
            </a:lvl2pPr>
            <a:lvl3pPr marL="1137399" indent="-227480" eaLnBrk="0" hangingPunct="0">
              <a:defRPr>
                <a:solidFill>
                  <a:schemeClr val="tx1"/>
                </a:solidFill>
                <a:latin typeface="Calibri" panose="020F0502020204030204" pitchFamily="34" charset="0"/>
                <a:cs typeface="Arial" panose="020B0604020202020204" pitchFamily="34" charset="0"/>
              </a:defRPr>
            </a:lvl3pPr>
            <a:lvl4pPr marL="1592359" indent="-227480" eaLnBrk="0" hangingPunct="0">
              <a:defRPr>
                <a:solidFill>
                  <a:schemeClr val="tx1"/>
                </a:solidFill>
                <a:latin typeface="Calibri" panose="020F0502020204030204" pitchFamily="34" charset="0"/>
                <a:cs typeface="Arial" panose="020B0604020202020204" pitchFamily="34" charset="0"/>
              </a:defRPr>
            </a:lvl4pPr>
            <a:lvl5pPr marL="2047319" indent="-227480" eaLnBrk="0" hangingPunct="0">
              <a:defRPr>
                <a:solidFill>
                  <a:schemeClr val="tx1"/>
                </a:solidFill>
                <a:latin typeface="Calibri" panose="020F0502020204030204" pitchFamily="34" charset="0"/>
                <a:cs typeface="Arial" panose="020B0604020202020204" pitchFamily="34" charset="0"/>
              </a:defRPr>
            </a:lvl5pPr>
            <a:lvl6pPr marL="250227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5723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1219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67158" indent="-22748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5BFDBA5-1C1C-437D-B178-8C10A391CEA4}" type="slidenum">
              <a:rPr lang="en-US" altLang="en-US"/>
              <a:pPr eaLnBrk="1" hangingPunct="1"/>
              <a:t>39</a:t>
            </a:fld>
            <a:endParaRPr lang="en-US" altLang="en-US"/>
          </a:p>
        </p:txBody>
      </p:sp>
      <p:sp>
        <p:nvSpPr>
          <p:cNvPr id="64515" name="Rectangle 2">
            <a:extLst>
              <a:ext uri="{FF2B5EF4-FFF2-40B4-BE49-F238E27FC236}">
                <a16:creationId xmlns:a16="http://schemas.microsoft.com/office/drawing/2014/main" id="{C18B4750-9912-5D16-C6EC-2C6E233F4CC0}"/>
              </a:ext>
            </a:extLst>
          </p:cNvPr>
          <p:cNvSpPr>
            <a:spLocks noGrp="1" noRot="1" noChangeAspect="1" noChangeArrowheads="1" noTextEdit="1"/>
          </p:cNvSpPr>
          <p:nvPr>
            <p:ph type="sldImg"/>
          </p:nvPr>
        </p:nvSpPr>
        <p:spPr bwMode="auto">
          <a:xfrm>
            <a:off x="92075" y="744538"/>
            <a:ext cx="6615113"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6" name="Rectangle 3">
            <a:extLst>
              <a:ext uri="{FF2B5EF4-FFF2-40B4-BE49-F238E27FC236}">
                <a16:creationId xmlns:a16="http://schemas.microsoft.com/office/drawing/2014/main" id="{714B71BE-795F-138B-FC58-24FDA38DC2C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3314704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4623F886-4ED4-6483-F2FD-DC4461FE2B15}"/>
              </a:ext>
            </a:extLst>
          </p:cNvPr>
          <p:cNvSpPr>
            <a:spLocks noGrp="1"/>
          </p:cNvSpPr>
          <p:nvPr>
            <p:ph type="dt" sz="half" idx="10"/>
          </p:nvPr>
        </p:nvSpPr>
        <p:spPr/>
        <p:txBody>
          <a:bodyPr/>
          <a:lstStyle>
            <a:lvl1pPr>
              <a:defRPr/>
            </a:lvl1pPr>
          </a:lstStyle>
          <a:p>
            <a:pPr>
              <a:defRPr/>
            </a:pPr>
            <a:fld id="{6E042868-63B3-4C5A-8796-3BDED8B6C556}" type="datetime1">
              <a:rPr lang="en-US" smtClean="0"/>
              <a:t>9/25/2023</a:t>
            </a:fld>
            <a:endParaRPr lang="en-US"/>
          </a:p>
        </p:txBody>
      </p:sp>
      <p:sp>
        <p:nvSpPr>
          <p:cNvPr id="5" name="Footer Placeholder 4">
            <a:extLst>
              <a:ext uri="{FF2B5EF4-FFF2-40B4-BE49-F238E27FC236}">
                <a16:creationId xmlns:a16="http://schemas.microsoft.com/office/drawing/2014/main" id="{5C82EE68-E71C-71BA-3330-C780B64913F1}"/>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414271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3878F8-0A6F-BB30-4854-F844909BB0E8}"/>
              </a:ext>
            </a:extLst>
          </p:cNvPr>
          <p:cNvSpPr>
            <a:spLocks noGrp="1"/>
          </p:cNvSpPr>
          <p:nvPr>
            <p:ph type="dt" sz="half" idx="10"/>
          </p:nvPr>
        </p:nvSpPr>
        <p:spPr/>
        <p:txBody>
          <a:bodyPr/>
          <a:lstStyle>
            <a:lvl1pPr>
              <a:defRPr/>
            </a:lvl1pPr>
          </a:lstStyle>
          <a:p>
            <a:pPr>
              <a:defRPr/>
            </a:pPr>
            <a:fld id="{CACDDF26-1129-484B-8E0E-3AADB1EE2BDE}" type="datetime1">
              <a:rPr lang="en-US" smtClean="0"/>
              <a:t>9/25/2023</a:t>
            </a:fld>
            <a:endParaRPr lang="en-US"/>
          </a:p>
        </p:txBody>
      </p:sp>
      <p:sp>
        <p:nvSpPr>
          <p:cNvPr id="5" name="Footer Placeholder 4">
            <a:extLst>
              <a:ext uri="{FF2B5EF4-FFF2-40B4-BE49-F238E27FC236}">
                <a16:creationId xmlns:a16="http://schemas.microsoft.com/office/drawing/2014/main" id="{EED27DC3-31E4-54D8-65FF-7758C54F64E4}"/>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446857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C9D5AC-1A70-F662-EE07-AC76A51CA4C7}"/>
              </a:ext>
            </a:extLst>
          </p:cNvPr>
          <p:cNvSpPr>
            <a:spLocks noGrp="1"/>
          </p:cNvSpPr>
          <p:nvPr>
            <p:ph type="dt" sz="half" idx="10"/>
          </p:nvPr>
        </p:nvSpPr>
        <p:spPr/>
        <p:txBody>
          <a:bodyPr/>
          <a:lstStyle>
            <a:lvl1pPr>
              <a:defRPr/>
            </a:lvl1pPr>
          </a:lstStyle>
          <a:p>
            <a:pPr>
              <a:defRPr/>
            </a:pPr>
            <a:fld id="{C69A255F-58EE-4EC9-B6DA-DA30FF8537F4}" type="datetime1">
              <a:rPr lang="en-US" smtClean="0"/>
              <a:t>9/25/2023</a:t>
            </a:fld>
            <a:endParaRPr lang="en-US"/>
          </a:p>
        </p:txBody>
      </p:sp>
      <p:sp>
        <p:nvSpPr>
          <p:cNvPr id="5" name="Footer Placeholder 4">
            <a:extLst>
              <a:ext uri="{FF2B5EF4-FFF2-40B4-BE49-F238E27FC236}">
                <a16:creationId xmlns:a16="http://schemas.microsoft.com/office/drawing/2014/main" id="{431B18CC-3082-28DB-9C12-4809F4190DCB}"/>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1988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D8BD29-A192-F415-98A9-2FF13982EF90}"/>
              </a:ext>
            </a:extLst>
          </p:cNvPr>
          <p:cNvSpPr>
            <a:spLocks noGrp="1"/>
          </p:cNvSpPr>
          <p:nvPr>
            <p:ph type="dt" sz="half" idx="10"/>
          </p:nvPr>
        </p:nvSpPr>
        <p:spPr/>
        <p:txBody>
          <a:bodyPr/>
          <a:lstStyle>
            <a:lvl1pPr>
              <a:defRPr/>
            </a:lvl1pPr>
          </a:lstStyle>
          <a:p>
            <a:pPr>
              <a:defRPr/>
            </a:pPr>
            <a:fld id="{6227A7FF-8C87-4CE2-990E-08A40C80A95B}" type="datetime1">
              <a:rPr lang="en-US" smtClean="0"/>
              <a:t>9/25/2023</a:t>
            </a:fld>
            <a:endParaRPr lang="en-US"/>
          </a:p>
        </p:txBody>
      </p:sp>
      <p:sp>
        <p:nvSpPr>
          <p:cNvPr id="5" name="Footer Placeholder 4">
            <a:extLst>
              <a:ext uri="{FF2B5EF4-FFF2-40B4-BE49-F238E27FC236}">
                <a16:creationId xmlns:a16="http://schemas.microsoft.com/office/drawing/2014/main" id="{124527F9-CEA6-9F12-40E1-19E06CFBCD6D}"/>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889462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4E18CC-B9DB-8E4C-F96C-0C2054739E5C}"/>
              </a:ext>
            </a:extLst>
          </p:cNvPr>
          <p:cNvSpPr>
            <a:spLocks noGrp="1"/>
          </p:cNvSpPr>
          <p:nvPr>
            <p:ph type="dt" sz="half" idx="10"/>
          </p:nvPr>
        </p:nvSpPr>
        <p:spPr/>
        <p:txBody>
          <a:bodyPr/>
          <a:lstStyle>
            <a:lvl1pPr>
              <a:defRPr/>
            </a:lvl1pPr>
          </a:lstStyle>
          <a:p>
            <a:pPr>
              <a:defRPr/>
            </a:pPr>
            <a:fld id="{D04FC7E3-1AD6-4E35-A39D-58FF4ED2EF75}" type="datetime1">
              <a:rPr lang="en-US" smtClean="0"/>
              <a:t>9/25/2023</a:t>
            </a:fld>
            <a:endParaRPr lang="en-US"/>
          </a:p>
        </p:txBody>
      </p:sp>
      <p:sp>
        <p:nvSpPr>
          <p:cNvPr id="5" name="Footer Placeholder 4">
            <a:extLst>
              <a:ext uri="{FF2B5EF4-FFF2-40B4-BE49-F238E27FC236}">
                <a16:creationId xmlns:a16="http://schemas.microsoft.com/office/drawing/2014/main" id="{76A7E2EE-3AFF-4125-B26D-F72B01739C23}"/>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122585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0EC9EF4-567C-EDF2-DE1A-8A15BDD85571}"/>
              </a:ext>
            </a:extLst>
          </p:cNvPr>
          <p:cNvSpPr>
            <a:spLocks noGrp="1"/>
          </p:cNvSpPr>
          <p:nvPr>
            <p:ph type="dt" sz="half" idx="10"/>
          </p:nvPr>
        </p:nvSpPr>
        <p:spPr/>
        <p:txBody>
          <a:bodyPr/>
          <a:lstStyle>
            <a:lvl1pPr>
              <a:defRPr/>
            </a:lvl1pPr>
          </a:lstStyle>
          <a:p>
            <a:pPr>
              <a:defRPr/>
            </a:pPr>
            <a:fld id="{DFE14678-966E-4FEB-9A39-A2F76460A6CD}" type="datetime1">
              <a:rPr lang="en-US" smtClean="0"/>
              <a:t>9/25/2023</a:t>
            </a:fld>
            <a:endParaRPr lang="en-US"/>
          </a:p>
        </p:txBody>
      </p:sp>
      <p:sp>
        <p:nvSpPr>
          <p:cNvPr id="6" name="Footer Placeholder 4">
            <a:extLst>
              <a:ext uri="{FF2B5EF4-FFF2-40B4-BE49-F238E27FC236}">
                <a16:creationId xmlns:a16="http://schemas.microsoft.com/office/drawing/2014/main" id="{176E809B-A107-44EE-043C-17555C7AFA0D}"/>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345105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B88CBEA-05C0-1BEF-9665-61070DC9BFDF}"/>
              </a:ext>
            </a:extLst>
          </p:cNvPr>
          <p:cNvSpPr>
            <a:spLocks noGrp="1"/>
          </p:cNvSpPr>
          <p:nvPr>
            <p:ph type="dt" sz="half" idx="10"/>
          </p:nvPr>
        </p:nvSpPr>
        <p:spPr/>
        <p:txBody>
          <a:bodyPr/>
          <a:lstStyle>
            <a:lvl1pPr>
              <a:defRPr/>
            </a:lvl1pPr>
          </a:lstStyle>
          <a:p>
            <a:pPr>
              <a:defRPr/>
            </a:pPr>
            <a:fld id="{B0F6D7FA-6DDA-4753-8461-3D64715BE576}" type="datetime1">
              <a:rPr lang="en-US" smtClean="0"/>
              <a:t>9/25/2023</a:t>
            </a:fld>
            <a:endParaRPr lang="en-US"/>
          </a:p>
        </p:txBody>
      </p:sp>
      <p:sp>
        <p:nvSpPr>
          <p:cNvPr id="8" name="Footer Placeholder 4">
            <a:extLst>
              <a:ext uri="{FF2B5EF4-FFF2-40B4-BE49-F238E27FC236}">
                <a16:creationId xmlns:a16="http://schemas.microsoft.com/office/drawing/2014/main" id="{CA37D2FA-BF15-DBBA-1B31-958629F1FA0F}"/>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014892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4E84A7D-E0F3-5B96-DC3C-69EA89CF829D}"/>
              </a:ext>
            </a:extLst>
          </p:cNvPr>
          <p:cNvSpPr>
            <a:spLocks noGrp="1"/>
          </p:cNvSpPr>
          <p:nvPr>
            <p:ph type="dt" sz="half" idx="10"/>
          </p:nvPr>
        </p:nvSpPr>
        <p:spPr/>
        <p:txBody>
          <a:bodyPr/>
          <a:lstStyle>
            <a:lvl1pPr>
              <a:defRPr/>
            </a:lvl1pPr>
          </a:lstStyle>
          <a:p>
            <a:pPr>
              <a:defRPr/>
            </a:pPr>
            <a:fld id="{32E814A0-62B8-4D51-A43E-516EDA04F15F}" type="datetime1">
              <a:rPr lang="en-US" smtClean="0"/>
              <a:t>9/25/2023</a:t>
            </a:fld>
            <a:endParaRPr lang="en-US"/>
          </a:p>
        </p:txBody>
      </p:sp>
      <p:sp>
        <p:nvSpPr>
          <p:cNvPr id="4" name="Footer Placeholder 4">
            <a:extLst>
              <a:ext uri="{FF2B5EF4-FFF2-40B4-BE49-F238E27FC236}">
                <a16:creationId xmlns:a16="http://schemas.microsoft.com/office/drawing/2014/main" id="{E06B3A87-5170-5A54-1052-8B6A243B281D}"/>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024626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C940098-B1F0-04B2-81A6-A7615E368EFA}"/>
              </a:ext>
            </a:extLst>
          </p:cNvPr>
          <p:cNvSpPr>
            <a:spLocks noGrp="1"/>
          </p:cNvSpPr>
          <p:nvPr>
            <p:ph type="dt" sz="half" idx="10"/>
          </p:nvPr>
        </p:nvSpPr>
        <p:spPr/>
        <p:txBody>
          <a:bodyPr/>
          <a:lstStyle>
            <a:lvl1pPr>
              <a:defRPr/>
            </a:lvl1pPr>
          </a:lstStyle>
          <a:p>
            <a:pPr>
              <a:defRPr/>
            </a:pPr>
            <a:fld id="{BAA2C299-DEB0-498C-9B0B-95F8B692A13A}" type="datetime1">
              <a:rPr lang="en-US" smtClean="0"/>
              <a:t>9/25/2023</a:t>
            </a:fld>
            <a:endParaRPr lang="en-US"/>
          </a:p>
        </p:txBody>
      </p:sp>
      <p:sp>
        <p:nvSpPr>
          <p:cNvPr id="3" name="Footer Placeholder 4">
            <a:extLst>
              <a:ext uri="{FF2B5EF4-FFF2-40B4-BE49-F238E27FC236}">
                <a16:creationId xmlns:a16="http://schemas.microsoft.com/office/drawing/2014/main" id="{4FFD3E50-CD11-0363-A3F6-4BAA586B5866}"/>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815936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4CBFC14-4660-85C8-565C-EBF4054DAB17}"/>
              </a:ext>
            </a:extLst>
          </p:cNvPr>
          <p:cNvSpPr>
            <a:spLocks noGrp="1"/>
          </p:cNvSpPr>
          <p:nvPr>
            <p:ph type="dt" sz="half" idx="10"/>
          </p:nvPr>
        </p:nvSpPr>
        <p:spPr/>
        <p:txBody>
          <a:bodyPr/>
          <a:lstStyle>
            <a:lvl1pPr>
              <a:defRPr/>
            </a:lvl1pPr>
          </a:lstStyle>
          <a:p>
            <a:pPr>
              <a:defRPr/>
            </a:pPr>
            <a:fld id="{0C39E3CB-734E-4473-85CE-C1B7E9AD7F84}" type="datetime1">
              <a:rPr lang="en-US" smtClean="0"/>
              <a:t>9/25/2023</a:t>
            </a:fld>
            <a:endParaRPr lang="en-US"/>
          </a:p>
        </p:txBody>
      </p:sp>
      <p:sp>
        <p:nvSpPr>
          <p:cNvPr id="6" name="Footer Placeholder 4">
            <a:extLst>
              <a:ext uri="{FF2B5EF4-FFF2-40B4-BE49-F238E27FC236}">
                <a16:creationId xmlns:a16="http://schemas.microsoft.com/office/drawing/2014/main" id="{3C9B305D-718D-EEA0-D57F-3B2EFC801903}"/>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638277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2EC1A23-2A52-7BAD-39AE-56622145E314}"/>
              </a:ext>
            </a:extLst>
          </p:cNvPr>
          <p:cNvSpPr>
            <a:spLocks noGrp="1"/>
          </p:cNvSpPr>
          <p:nvPr>
            <p:ph type="dt" sz="half" idx="10"/>
          </p:nvPr>
        </p:nvSpPr>
        <p:spPr/>
        <p:txBody>
          <a:bodyPr/>
          <a:lstStyle>
            <a:lvl1pPr>
              <a:defRPr/>
            </a:lvl1pPr>
          </a:lstStyle>
          <a:p>
            <a:pPr>
              <a:defRPr/>
            </a:pPr>
            <a:fld id="{88AEF140-5C46-4F5D-B10E-D8C64BF766BA}" type="datetime1">
              <a:rPr lang="en-US" smtClean="0"/>
              <a:t>9/25/2023</a:t>
            </a:fld>
            <a:endParaRPr lang="en-US"/>
          </a:p>
        </p:txBody>
      </p:sp>
      <p:sp>
        <p:nvSpPr>
          <p:cNvPr id="6" name="Footer Placeholder 4">
            <a:extLst>
              <a:ext uri="{FF2B5EF4-FFF2-40B4-BE49-F238E27FC236}">
                <a16:creationId xmlns:a16="http://schemas.microsoft.com/office/drawing/2014/main" id="{FC018141-1789-6DA4-03CC-AACCB911029C}"/>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209395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217D1DC-428D-8E1A-31B8-06415BDCBE6C}"/>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594583CF-4BFB-972B-78F7-39FD9DD76C5D}"/>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9F5B3DC-34F7-DDB1-0D74-125902828BFF}"/>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C015EEF-F099-4815-96F1-D14C9E11E8DC}" type="datetime1">
              <a:rPr lang="en-US" smtClean="0"/>
              <a:t>9/25/2023</a:t>
            </a:fld>
            <a:endParaRPr lang="en-US"/>
          </a:p>
        </p:txBody>
      </p:sp>
      <p:sp>
        <p:nvSpPr>
          <p:cNvPr id="5" name="Footer Placeholder 4">
            <a:extLst>
              <a:ext uri="{FF2B5EF4-FFF2-40B4-BE49-F238E27FC236}">
                <a16:creationId xmlns:a16="http://schemas.microsoft.com/office/drawing/2014/main" id="{C0FD4A51-9377-E371-68F5-61936D2C4983}"/>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98471"/>
            <a:ext cx="12192000" cy="5734903"/>
          </a:xfrm>
          <a:prstGeom prst="rect">
            <a:avLst/>
          </a:prstGeom>
        </p:spPr>
        <p:txBody>
          <a:bodyPr wrap="square">
            <a:spAutoFit/>
          </a:bodyPr>
          <a:lstStyle/>
          <a:p>
            <a:pPr algn="ctr">
              <a:spcAft>
                <a:spcPts val="800"/>
              </a:spcAft>
            </a:pPr>
            <a:r>
              <a:rPr lang="en-GB" sz="2000" b="1" dirty="0" smtClean="0">
                <a:ea typeface="Calibri" panose="020F0502020204030204" pitchFamily="34" charset="0"/>
                <a:cs typeface="Mangal" panose="02040503050203030202" pitchFamily="18" charset="0"/>
              </a:rPr>
              <a:t>Guidance Plan</a:t>
            </a:r>
            <a:endParaRPr lang="en-IN" sz="2000" dirty="0">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a:pPr>
            <a:r>
              <a:rPr lang="en-IN" sz="1600" dirty="0">
                <a:ea typeface="Calibri" panose="020F0502020204030204" pitchFamily="34" charset="0"/>
                <a:cs typeface="Mangal" panose="02040503050203030202" pitchFamily="18" charset="0"/>
              </a:rPr>
              <a:t>For ease of reference &amp; understanding the sub-thematic of Poll Day Arrangements is time lined primarily </a:t>
            </a:r>
            <a:r>
              <a:rPr lang="en-IN" sz="1600" dirty="0" err="1">
                <a:ea typeface="Calibri" panose="020F0502020204030204" pitchFamily="34" charset="0"/>
                <a:cs typeface="Mangal" panose="02040503050203030202" pitchFamily="18" charset="0"/>
              </a:rPr>
              <a:t>w.e.f</a:t>
            </a:r>
            <a:r>
              <a:rPr lang="en-IN" sz="1600" dirty="0">
                <a:ea typeface="Calibri" panose="020F0502020204030204" pitchFamily="34" charset="0"/>
                <a:cs typeface="Mangal" panose="02040503050203030202" pitchFamily="18" charset="0"/>
              </a:rPr>
              <a:t> “silence period” i.e. </a:t>
            </a:r>
            <a:r>
              <a:rPr lang="en-IN" sz="1600" b="1" dirty="0">
                <a:solidFill>
                  <a:srgbClr val="FF0000"/>
                </a:solidFill>
                <a:ea typeface="Calibri" panose="020F0502020204030204" pitchFamily="34" charset="0"/>
                <a:cs typeface="Mangal" panose="02040503050203030202" pitchFamily="18" charset="0"/>
              </a:rPr>
              <a:t>S 126 RPA 1951</a:t>
            </a:r>
            <a:r>
              <a:rPr lang="en-IN" sz="1600" dirty="0">
                <a:solidFill>
                  <a:srgbClr val="FF0000"/>
                </a:solidFill>
                <a:ea typeface="Calibri" panose="020F0502020204030204" pitchFamily="34" charset="0"/>
                <a:cs typeface="Mangal" panose="02040503050203030202" pitchFamily="18" charset="0"/>
              </a:rPr>
              <a:t> </a:t>
            </a:r>
            <a:r>
              <a:rPr lang="en-IN" sz="1600" dirty="0">
                <a:ea typeface="Calibri" panose="020F0502020204030204" pitchFamily="34" charset="0"/>
                <a:cs typeface="Mangal" panose="02040503050203030202" pitchFamily="18" charset="0"/>
              </a:rPr>
              <a:t>i.e. 48 hrs. prior to the hour fixed for close of poll.</a:t>
            </a:r>
          </a:p>
          <a:p>
            <a:pPr marL="342900" lvl="0" indent="-342900" algn="just">
              <a:spcAft>
                <a:spcPts val="1000"/>
              </a:spcAft>
              <a:buFont typeface="+mj-lt"/>
              <a:buAutoNum type="arabicPeriod"/>
            </a:pPr>
            <a:r>
              <a:rPr lang="en-IN" sz="1600" dirty="0">
                <a:ea typeface="Calibri" panose="020F0502020204030204" pitchFamily="34" charset="0"/>
                <a:cs typeface="Mangal" panose="02040503050203030202" pitchFamily="18" charset="0"/>
              </a:rPr>
              <a:t>Therefore, by the time RO reaches this stage, the RO has successfully crossed: </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Nomination process &amp; Symbol allotment</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Ballot Paper printing &amp; EVM Commissioning and 2</a:t>
            </a:r>
            <a:r>
              <a:rPr lang="en-IN" sz="1600" baseline="30000" dirty="0">
                <a:ea typeface="Calibri" panose="020F0502020204030204" pitchFamily="34" charset="0"/>
                <a:cs typeface="Mangal" panose="02040503050203030202" pitchFamily="18" charset="0"/>
              </a:rPr>
              <a:t>nd</a:t>
            </a:r>
            <a:r>
              <a:rPr lang="en-IN" sz="1600" dirty="0">
                <a:ea typeface="Calibri" panose="020F0502020204030204" pitchFamily="34" charset="0"/>
                <a:cs typeface="Mangal" panose="02040503050203030202" pitchFamily="18" charset="0"/>
              </a:rPr>
              <a:t> Randomization etc. over.</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Polling Station have been approved by ECI &amp; notified (including Auxiliary)</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Electoral Roll addition/deletion have frozen </a:t>
            </a:r>
            <a:r>
              <a:rPr lang="en-IN" sz="1600" b="1" dirty="0">
                <a:solidFill>
                  <a:srgbClr val="FF0000"/>
                </a:solidFill>
                <a:ea typeface="Calibri" panose="020F0502020204030204" pitchFamily="34" charset="0"/>
                <a:cs typeface="Mangal" panose="02040503050203030202" pitchFamily="18" charset="0"/>
              </a:rPr>
              <a:t>(S 23 of RPA 1950)</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Material mobilization –printing of Statutory and non-statutory FORMs; Vehicles; personnel, including police personnel, etc. all in place.</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Poll Parties, Sector Officer, Micro Observer, Police personnel -  accumulated with reserves.</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Training to Polling Parties over &amp; their voting at facilitation centre completed.</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Postal Ballot/Home voting over for 80+ &amp; </a:t>
            </a:r>
            <a:r>
              <a:rPr lang="en-IN" sz="1600" dirty="0" smtClean="0">
                <a:ea typeface="Calibri" panose="020F0502020204030204" pitchFamily="34" charset="0"/>
                <a:cs typeface="Mangal" panose="02040503050203030202" pitchFamily="18" charset="0"/>
              </a:rPr>
              <a:t>PwD, </a:t>
            </a:r>
            <a:r>
              <a:rPr lang="en-IN" sz="1600" dirty="0">
                <a:ea typeface="Calibri" panose="020F0502020204030204" pitchFamily="34" charset="0"/>
                <a:cs typeface="Mangal" panose="02040503050203030202" pitchFamily="18" charset="0"/>
              </a:rPr>
              <a:t>&amp; ETBPS transmitted and voting arrangement for notified essential services completed</a:t>
            </a:r>
          </a:p>
          <a:p>
            <a:pPr marL="800100" lvl="1" indent="-342900" algn="just">
              <a:spcAft>
                <a:spcPts val="1000"/>
              </a:spcAft>
              <a:buFont typeface="+mj-lt"/>
              <a:buAutoNum type="alphaLcParenBoth"/>
            </a:pPr>
            <a:r>
              <a:rPr lang="en-IN" sz="1600" dirty="0" smtClean="0">
                <a:ea typeface="Calibri" panose="020F0502020204030204" pitchFamily="34" charset="0"/>
                <a:cs typeface="Mangal" panose="02040503050203030202" pitchFamily="18" charset="0"/>
              </a:rPr>
              <a:t>MCC &amp; </a:t>
            </a:r>
            <a:r>
              <a:rPr lang="en-IN" sz="1600" dirty="0">
                <a:ea typeface="Calibri" panose="020F0502020204030204" pitchFamily="34" charset="0"/>
                <a:cs typeface="Mangal" panose="02040503050203030202" pitchFamily="18" charset="0"/>
              </a:rPr>
              <a:t>complaints etc. dealt with </a:t>
            </a:r>
          </a:p>
          <a:p>
            <a:pPr marL="800100" lvl="1" indent="-342900" algn="just">
              <a:spcAft>
                <a:spcPts val="1000"/>
              </a:spcAft>
              <a:buFont typeface="+mj-lt"/>
              <a:buAutoNum type="alphaLcParenBoth"/>
            </a:pPr>
            <a:r>
              <a:rPr lang="en-IN" sz="1600" dirty="0">
                <a:ea typeface="Calibri" panose="020F0502020204030204" pitchFamily="34" charset="0"/>
                <a:cs typeface="Mangal" panose="02040503050203030202" pitchFamily="18" charset="0"/>
              </a:rPr>
              <a:t>No Court cases &amp; restraint in play</a:t>
            </a:r>
          </a:p>
          <a:p>
            <a:pPr marL="342900" lvl="0" indent="-342900" algn="just">
              <a:spcAft>
                <a:spcPts val="1000"/>
              </a:spcAft>
              <a:buFont typeface="+mj-lt"/>
              <a:buAutoNum type="arabicPeriod"/>
            </a:pPr>
            <a:r>
              <a:rPr lang="en-IN" sz="1600" dirty="0">
                <a:ea typeface="Calibri" panose="020F0502020204030204" pitchFamily="34" charset="0"/>
                <a:cs typeface="Mangal" panose="02040503050203030202" pitchFamily="18" charset="0"/>
              </a:rPr>
              <a:t>Accordingly, in this PPT, RO is first given a bird’s eye view of the Poll day (- 48 hrs.) which though is focused on a Polling Station, but cumulatively requires a much wider perspective. </a:t>
            </a:r>
          </a:p>
        </p:txBody>
      </p:sp>
      <p:sp>
        <p:nvSpPr>
          <p:cNvPr id="6" name="Rectangle 5"/>
          <p:cNvSpPr/>
          <p:nvPr/>
        </p:nvSpPr>
        <p:spPr>
          <a:xfrm>
            <a:off x="152400" y="250661"/>
            <a:ext cx="11887200" cy="461665"/>
          </a:xfrm>
          <a:prstGeom prst="rect">
            <a:avLst/>
          </a:prstGeom>
          <a:ln>
            <a:solidFill>
              <a:schemeClr val="tx1"/>
            </a:solidFill>
          </a:ln>
        </p:spPr>
        <p:txBody>
          <a:bodyPr wrap="square">
            <a:spAutoFit/>
          </a:bodyPr>
          <a:lstStyle/>
          <a:p>
            <a:pPr algn="ctr">
              <a:spcAft>
                <a:spcPts val="800"/>
              </a:spcAft>
            </a:pPr>
            <a:r>
              <a:rPr lang="en-GB" sz="2400" b="1" dirty="0">
                <a:ea typeface="Calibri" panose="020F0502020204030204" pitchFamily="34" charset="0"/>
                <a:cs typeface="Mangal" panose="02040503050203030202" pitchFamily="18" charset="0"/>
              </a:rPr>
              <a:t>Theme 6 – Polling party and Poll Day </a:t>
            </a:r>
            <a:r>
              <a:rPr lang="en-GB" sz="2400" b="1" dirty="0" smtClean="0">
                <a:ea typeface="Calibri" panose="020F0502020204030204" pitchFamily="34" charset="0"/>
                <a:cs typeface="Mangal" panose="02040503050203030202" pitchFamily="18" charset="0"/>
              </a:rPr>
              <a:t>Arrangements</a:t>
            </a:r>
            <a:endParaRPr lang="en-IN" sz="2400" dirty="0">
              <a:ea typeface="Calibri" panose="020F0502020204030204" pitchFamily="34" charset="0"/>
              <a:cs typeface="Mangal" panose="02040503050203030202" pitchFamily="18" charset="0"/>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8B4F9-23BF-B582-462F-D13C3AD7AAD7}"/>
              </a:ext>
            </a:extLst>
          </p:cNvPr>
          <p:cNvSpPr>
            <a:spLocks noGrp="1"/>
          </p:cNvSpPr>
          <p:nvPr>
            <p:ph type="title"/>
          </p:nvPr>
        </p:nvSpPr>
        <p:spPr>
          <a:xfrm>
            <a:off x="0" y="152400"/>
            <a:ext cx="12192000" cy="1295400"/>
          </a:xfrm>
        </p:spPr>
        <p:txBody>
          <a:bodyPr rtlCol="0">
            <a:normAutofit fontScale="90000"/>
          </a:bodyPr>
          <a:lstStyle/>
          <a:p>
            <a:pPr eaLnBrk="1" fontAlgn="auto" hangingPunct="1">
              <a:spcAft>
                <a:spcPts val="0"/>
              </a:spcAft>
              <a:defRPr/>
            </a:pPr>
            <a:r>
              <a:rPr lang="en-US" altLang="en-US" sz="3200" b="1" dirty="0"/>
              <a:t>POLLING DAY PREPARATIONS – RO Level</a:t>
            </a:r>
            <a:br>
              <a:rPr lang="en-US" altLang="en-US" sz="3200" b="1" dirty="0"/>
            </a:br>
            <a:r>
              <a:rPr lang="en-US" altLang="en-US" sz="3200" b="1" dirty="0" smtClean="0"/>
              <a:t>- </a:t>
            </a:r>
            <a:r>
              <a:rPr lang="en-US" sz="3100" b="1" dirty="0" smtClean="0"/>
              <a:t>GOING </a:t>
            </a:r>
            <a:r>
              <a:rPr lang="en-US" sz="3100" b="1" dirty="0"/>
              <a:t>ARMED TO / NEAR A POLLING STATION </a:t>
            </a:r>
            <a:r>
              <a:rPr lang="en-US" sz="3100" b="1" dirty="0" smtClean="0"/>
              <a:t> - contd.     </a:t>
            </a:r>
            <a:r>
              <a:rPr lang="en-US" sz="3600" b="1" dirty="0"/>
              <a:t/>
            </a:r>
            <a:br>
              <a:rPr lang="en-US" sz="3600" b="1" dirty="0"/>
            </a:br>
            <a:r>
              <a:rPr lang="en-US" sz="2700" b="1" dirty="0" smtClean="0">
                <a:solidFill>
                  <a:srgbClr val="FF0000"/>
                </a:solidFill>
              </a:rPr>
              <a:t>S 134B RPA 1951 </a:t>
            </a:r>
            <a:r>
              <a:rPr lang="en-US" sz="2700" b="1" dirty="0">
                <a:solidFill>
                  <a:srgbClr val="FF0000"/>
                </a:solidFill>
              </a:rPr>
              <a:t>and ECI No. </a:t>
            </a:r>
            <a:r>
              <a:rPr lang="en-US" sz="2700" b="1" dirty="0" smtClean="0">
                <a:solidFill>
                  <a:srgbClr val="FF0000"/>
                </a:solidFill>
              </a:rPr>
              <a:t>464/INST – PA/2023-EPS dated 14</a:t>
            </a:r>
            <a:r>
              <a:rPr lang="en-US" sz="2700" b="1" baseline="30000" dirty="0" smtClean="0">
                <a:solidFill>
                  <a:srgbClr val="FF0000"/>
                </a:solidFill>
              </a:rPr>
              <a:t>th</a:t>
            </a:r>
            <a:r>
              <a:rPr lang="en-US" sz="2700" b="1" dirty="0" smtClean="0">
                <a:solidFill>
                  <a:srgbClr val="FF0000"/>
                </a:solidFill>
              </a:rPr>
              <a:t> June 2023</a:t>
            </a:r>
            <a:endParaRPr lang="en-US" sz="2700" b="1" dirty="0">
              <a:solidFill>
                <a:srgbClr val="FF0000"/>
              </a:solidFill>
            </a:endParaRPr>
          </a:p>
        </p:txBody>
      </p:sp>
      <p:sp>
        <p:nvSpPr>
          <p:cNvPr id="3" name="Content Placeholder 2">
            <a:extLst>
              <a:ext uri="{FF2B5EF4-FFF2-40B4-BE49-F238E27FC236}">
                <a16:creationId xmlns:a16="http://schemas.microsoft.com/office/drawing/2014/main" id="{5CA69A18-2176-D946-8CC4-D3CE21557B96}"/>
              </a:ext>
            </a:extLst>
          </p:cNvPr>
          <p:cNvSpPr>
            <a:spLocks noGrp="1"/>
          </p:cNvSpPr>
          <p:nvPr>
            <p:ph idx="1"/>
          </p:nvPr>
        </p:nvSpPr>
        <p:spPr>
          <a:xfrm>
            <a:off x="0" y="1600200"/>
            <a:ext cx="12192000" cy="4440238"/>
          </a:xfrm>
        </p:spPr>
        <p:txBody>
          <a:bodyPr rtlCol="0">
            <a:normAutofit/>
          </a:bodyPr>
          <a:lstStyle/>
          <a:p>
            <a:pPr marL="274320" indent="-274320" algn="just" eaLnBrk="1" fontAlgn="auto" hangingPunct="1">
              <a:spcAft>
                <a:spcPts val="0"/>
              </a:spcAft>
              <a:buFont typeface="Wingdings" pitchFamily="2" charset="2"/>
              <a:buChar char="§"/>
              <a:defRPr/>
            </a:pPr>
            <a:r>
              <a:rPr lang="en-US" sz="2800" dirty="0"/>
              <a:t>Security personnel attached to any person not to be allowed - Except in case of person covered under Z+ security </a:t>
            </a:r>
            <a:r>
              <a:rPr lang="en-US" sz="2800" dirty="0" smtClean="0"/>
              <a:t>(one </a:t>
            </a:r>
            <a:r>
              <a:rPr lang="en-US" sz="2800" dirty="0"/>
              <a:t>security person in </a:t>
            </a:r>
            <a:r>
              <a:rPr lang="en-US" sz="2800" dirty="0" smtClean="0"/>
              <a:t>plain Clothes with </a:t>
            </a:r>
            <a:r>
              <a:rPr lang="en-US" sz="2800" dirty="0"/>
              <a:t>concealed </a:t>
            </a:r>
            <a:r>
              <a:rPr lang="en-US" sz="2800" dirty="0" smtClean="0"/>
              <a:t>weapon is allowed)</a:t>
            </a:r>
            <a:endParaRPr lang="en-US" sz="2800" dirty="0"/>
          </a:p>
          <a:p>
            <a:pPr marL="274320" indent="-274320" algn="just" eaLnBrk="1" fontAlgn="auto" hangingPunct="1">
              <a:spcAft>
                <a:spcPts val="0"/>
              </a:spcAft>
              <a:buFont typeface="Wingdings" pitchFamily="2" charset="2"/>
              <a:buChar char="§"/>
              <a:defRPr/>
            </a:pPr>
            <a:r>
              <a:rPr lang="en-US" sz="2800" dirty="0"/>
              <a:t>Prohibition for Minister/MP/MLA to be an election agent, COUNTING AGENT, POLLING AGENT, etc., </a:t>
            </a:r>
            <a:endParaRPr lang="en-US" sz="2800" dirty="0" smtClean="0"/>
          </a:p>
          <a:p>
            <a:pPr marL="274320" indent="-274320" algn="just" eaLnBrk="1" fontAlgn="auto" hangingPunct="1">
              <a:spcAft>
                <a:spcPts val="0"/>
              </a:spcAft>
              <a:buFont typeface="Wingdings" pitchFamily="2" charset="2"/>
              <a:buChar char="§"/>
              <a:defRPr/>
            </a:pPr>
            <a:r>
              <a:rPr lang="en-US" sz="2400" dirty="0" smtClean="0"/>
              <a:t>Any </a:t>
            </a:r>
            <a:r>
              <a:rPr lang="en-US" sz="2400" dirty="0"/>
              <a:t>person having security cover will not be allowed to surrender his security cover to act as such agent.</a:t>
            </a:r>
          </a:p>
          <a:p>
            <a:pPr marL="274320" indent="-274320" eaLnBrk="1" fontAlgn="auto" hangingPunct="1">
              <a:spcAft>
                <a:spcPts val="0"/>
              </a:spcAft>
              <a:defRPr/>
            </a:pPr>
            <a:endParaRPr lang="en-US" sz="2800" dirty="0"/>
          </a:p>
        </p:txBody>
      </p:sp>
      <p:sp>
        <p:nvSpPr>
          <p:cNvPr id="5" name="Rectangle 4"/>
          <p:cNvSpPr/>
          <p:nvPr/>
        </p:nvSpPr>
        <p:spPr>
          <a:xfrm>
            <a:off x="10591800" y="6356351"/>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extLst>
      <p:ext uri="{BB962C8B-B14F-4D97-AF65-F5344CB8AC3E}">
        <p14:creationId xmlns:p14="http://schemas.microsoft.com/office/powerpoint/2010/main" val="21502286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9EF4501-D789-5623-5F7C-EB033DFC2127}"/>
              </a:ext>
            </a:extLst>
          </p:cNvPr>
          <p:cNvSpPr>
            <a:spLocks noGrp="1"/>
          </p:cNvSpPr>
          <p:nvPr>
            <p:ph idx="1"/>
          </p:nvPr>
        </p:nvSpPr>
        <p:spPr>
          <a:xfrm>
            <a:off x="0" y="1127761"/>
            <a:ext cx="12192000" cy="5410199"/>
          </a:xfrm>
        </p:spPr>
        <p:txBody>
          <a:bodyPr rtlCol="0">
            <a:noAutofit/>
          </a:bodyPr>
          <a:lstStyle/>
          <a:p>
            <a:pPr marL="274320" indent="-274320" algn="ctr" eaLnBrk="1" fontAlgn="auto" hangingPunct="1">
              <a:lnSpc>
                <a:spcPct val="170000"/>
              </a:lnSpc>
              <a:spcAft>
                <a:spcPts val="0"/>
              </a:spcAft>
              <a:buNone/>
              <a:defRPr/>
            </a:pPr>
            <a:r>
              <a:rPr lang="en-IN" sz="2000" dirty="0">
                <a:solidFill>
                  <a:srgbClr val="FF0000"/>
                </a:solidFill>
              </a:rPr>
              <a:t>[</a:t>
            </a:r>
            <a:r>
              <a:rPr lang="en-IN" sz="2000" dirty="0" smtClean="0">
                <a:solidFill>
                  <a:srgbClr val="FF0000"/>
                </a:solidFill>
              </a:rPr>
              <a:t>ECI LETTER NO.464/INST/2023/EPS(Poll Day Management</a:t>
            </a:r>
            <a:r>
              <a:rPr lang="en-IN" sz="2000" dirty="0">
                <a:solidFill>
                  <a:srgbClr val="FF0000"/>
                </a:solidFill>
              </a:rPr>
              <a:t> </a:t>
            </a:r>
            <a:r>
              <a:rPr lang="en-IN" sz="2000" dirty="0" smtClean="0">
                <a:solidFill>
                  <a:srgbClr val="FF0000"/>
                </a:solidFill>
              </a:rPr>
              <a:t>Outside) dated 14</a:t>
            </a:r>
            <a:r>
              <a:rPr lang="en-IN" sz="2000" baseline="30000" dirty="0" smtClean="0">
                <a:solidFill>
                  <a:srgbClr val="FF0000"/>
                </a:solidFill>
              </a:rPr>
              <a:t>th</a:t>
            </a:r>
            <a:r>
              <a:rPr lang="en-IN" sz="2000" dirty="0" smtClean="0">
                <a:solidFill>
                  <a:srgbClr val="FF0000"/>
                </a:solidFill>
              </a:rPr>
              <a:t> June 2023]</a:t>
            </a:r>
          </a:p>
          <a:p>
            <a:pPr marL="0" indent="0" eaLnBrk="1" fontAlgn="auto" hangingPunct="1">
              <a:lnSpc>
                <a:spcPct val="170000"/>
              </a:lnSpc>
              <a:spcAft>
                <a:spcPts val="0"/>
              </a:spcAft>
              <a:buNone/>
              <a:defRPr/>
            </a:pPr>
            <a:r>
              <a:rPr lang="en-US" altLang="en-US" sz="1800" b="1" dirty="0" smtClean="0"/>
              <a:t>Prohibition of canvassing within PS</a:t>
            </a:r>
            <a:r>
              <a:rPr lang="en-IN" sz="1800" b="1" dirty="0" smtClean="0"/>
              <a:t> neighbourhood and conditions to be followed for setting up candidates booth:</a:t>
            </a:r>
          </a:p>
          <a:p>
            <a:pPr marL="274320" indent="-274320" eaLnBrk="1" fontAlgn="auto" hangingPunct="1">
              <a:lnSpc>
                <a:spcPct val="170000"/>
              </a:lnSpc>
              <a:spcAft>
                <a:spcPts val="0"/>
              </a:spcAft>
              <a:buFont typeface="Wingdings" pitchFamily="2" charset="2"/>
              <a:buChar char="§"/>
              <a:defRPr/>
            </a:pPr>
            <a:r>
              <a:rPr lang="en-IN" sz="2000" dirty="0" smtClean="0"/>
              <a:t>No booth to be </a:t>
            </a:r>
            <a:r>
              <a:rPr lang="en-IN" sz="2000" dirty="0"/>
              <a:t>set up by political parties/candidates within a distance of 200 m from the polling station.</a:t>
            </a:r>
          </a:p>
          <a:p>
            <a:pPr marL="274320" indent="-274320" eaLnBrk="1" fontAlgn="auto" hangingPunct="1">
              <a:lnSpc>
                <a:spcPct val="170000"/>
              </a:lnSpc>
              <a:spcAft>
                <a:spcPts val="0"/>
              </a:spcAft>
              <a:buFont typeface="Wingdings" pitchFamily="2" charset="2"/>
              <a:buChar char="§"/>
              <a:defRPr/>
            </a:pPr>
            <a:r>
              <a:rPr lang="en-US" sz="2000" dirty="0"/>
              <a:t>Valid permission from local </a:t>
            </a:r>
            <a:r>
              <a:rPr lang="en-US" sz="2000" dirty="0" smtClean="0"/>
              <a:t>authority should be obtained </a:t>
            </a:r>
            <a:r>
              <a:rPr lang="en-IN" sz="2000" dirty="0" smtClean="0"/>
              <a:t>Only </a:t>
            </a:r>
            <a:r>
              <a:rPr lang="en-IN" sz="2000" dirty="0"/>
              <a:t>one table and two chairs at each </a:t>
            </a:r>
            <a:r>
              <a:rPr lang="en-IN" sz="2000" dirty="0" smtClean="0"/>
              <a:t>candidate booth </a:t>
            </a:r>
            <a:r>
              <a:rPr lang="en-IN" sz="2000" dirty="0"/>
              <a:t>for two occupants who have to be voters in the same polling station area having an EPIC. Persons should not have a criminal record.</a:t>
            </a:r>
          </a:p>
          <a:p>
            <a:pPr marL="274320" indent="-274320" eaLnBrk="1" fontAlgn="auto" hangingPunct="1">
              <a:lnSpc>
                <a:spcPct val="170000"/>
              </a:lnSpc>
              <a:spcAft>
                <a:spcPts val="0"/>
              </a:spcAft>
              <a:buFont typeface="Wingdings" pitchFamily="2" charset="2"/>
              <a:buChar char="§"/>
              <a:defRPr/>
            </a:pPr>
            <a:r>
              <a:rPr lang="en-IN" sz="2000" dirty="0"/>
              <a:t>Prior permission in writing is to be obtained from the </a:t>
            </a:r>
            <a:r>
              <a:rPr lang="en-IN" sz="2000" dirty="0" smtClean="0"/>
              <a:t>RO and also from local authority concerned. </a:t>
            </a:r>
            <a:endParaRPr lang="en-IN" sz="2000" dirty="0"/>
          </a:p>
          <a:p>
            <a:pPr marL="274320" indent="-274320" eaLnBrk="1" fontAlgn="auto" hangingPunct="1">
              <a:lnSpc>
                <a:spcPct val="170000"/>
              </a:lnSpc>
              <a:spcAft>
                <a:spcPts val="0"/>
              </a:spcAft>
              <a:buFont typeface="Wingdings" pitchFamily="2" charset="2"/>
              <a:buChar char="§"/>
              <a:defRPr/>
            </a:pPr>
            <a:r>
              <a:rPr lang="en-IN" sz="2000" dirty="0"/>
              <a:t>Such booths </a:t>
            </a:r>
            <a:r>
              <a:rPr lang="en-IN" sz="2000" dirty="0" smtClean="0"/>
              <a:t>can only issue </a:t>
            </a:r>
            <a:r>
              <a:rPr lang="en-IN" sz="2000" dirty="0"/>
              <a:t>unofficial identity slips.</a:t>
            </a:r>
          </a:p>
          <a:p>
            <a:pPr marL="274320" indent="-274320" eaLnBrk="1" fontAlgn="auto" hangingPunct="1">
              <a:lnSpc>
                <a:spcPct val="170000"/>
              </a:lnSpc>
              <a:spcAft>
                <a:spcPts val="0"/>
              </a:spcAft>
              <a:buFont typeface="Wingdings" pitchFamily="2" charset="2"/>
              <a:buChar char="§"/>
              <a:defRPr/>
            </a:pPr>
            <a:r>
              <a:rPr lang="en-IN" sz="2000" dirty="0"/>
              <a:t>Only one banner of approved size to display the candidate’s name and party symbol</a:t>
            </a:r>
            <a:r>
              <a:rPr lang="en-IN" sz="1600" dirty="0" smtClean="0"/>
              <a:t>.</a:t>
            </a:r>
          </a:p>
          <a:p>
            <a:pPr marL="0" indent="0" eaLnBrk="1" fontAlgn="auto" hangingPunct="1">
              <a:lnSpc>
                <a:spcPct val="170000"/>
              </a:lnSpc>
              <a:spcAft>
                <a:spcPts val="0"/>
              </a:spcAft>
              <a:buNone/>
              <a:defRPr/>
            </a:pPr>
            <a:endParaRPr lang="en-IN" sz="1600" dirty="0" smtClean="0"/>
          </a:p>
          <a:p>
            <a:pPr marL="274320" indent="-274320" eaLnBrk="1" fontAlgn="auto" hangingPunct="1">
              <a:lnSpc>
                <a:spcPct val="170000"/>
              </a:lnSpc>
              <a:spcAft>
                <a:spcPts val="0"/>
              </a:spcAft>
              <a:buFont typeface="Wingdings" pitchFamily="2" charset="2"/>
              <a:buChar char="§"/>
              <a:defRPr/>
            </a:pPr>
            <a:endParaRPr lang="en-IN" sz="1600" dirty="0"/>
          </a:p>
          <a:p>
            <a:pPr marL="274320" indent="-274320" eaLnBrk="1" fontAlgn="auto" hangingPunct="1">
              <a:lnSpc>
                <a:spcPct val="170000"/>
              </a:lnSpc>
              <a:spcAft>
                <a:spcPts val="0"/>
              </a:spcAft>
              <a:defRPr/>
            </a:pPr>
            <a:endParaRPr lang="en-IN" sz="1600" dirty="0"/>
          </a:p>
          <a:p>
            <a:pPr marL="274320" indent="-274320" eaLnBrk="1" fontAlgn="auto" hangingPunct="1">
              <a:lnSpc>
                <a:spcPct val="170000"/>
              </a:lnSpc>
              <a:spcAft>
                <a:spcPts val="0"/>
              </a:spcAft>
              <a:defRPr/>
            </a:pPr>
            <a:endParaRPr lang="en-IN" sz="1600" dirty="0"/>
          </a:p>
        </p:txBody>
      </p:sp>
      <p:sp>
        <p:nvSpPr>
          <p:cNvPr id="25603" name="Title 2">
            <a:extLst>
              <a:ext uri="{FF2B5EF4-FFF2-40B4-BE49-F238E27FC236}">
                <a16:creationId xmlns:a16="http://schemas.microsoft.com/office/drawing/2014/main" id="{2ED0D966-85F6-B9AE-CB68-EA8A6BA7B414}"/>
              </a:ext>
            </a:extLst>
          </p:cNvPr>
          <p:cNvSpPr>
            <a:spLocks noGrp="1"/>
          </p:cNvSpPr>
          <p:nvPr>
            <p:ph type="title"/>
          </p:nvPr>
        </p:nvSpPr>
        <p:spPr>
          <a:xfrm>
            <a:off x="0" y="-15240"/>
            <a:ext cx="12191999" cy="1252538"/>
          </a:xfrm>
        </p:spPr>
        <p:txBody>
          <a:bodyPr/>
          <a:lstStyle/>
          <a:p>
            <a:pPr eaLnBrk="1" hangingPunct="1"/>
            <a:r>
              <a:rPr lang="en-US" altLang="en-US" sz="3200" b="1" dirty="0"/>
              <a:t>POLLING DAY PREPARATIONS – RO </a:t>
            </a:r>
            <a:r>
              <a:rPr lang="en-US" altLang="en-US" sz="3200" b="1" dirty="0" smtClean="0"/>
              <a:t>Level - </a:t>
            </a:r>
            <a:r>
              <a:rPr lang="en-US" altLang="en-US" sz="3200" b="1" dirty="0"/>
              <a:t/>
            </a:r>
            <a:br>
              <a:rPr lang="en-US" altLang="en-US" sz="3200" b="1" dirty="0"/>
            </a:br>
            <a:r>
              <a:rPr lang="en-IN" altLang="en-US" sz="3200" b="1" dirty="0" smtClean="0"/>
              <a:t>PREVENTIVE </a:t>
            </a:r>
            <a:r>
              <a:rPr lang="en-IN" altLang="en-US" sz="3200" b="1" dirty="0"/>
              <a:t>MEASURES NEAR POLLING </a:t>
            </a:r>
            <a:r>
              <a:rPr lang="en-IN" altLang="en-US" sz="3200" b="1" dirty="0" smtClean="0"/>
              <a:t>BOOTH </a:t>
            </a:r>
            <a:r>
              <a:rPr lang="en-US" sz="3200" b="1" dirty="0"/>
              <a:t>- contd.</a:t>
            </a:r>
            <a:r>
              <a:rPr lang="en-IN" altLang="en-US" sz="3200" b="1" dirty="0" smtClean="0"/>
              <a:t> </a:t>
            </a:r>
            <a:endParaRPr lang="en-IN" altLang="en-US" sz="3200" b="1" dirty="0"/>
          </a:p>
        </p:txBody>
      </p:sp>
      <p:sp>
        <p:nvSpPr>
          <p:cNvPr id="5" name="Rectangle 4"/>
          <p:cNvSpPr/>
          <p:nvPr/>
        </p:nvSpPr>
        <p:spPr>
          <a:xfrm>
            <a:off x="10591800" y="6356351"/>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extLst>
      <p:ext uri="{BB962C8B-B14F-4D97-AF65-F5344CB8AC3E}">
        <p14:creationId xmlns:p14="http://schemas.microsoft.com/office/powerpoint/2010/main" val="14435609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7CE23-879F-F8E9-76E9-E85B015DD9F5}"/>
              </a:ext>
            </a:extLst>
          </p:cNvPr>
          <p:cNvSpPr>
            <a:spLocks noGrp="1"/>
          </p:cNvSpPr>
          <p:nvPr>
            <p:ph type="title"/>
          </p:nvPr>
        </p:nvSpPr>
        <p:spPr>
          <a:xfrm>
            <a:off x="228600" y="274638"/>
            <a:ext cx="11582400" cy="944562"/>
          </a:xfrm>
        </p:spPr>
        <p:txBody>
          <a:bodyPr rtlCol="0">
            <a:noAutofit/>
          </a:bodyPr>
          <a:lstStyle/>
          <a:p>
            <a:pPr eaLnBrk="1" fontAlgn="auto" hangingPunct="1">
              <a:spcAft>
                <a:spcPts val="0"/>
              </a:spcAft>
              <a:defRPr/>
            </a:pPr>
            <a:r>
              <a:rPr lang="en-US" altLang="en-US" sz="2000" b="1" dirty="0"/>
              <a:t>POLLING DAY PREPARATIONS – RO Level</a:t>
            </a:r>
            <a:br>
              <a:rPr lang="en-US" altLang="en-US" sz="2000" b="1" dirty="0"/>
            </a:br>
            <a:r>
              <a:rPr lang="en-US" altLang="en-US" sz="2000" b="1" dirty="0"/>
              <a:t>- </a:t>
            </a:r>
            <a:r>
              <a:rPr lang="en-US" sz="2000" dirty="0" smtClean="0"/>
              <a:t>Prohibition of Canvassing, </a:t>
            </a:r>
            <a:r>
              <a:rPr lang="en-US" sz="2000" b="1" dirty="0" smtClean="0"/>
              <a:t>Loudspeakers, Mega phones</a:t>
            </a:r>
            <a:r>
              <a:rPr lang="en-US" sz="2000" dirty="0" smtClean="0"/>
              <a:t> etc. and </a:t>
            </a:r>
            <a:r>
              <a:rPr lang="en-US" sz="2000" b="1" dirty="0" smtClean="0"/>
              <a:t>disorderly conduct</a:t>
            </a:r>
            <a:r>
              <a:rPr lang="en-US" sz="2000" dirty="0" smtClean="0"/>
              <a:t> </a:t>
            </a:r>
            <a:r>
              <a:rPr lang="en-US" altLang="en-US" sz="2000" dirty="0" smtClean="0"/>
              <a:t>w</a:t>
            </a:r>
            <a:r>
              <a:rPr lang="en-US" sz="2000" dirty="0" smtClean="0"/>
              <a:t>ithin 100 </a:t>
            </a:r>
            <a:r>
              <a:rPr lang="en-US" sz="2000" dirty="0" err="1" smtClean="0"/>
              <a:t>mtrs</a:t>
            </a:r>
            <a:r>
              <a:rPr lang="en-US" sz="2000" dirty="0" smtClean="0"/>
              <a:t> of a PS </a:t>
            </a:r>
            <a:r>
              <a:rPr lang="en-US" sz="2000" dirty="0">
                <a:solidFill>
                  <a:srgbClr val="FF0000"/>
                </a:solidFill>
              </a:rPr>
              <a:t>(S. </a:t>
            </a:r>
            <a:r>
              <a:rPr lang="en-US" sz="2000" dirty="0" smtClean="0">
                <a:solidFill>
                  <a:srgbClr val="FF0000"/>
                </a:solidFill>
              </a:rPr>
              <a:t>131 RPA 1951)</a:t>
            </a:r>
            <a:r>
              <a:rPr lang="en-US" sz="2000" dirty="0" smtClean="0"/>
              <a:t> - </a:t>
            </a:r>
            <a:r>
              <a:rPr lang="en-US" altLang="en-US" sz="2000" b="1" dirty="0" smtClean="0"/>
              <a:t>Use of cell phones </a:t>
            </a:r>
            <a:endParaRPr lang="en-US" sz="2000" dirty="0">
              <a:solidFill>
                <a:srgbClr val="FF0000"/>
              </a:solidFill>
            </a:endParaRPr>
          </a:p>
        </p:txBody>
      </p:sp>
      <p:sp>
        <p:nvSpPr>
          <p:cNvPr id="3" name="Content Placeholder 2">
            <a:extLst>
              <a:ext uri="{FF2B5EF4-FFF2-40B4-BE49-F238E27FC236}">
                <a16:creationId xmlns:a16="http://schemas.microsoft.com/office/drawing/2014/main" id="{E7ACD96E-E67C-E587-D855-6AAD5423A0E2}"/>
              </a:ext>
            </a:extLst>
          </p:cNvPr>
          <p:cNvSpPr>
            <a:spLocks noGrp="1"/>
          </p:cNvSpPr>
          <p:nvPr>
            <p:ph idx="1"/>
          </p:nvPr>
        </p:nvSpPr>
        <p:spPr>
          <a:xfrm>
            <a:off x="-11723" y="1386681"/>
            <a:ext cx="12039600" cy="4802188"/>
          </a:xfrm>
        </p:spPr>
        <p:txBody>
          <a:bodyPr rtlCol="0">
            <a:normAutofit/>
          </a:bodyPr>
          <a:lstStyle/>
          <a:p>
            <a:pPr marL="274320" indent="-274320" algn="just" eaLnBrk="1" fontAlgn="auto" hangingPunct="1">
              <a:spcAft>
                <a:spcPts val="0"/>
              </a:spcAft>
              <a:buFont typeface="Wingdings" pitchFamily="2" charset="2"/>
              <a:buChar char="§"/>
              <a:defRPr/>
            </a:pPr>
            <a:r>
              <a:rPr lang="en-US" altLang="en-US" sz="2800" dirty="0"/>
              <a:t>No canvassing within PS or any public or private place within a distance of 100 meters of a PS </a:t>
            </a:r>
            <a:r>
              <a:rPr lang="en-US" altLang="en-US" sz="2800" dirty="0" smtClean="0">
                <a:solidFill>
                  <a:srgbClr val="FF0000"/>
                </a:solidFill>
              </a:rPr>
              <a:t>(</a:t>
            </a:r>
            <a:r>
              <a:rPr lang="en-US" altLang="en-US" sz="2800" dirty="0">
                <a:solidFill>
                  <a:srgbClr val="FF0000"/>
                </a:solidFill>
              </a:rPr>
              <a:t>S</a:t>
            </a:r>
            <a:r>
              <a:rPr lang="en-US" altLang="en-US" sz="2800" dirty="0" smtClean="0">
                <a:solidFill>
                  <a:srgbClr val="FF0000"/>
                </a:solidFill>
              </a:rPr>
              <a:t>. 130</a:t>
            </a:r>
            <a:r>
              <a:rPr lang="en-US" altLang="en-US" sz="2800" dirty="0">
                <a:solidFill>
                  <a:srgbClr val="FF0000"/>
                </a:solidFill>
              </a:rPr>
              <a:t>)</a:t>
            </a:r>
            <a:endParaRPr lang="en-IN" sz="2800" dirty="0">
              <a:solidFill>
                <a:srgbClr val="FF0000"/>
              </a:solidFill>
            </a:endParaRPr>
          </a:p>
          <a:p>
            <a:pPr marL="274320" indent="-274320" algn="just" eaLnBrk="1" fontAlgn="auto" hangingPunct="1">
              <a:spcAft>
                <a:spcPts val="0"/>
              </a:spcAft>
              <a:buFont typeface="Wingdings" pitchFamily="2" charset="2"/>
              <a:buChar char="§"/>
              <a:defRPr/>
            </a:pPr>
            <a:r>
              <a:rPr lang="en-US" sz="2600" dirty="0" smtClean="0"/>
              <a:t>Amplifying </a:t>
            </a:r>
            <a:r>
              <a:rPr lang="en-US" sz="2600" dirty="0"/>
              <a:t>or reproducing the human voice by any apparatus not allowed.</a:t>
            </a:r>
          </a:p>
          <a:p>
            <a:pPr marL="274320" indent="-274320" algn="just" eaLnBrk="1" fontAlgn="auto" hangingPunct="1">
              <a:spcAft>
                <a:spcPts val="0"/>
              </a:spcAft>
              <a:buFont typeface="Wingdings" pitchFamily="2" charset="2"/>
              <a:buChar char="§"/>
              <a:defRPr/>
            </a:pPr>
            <a:r>
              <a:rPr lang="en-US" sz="2600" dirty="0"/>
              <a:t>In case of contravention such apparatus </a:t>
            </a:r>
            <a:r>
              <a:rPr lang="en-US" sz="2600" dirty="0" smtClean="0"/>
              <a:t>to be </a:t>
            </a:r>
            <a:r>
              <a:rPr lang="en-US" sz="2600" dirty="0"/>
              <a:t>seized.</a:t>
            </a:r>
          </a:p>
          <a:p>
            <a:pPr marL="274320" indent="-274320" algn="just" eaLnBrk="1" fontAlgn="auto" hangingPunct="1">
              <a:spcAft>
                <a:spcPts val="0"/>
              </a:spcAft>
              <a:buFont typeface="Wingdings" pitchFamily="2" charset="2"/>
              <a:buChar char="§"/>
              <a:defRPr/>
            </a:pPr>
            <a:r>
              <a:rPr lang="en-US" sz="2600" dirty="0"/>
              <a:t>Shouting or otherwise </a:t>
            </a:r>
            <a:r>
              <a:rPr lang="en-US" sz="2600" dirty="0" smtClean="0"/>
              <a:t>acting </a:t>
            </a:r>
            <a:r>
              <a:rPr lang="en-US" sz="2600" dirty="0"/>
              <a:t>in disorderly manner not allowed.</a:t>
            </a:r>
          </a:p>
          <a:p>
            <a:pPr marL="274320" indent="-274320" algn="just" eaLnBrk="1" fontAlgn="auto" hangingPunct="1">
              <a:spcAft>
                <a:spcPts val="0"/>
              </a:spcAft>
              <a:buFont typeface="Wingdings" pitchFamily="2" charset="2"/>
              <a:buChar char="§"/>
              <a:defRPr/>
            </a:pPr>
            <a:r>
              <a:rPr lang="en-US" sz="2600" dirty="0"/>
              <a:t>Penal action also to be taken</a:t>
            </a:r>
            <a:r>
              <a:rPr lang="en-US" sz="2600" dirty="0" smtClean="0"/>
              <a:t>.</a:t>
            </a:r>
          </a:p>
          <a:p>
            <a:pPr marL="274320" indent="-274320" algn="just" eaLnBrk="1" fontAlgn="auto" hangingPunct="1">
              <a:spcAft>
                <a:spcPts val="0"/>
              </a:spcAft>
              <a:buFont typeface="Wingdings" pitchFamily="2" charset="2"/>
              <a:buChar char="§"/>
              <a:defRPr/>
            </a:pPr>
            <a:r>
              <a:rPr lang="en-US" sz="2400" dirty="0"/>
              <a:t>Use of Cell phones, cordless phone etc., not to be allowed except by the officers on duty in the 100 meters of a PS. </a:t>
            </a:r>
            <a:endParaRPr lang="en-US" sz="2400" dirty="0" smtClean="0"/>
          </a:p>
          <a:p>
            <a:pPr marL="274320" indent="-274320" algn="just" eaLnBrk="1" fontAlgn="auto" hangingPunct="1">
              <a:spcAft>
                <a:spcPts val="0"/>
              </a:spcAft>
              <a:buFont typeface="Wingdings" pitchFamily="2" charset="2"/>
              <a:buChar char="§"/>
              <a:defRPr/>
            </a:pPr>
            <a:r>
              <a:rPr lang="en-US" sz="2400" dirty="0" smtClean="0"/>
              <a:t>During </a:t>
            </a:r>
            <a:r>
              <a:rPr lang="en-US" sz="2400" dirty="0"/>
              <a:t>polling, the PRO and other staff shall keep their mobile "switch off" in the PS. If required they can talk from outside the polling booth.</a:t>
            </a:r>
          </a:p>
          <a:p>
            <a:pPr marL="274320" indent="-274320" algn="just" eaLnBrk="1" fontAlgn="auto" hangingPunct="1">
              <a:spcAft>
                <a:spcPts val="0"/>
              </a:spcAft>
              <a:buFont typeface="Wingdings" pitchFamily="2" charset="2"/>
              <a:buChar char="§"/>
              <a:defRPr/>
            </a:pPr>
            <a:endParaRPr lang="en-US" sz="2600" dirty="0"/>
          </a:p>
          <a:p>
            <a:pPr marL="274320" indent="-274320" algn="just" eaLnBrk="1" fontAlgn="auto" hangingPunct="1">
              <a:spcAft>
                <a:spcPts val="0"/>
              </a:spcAft>
              <a:buFont typeface="Wingdings" pitchFamily="2" charset="2"/>
              <a:buChar char="§"/>
              <a:defRPr/>
            </a:pPr>
            <a:endParaRPr lang="en-US" dirty="0"/>
          </a:p>
          <a:p>
            <a:pPr marL="274320" indent="-274320" algn="just" eaLnBrk="1" fontAlgn="auto" hangingPunct="1">
              <a:spcAft>
                <a:spcPts val="0"/>
              </a:spcAft>
              <a:defRPr/>
            </a:pPr>
            <a:endParaRPr lang="en-US" sz="2800" dirty="0"/>
          </a:p>
        </p:txBody>
      </p:sp>
      <p:sp>
        <p:nvSpPr>
          <p:cNvPr id="5" name="Rectangle 4"/>
          <p:cNvSpPr/>
          <p:nvPr/>
        </p:nvSpPr>
        <p:spPr>
          <a:xfrm>
            <a:off x="10591800" y="6356351"/>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extLst>
      <p:ext uri="{BB962C8B-B14F-4D97-AF65-F5344CB8AC3E}">
        <p14:creationId xmlns:p14="http://schemas.microsoft.com/office/powerpoint/2010/main" val="32680392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71064-8B08-6A91-C3E8-C18C0E8A29BC}"/>
              </a:ext>
            </a:extLst>
          </p:cNvPr>
          <p:cNvSpPr>
            <a:spLocks noGrp="1"/>
          </p:cNvSpPr>
          <p:nvPr>
            <p:ph type="title"/>
          </p:nvPr>
        </p:nvSpPr>
        <p:spPr>
          <a:xfrm>
            <a:off x="76200" y="76200"/>
            <a:ext cx="12115799" cy="1252537"/>
          </a:xfrm>
        </p:spPr>
        <p:txBody>
          <a:bodyPr rtlCol="0">
            <a:normAutofit/>
          </a:bodyPr>
          <a:lstStyle/>
          <a:p>
            <a:pPr eaLnBrk="1" fontAlgn="auto" hangingPunct="1">
              <a:spcAft>
                <a:spcPts val="0"/>
              </a:spcAft>
              <a:defRPr/>
            </a:pPr>
            <a:r>
              <a:rPr lang="en-US" altLang="en-US" sz="2800" b="1" dirty="0"/>
              <a:t>POLLING DAY PREPARATIONS – RO Level</a:t>
            </a:r>
            <a:br>
              <a:rPr lang="en-US" altLang="en-US" sz="2800" b="1" dirty="0"/>
            </a:br>
            <a:r>
              <a:rPr lang="en-US" altLang="en-US" sz="2800" b="1" dirty="0"/>
              <a:t>- </a:t>
            </a:r>
            <a:r>
              <a:rPr lang="en-US" sz="2800" b="1" dirty="0" smtClean="0"/>
              <a:t>REGULATION </a:t>
            </a:r>
            <a:r>
              <a:rPr lang="en-US" sz="2800" b="1" dirty="0"/>
              <a:t>OF PLYING OF VEHICLES ON POLL DAY</a:t>
            </a:r>
            <a:r>
              <a:rPr lang="en-US" sz="2800" dirty="0"/>
              <a:t> </a:t>
            </a:r>
            <a:r>
              <a:rPr lang="en-US" sz="2800" b="1" dirty="0"/>
              <a:t>- contd. </a:t>
            </a:r>
            <a:r>
              <a:rPr lang="en-US" sz="2800" dirty="0"/>
              <a:t/>
            </a:r>
            <a:br>
              <a:rPr lang="en-US" sz="2800" dirty="0"/>
            </a:br>
            <a:r>
              <a:rPr lang="en-US" sz="2000" dirty="0">
                <a:solidFill>
                  <a:srgbClr val="FF0000"/>
                </a:solidFill>
              </a:rPr>
              <a:t>[ECI's No. 437/6/96-PLN-III dt. 16.01.1996 &amp; dated 24.3.2007 and No. 437/6/2006 - PLN-III dt. 23.11.2007] </a:t>
            </a:r>
          </a:p>
        </p:txBody>
      </p:sp>
      <p:sp>
        <p:nvSpPr>
          <p:cNvPr id="3" name="Content Placeholder 2">
            <a:extLst>
              <a:ext uri="{FF2B5EF4-FFF2-40B4-BE49-F238E27FC236}">
                <a16:creationId xmlns:a16="http://schemas.microsoft.com/office/drawing/2014/main" id="{8AD37392-00FF-1E83-17A1-5C5FB1983FDF}"/>
              </a:ext>
            </a:extLst>
          </p:cNvPr>
          <p:cNvSpPr>
            <a:spLocks noGrp="1"/>
          </p:cNvSpPr>
          <p:nvPr>
            <p:ph idx="1"/>
          </p:nvPr>
        </p:nvSpPr>
        <p:spPr>
          <a:xfrm>
            <a:off x="-19929" y="1328736"/>
            <a:ext cx="12268200" cy="5529263"/>
          </a:xfrm>
        </p:spPr>
        <p:txBody>
          <a:bodyPr rtlCol="0">
            <a:noAutofit/>
          </a:bodyPr>
          <a:lstStyle/>
          <a:p>
            <a:pPr marL="274320" indent="-274320" algn="just" eaLnBrk="1" fontAlgn="auto" hangingPunct="1">
              <a:spcAft>
                <a:spcPts val="0"/>
              </a:spcAft>
              <a:buFont typeface="Wingdings" pitchFamily="2" charset="2"/>
              <a:buChar char="§"/>
              <a:defRPr/>
            </a:pPr>
            <a:r>
              <a:rPr lang="en-US" sz="2300" dirty="0"/>
              <a:t>One vehicle </a:t>
            </a:r>
            <a:r>
              <a:rPr lang="en-US" sz="2300" dirty="0" smtClean="0"/>
              <a:t>each for </a:t>
            </a:r>
            <a:r>
              <a:rPr lang="en-US" sz="2300" dirty="0"/>
              <a:t>candidate, </a:t>
            </a:r>
            <a:r>
              <a:rPr lang="en-US" sz="2300" dirty="0" smtClean="0"/>
              <a:t>election </a:t>
            </a:r>
            <a:r>
              <a:rPr lang="en-US" sz="2300" dirty="0"/>
              <a:t>agent and </a:t>
            </a:r>
            <a:r>
              <a:rPr lang="en-US" sz="2300" dirty="0" smtClean="0"/>
              <a:t>candidate's </a:t>
            </a:r>
            <a:r>
              <a:rPr lang="en-US" sz="2300" dirty="0"/>
              <a:t>workers/party workers </a:t>
            </a:r>
            <a:r>
              <a:rPr lang="en-US" sz="2300" dirty="0" smtClean="0"/>
              <a:t>to be </a:t>
            </a:r>
            <a:r>
              <a:rPr lang="en-US" sz="2300" dirty="0"/>
              <a:t>allowed - not more than 5 persons including drivers to be allowed.</a:t>
            </a:r>
          </a:p>
          <a:p>
            <a:pPr marL="274320" indent="-274320" algn="just" eaLnBrk="1" fontAlgn="auto" hangingPunct="1">
              <a:spcAft>
                <a:spcPts val="0"/>
              </a:spcAft>
              <a:buFont typeface="Wingdings" pitchFamily="2" charset="2"/>
              <a:buChar char="§"/>
              <a:defRPr/>
            </a:pPr>
            <a:r>
              <a:rPr lang="en-US" sz="2300" dirty="0"/>
              <a:t> If a candidate is absent from the constituency no other person is allowed to use the vehicle allotted to him - No other vehicle should be allowed to be used by any leader. </a:t>
            </a:r>
          </a:p>
          <a:p>
            <a:pPr marL="274320" indent="-274320" eaLnBrk="1" fontAlgn="auto" hangingPunct="1">
              <a:spcAft>
                <a:spcPts val="0"/>
              </a:spcAft>
              <a:buFont typeface="Wingdings" pitchFamily="2" charset="2"/>
              <a:buChar char="§"/>
              <a:defRPr/>
            </a:pPr>
            <a:r>
              <a:rPr lang="en-US" sz="2300" dirty="0"/>
              <a:t>Permits </a:t>
            </a:r>
            <a:r>
              <a:rPr lang="en-US" sz="2300" dirty="0" smtClean="0"/>
              <a:t>to be </a:t>
            </a:r>
            <a:r>
              <a:rPr lang="en-US" sz="2300" dirty="0"/>
              <a:t>issued by DEO - Permits </a:t>
            </a:r>
            <a:r>
              <a:rPr lang="en-US" sz="2300" dirty="0" smtClean="0"/>
              <a:t>to be </a:t>
            </a:r>
            <a:r>
              <a:rPr lang="en-US" sz="2300" dirty="0"/>
              <a:t>displayed on the windscreen of vehicles </a:t>
            </a:r>
          </a:p>
          <a:p>
            <a:pPr marL="274320" indent="-274320" eaLnBrk="1" fontAlgn="auto" hangingPunct="1">
              <a:spcAft>
                <a:spcPts val="0"/>
              </a:spcAft>
              <a:buFont typeface="Wingdings" pitchFamily="2" charset="2"/>
              <a:buChar char="§"/>
              <a:defRPr/>
            </a:pPr>
            <a:r>
              <a:rPr lang="en-US" sz="2300" dirty="0"/>
              <a:t>Carrying of voters by these vehicles - Corrupt practice </a:t>
            </a:r>
            <a:r>
              <a:rPr lang="en-US" sz="2300" b="1" dirty="0" smtClean="0">
                <a:solidFill>
                  <a:srgbClr val="FF0000"/>
                </a:solidFill>
              </a:rPr>
              <a:t>S 133 </a:t>
            </a:r>
            <a:r>
              <a:rPr lang="en-US" sz="2300" dirty="0" smtClean="0"/>
              <a:t>and </a:t>
            </a:r>
            <a:r>
              <a:rPr lang="en-US" sz="2300" dirty="0"/>
              <a:t>penal action </a:t>
            </a:r>
            <a:r>
              <a:rPr lang="en-US" sz="2300" b="1" dirty="0" smtClean="0">
                <a:solidFill>
                  <a:srgbClr val="FF0000"/>
                </a:solidFill>
              </a:rPr>
              <a:t>S </a:t>
            </a:r>
            <a:r>
              <a:rPr lang="en-US" sz="2300" b="1" dirty="0">
                <a:solidFill>
                  <a:srgbClr val="FF0000"/>
                </a:solidFill>
              </a:rPr>
              <a:t>123(5) </a:t>
            </a:r>
            <a:r>
              <a:rPr lang="en-US" sz="2300" b="1" dirty="0" smtClean="0">
                <a:solidFill>
                  <a:srgbClr val="FF0000"/>
                </a:solidFill>
              </a:rPr>
              <a:t>of RPA </a:t>
            </a:r>
            <a:r>
              <a:rPr lang="en-US" sz="2300" b="1" dirty="0">
                <a:solidFill>
                  <a:srgbClr val="FF0000"/>
                </a:solidFill>
              </a:rPr>
              <a:t>1951</a:t>
            </a:r>
            <a:r>
              <a:rPr lang="en-US" sz="2300" dirty="0" smtClean="0"/>
              <a:t>.</a:t>
            </a:r>
          </a:p>
          <a:p>
            <a:pPr algn="just" eaLnBrk="1" hangingPunct="1">
              <a:buFont typeface="Symbol" pitchFamily="18" charset="2"/>
              <a:buNone/>
              <a:defRPr/>
            </a:pPr>
            <a:r>
              <a:rPr lang="en-US" sz="2300" dirty="0" smtClean="0"/>
              <a:t>There is no prohibition in the following cases:</a:t>
            </a:r>
            <a:endParaRPr lang="en-US" sz="2300" dirty="0"/>
          </a:p>
          <a:p>
            <a:pPr marL="274320" indent="-274320" algn="just" eaLnBrk="1" fontAlgn="auto" hangingPunct="1">
              <a:lnSpc>
                <a:spcPct val="80000"/>
              </a:lnSpc>
              <a:spcAft>
                <a:spcPts val="0"/>
              </a:spcAft>
              <a:buFont typeface="Wingdings" pitchFamily="2" charset="2"/>
              <a:buChar char="§"/>
              <a:defRPr/>
            </a:pPr>
            <a:r>
              <a:rPr lang="en-US" sz="2300" i="1" dirty="0"/>
              <a:t>Govt. Servant on duty,  transportation of patient / old / infirm persons, EMERGENCY DUTY VANS AND VEHICLES voters in their own vehicle, public transport and other genuine bona-fide use other than election.</a:t>
            </a:r>
          </a:p>
          <a:p>
            <a:pPr marL="274320" indent="-274320" algn="just" eaLnBrk="1" fontAlgn="auto" hangingPunct="1">
              <a:lnSpc>
                <a:spcPct val="80000"/>
              </a:lnSpc>
              <a:spcAft>
                <a:spcPts val="0"/>
              </a:spcAft>
              <a:buFont typeface="Wingdings" pitchFamily="2" charset="2"/>
              <a:buChar char="§"/>
              <a:defRPr/>
            </a:pPr>
            <a:r>
              <a:rPr lang="en-US" sz="2300" i="1" dirty="0" smtClean="0"/>
              <a:t>Private </a:t>
            </a:r>
            <a:r>
              <a:rPr lang="en-US" sz="2300" i="1" dirty="0"/>
              <a:t>vehicles used by owners for themselves/ family members for going to polling booth to </a:t>
            </a:r>
            <a:r>
              <a:rPr lang="en-US" sz="2300" i="1" dirty="0" smtClean="0"/>
              <a:t>vote (not </a:t>
            </a:r>
            <a:r>
              <a:rPr lang="en-US" sz="2300" i="1" dirty="0"/>
              <a:t>to be allowed within a radius of 200 meter of </a:t>
            </a:r>
            <a:r>
              <a:rPr lang="en-US" sz="2300" i="1" dirty="0" smtClean="0"/>
              <a:t>PS).</a:t>
            </a:r>
            <a:endParaRPr lang="en-US" sz="2300" i="1" dirty="0"/>
          </a:p>
          <a:p>
            <a:pPr marL="274320" indent="-274320" eaLnBrk="1" fontAlgn="auto" hangingPunct="1">
              <a:spcAft>
                <a:spcPts val="0"/>
              </a:spcAft>
              <a:buFont typeface="Wingdings" pitchFamily="2" charset="2"/>
              <a:buChar char="§"/>
              <a:defRPr/>
            </a:pPr>
            <a:endParaRPr lang="en-US" sz="2300" dirty="0"/>
          </a:p>
          <a:p>
            <a:pPr marL="274320" indent="-274320" eaLnBrk="1" fontAlgn="auto" hangingPunct="1">
              <a:spcAft>
                <a:spcPts val="0"/>
              </a:spcAft>
              <a:buFont typeface="Wingdings" pitchFamily="2" charset="2"/>
              <a:buChar char="§"/>
              <a:defRPr/>
            </a:pPr>
            <a:endParaRPr lang="en-US" sz="2300" dirty="0"/>
          </a:p>
        </p:txBody>
      </p:sp>
    </p:spTree>
    <p:extLst>
      <p:ext uri="{BB962C8B-B14F-4D97-AF65-F5344CB8AC3E}">
        <p14:creationId xmlns:p14="http://schemas.microsoft.com/office/powerpoint/2010/main" val="1134319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933F756-D164-5B5E-C57F-80B4DD3E8CBD}"/>
              </a:ext>
            </a:extLst>
          </p:cNvPr>
          <p:cNvSpPr>
            <a:spLocks noGrp="1"/>
          </p:cNvSpPr>
          <p:nvPr>
            <p:ph idx="1"/>
          </p:nvPr>
        </p:nvSpPr>
        <p:spPr>
          <a:xfrm>
            <a:off x="0" y="762000"/>
            <a:ext cx="12192000" cy="5791200"/>
          </a:xfrm>
        </p:spPr>
        <p:txBody>
          <a:bodyPr rtlCol="0">
            <a:noAutofit/>
          </a:bodyPr>
          <a:lstStyle/>
          <a:p>
            <a:pPr marL="274320" indent="-274320" eaLnBrk="1" fontAlgn="auto" hangingPunct="1">
              <a:spcAft>
                <a:spcPts val="0"/>
              </a:spcAft>
              <a:buFont typeface="Wingdings" pitchFamily="2" charset="2"/>
              <a:buChar char="§"/>
              <a:defRPr/>
            </a:pPr>
            <a:r>
              <a:rPr lang="en-US" sz="2000" dirty="0"/>
              <a:t>Sector </a:t>
            </a:r>
            <a:r>
              <a:rPr lang="en-US" sz="2000" dirty="0" smtClean="0"/>
              <a:t>Officers </a:t>
            </a:r>
            <a:r>
              <a:rPr lang="en-US" sz="2000" dirty="0"/>
              <a:t>deployed to manage 5 to 10 polling stations located in vicinity.</a:t>
            </a:r>
          </a:p>
          <a:p>
            <a:pPr marL="274320" indent="-274320" eaLnBrk="1" fontAlgn="auto" hangingPunct="1">
              <a:spcAft>
                <a:spcPts val="0"/>
              </a:spcAft>
              <a:buFont typeface="Wingdings" pitchFamily="2" charset="2"/>
              <a:buChar char="§"/>
              <a:defRPr/>
            </a:pPr>
            <a:r>
              <a:rPr lang="en-US" sz="2000" dirty="0"/>
              <a:t>Before poll they should ensure AMF, vulnerability mapping, route chart of the PS.</a:t>
            </a:r>
          </a:p>
          <a:p>
            <a:pPr marL="274320" indent="-274320" eaLnBrk="1" fontAlgn="auto" hangingPunct="1">
              <a:spcAft>
                <a:spcPts val="0"/>
              </a:spcAft>
              <a:buFont typeface="Wingdings" pitchFamily="2" charset="2"/>
              <a:buChar char="§"/>
              <a:defRPr/>
            </a:pPr>
            <a:r>
              <a:rPr lang="en-US" sz="2000" dirty="0"/>
              <a:t>Sector officer to ensure the reaching of the polling team and the polling material at the polling station and about law and order arrangements</a:t>
            </a:r>
          </a:p>
          <a:p>
            <a:pPr marL="274320" indent="-274320" algn="just" eaLnBrk="1" fontAlgn="auto" hangingPunct="1">
              <a:spcAft>
                <a:spcPts val="0"/>
              </a:spcAft>
              <a:buFont typeface="Wingdings" pitchFamily="2" charset="2"/>
              <a:buChar char="§"/>
              <a:defRPr/>
            </a:pPr>
            <a:r>
              <a:rPr lang="en-US" sz="2000" dirty="0"/>
              <a:t>On the polling day report about the mock poll, the commencement of polling within 1 hour and </a:t>
            </a:r>
            <a:r>
              <a:rPr lang="en-US" sz="2000" dirty="0" smtClean="0"/>
              <a:t>all other reports</a:t>
            </a:r>
            <a:r>
              <a:rPr lang="en-US" sz="2000" dirty="0"/>
              <a:t>.</a:t>
            </a:r>
          </a:p>
          <a:p>
            <a:pPr marL="274320" indent="-274320" eaLnBrk="1" fontAlgn="auto" hangingPunct="1">
              <a:spcAft>
                <a:spcPts val="0"/>
              </a:spcAft>
              <a:buFont typeface="Wingdings" pitchFamily="2" charset="2"/>
              <a:buChar char="§"/>
              <a:defRPr/>
            </a:pPr>
            <a:r>
              <a:rPr lang="en-US" sz="2000" dirty="0"/>
              <a:t> Ensure the replacement of </a:t>
            </a:r>
            <a:r>
              <a:rPr lang="en-US" sz="2000" dirty="0" smtClean="0"/>
              <a:t>defective EVMs </a:t>
            </a:r>
            <a:r>
              <a:rPr lang="en-US" sz="2000" dirty="0"/>
              <a:t>within 1/2 hour</a:t>
            </a:r>
          </a:p>
          <a:p>
            <a:pPr marL="274320" indent="-274320" eaLnBrk="1" fontAlgn="auto" hangingPunct="1">
              <a:spcAft>
                <a:spcPts val="0"/>
              </a:spcAft>
              <a:buFont typeface="Wingdings" pitchFamily="2" charset="2"/>
              <a:buChar char="§"/>
              <a:defRPr/>
            </a:pPr>
            <a:r>
              <a:rPr lang="en-US" sz="2000" dirty="0"/>
              <a:t>Sector officer to keep moving between assigned polling stations for ensuring free and fair  elections  and for proper reporting of the events </a:t>
            </a:r>
          </a:p>
          <a:p>
            <a:pPr marL="274320" indent="-274320" eaLnBrk="1" fontAlgn="auto" hangingPunct="1">
              <a:spcAft>
                <a:spcPts val="0"/>
              </a:spcAft>
              <a:buFont typeface="Wingdings" pitchFamily="2" charset="2"/>
              <a:buChar char="§"/>
              <a:defRPr/>
            </a:pPr>
            <a:r>
              <a:rPr lang="en-US" sz="2000" dirty="0"/>
              <a:t> Sector officers will </a:t>
            </a:r>
            <a:r>
              <a:rPr lang="en-US" sz="2000" dirty="0" smtClean="0"/>
              <a:t>escort </a:t>
            </a:r>
            <a:r>
              <a:rPr lang="en-US" sz="2000" dirty="0"/>
              <a:t>and get deposited the polled EVMs , materials and reports </a:t>
            </a:r>
            <a:r>
              <a:rPr lang="en-US" sz="2000" dirty="0" smtClean="0"/>
              <a:t>at </a:t>
            </a:r>
            <a:r>
              <a:rPr lang="en-US" sz="2000" dirty="0"/>
              <a:t>the designated counters at the reception center. </a:t>
            </a:r>
          </a:p>
          <a:p>
            <a:pPr marL="0" indent="0" eaLnBrk="1" fontAlgn="auto" hangingPunct="1">
              <a:spcAft>
                <a:spcPts val="0"/>
              </a:spcAft>
              <a:buNone/>
              <a:defRPr/>
            </a:pPr>
            <a:r>
              <a:rPr lang="en-US" sz="2000" b="1" dirty="0" smtClean="0">
                <a:solidFill>
                  <a:srgbClr val="FF3399"/>
                </a:solidFill>
              </a:rPr>
              <a:t>NB 1 </a:t>
            </a:r>
            <a:r>
              <a:rPr lang="en-US" sz="2000" b="1" dirty="0">
                <a:solidFill>
                  <a:srgbClr val="FF3399"/>
                </a:solidFill>
              </a:rPr>
              <a:t>– The custody of </a:t>
            </a:r>
            <a:r>
              <a:rPr lang="en-US" sz="2000" b="1" dirty="0" smtClean="0">
                <a:solidFill>
                  <a:srgbClr val="FF3399"/>
                </a:solidFill>
              </a:rPr>
              <a:t>reserve EVMs </a:t>
            </a:r>
            <a:r>
              <a:rPr lang="en-US" sz="2000" b="1" dirty="0">
                <a:solidFill>
                  <a:srgbClr val="FF3399"/>
                </a:solidFill>
              </a:rPr>
              <a:t>is a sacrosanct responsibility and any violation of the SOP of transport, custody, etc. will have serious consequences for the Sector Officer and therefore, the ECI’s Dos and DONTs and related instructions must be thoroughly studied. </a:t>
            </a:r>
          </a:p>
          <a:p>
            <a:pPr marL="0" indent="0" eaLnBrk="1" fontAlgn="auto" hangingPunct="1">
              <a:spcAft>
                <a:spcPts val="0"/>
              </a:spcAft>
              <a:buNone/>
              <a:defRPr/>
            </a:pPr>
            <a:r>
              <a:rPr lang="en-US" sz="2000" b="1" dirty="0">
                <a:solidFill>
                  <a:srgbClr val="FF3399"/>
                </a:solidFill>
              </a:rPr>
              <a:t>NB 2: - The cumulative previous experience reflects typical mistakes by Sector officers of deviating from the assigned routes, leaving the vehicle and the machines unattended for reasons such as for lunch, visiting relatives, losing contact with the mandatory police escort, etc. </a:t>
            </a:r>
          </a:p>
          <a:p>
            <a:pPr marL="0" indent="0" eaLnBrk="1" fontAlgn="auto" hangingPunct="1">
              <a:spcAft>
                <a:spcPts val="0"/>
              </a:spcAft>
              <a:buNone/>
              <a:defRPr/>
            </a:pPr>
            <a:endParaRPr lang="en-US" sz="2000" b="1" dirty="0">
              <a:solidFill>
                <a:srgbClr val="FF3399"/>
              </a:solidFill>
            </a:endParaRPr>
          </a:p>
          <a:p>
            <a:pPr marL="274320" indent="-274320" eaLnBrk="1" fontAlgn="auto" hangingPunct="1">
              <a:spcAft>
                <a:spcPts val="0"/>
              </a:spcAft>
              <a:buFont typeface="Wingdings" pitchFamily="2" charset="2"/>
              <a:buChar char="§"/>
              <a:defRPr/>
            </a:pPr>
            <a:endParaRPr lang="en-US" sz="2000" b="1" dirty="0"/>
          </a:p>
          <a:p>
            <a:pPr marL="274320" indent="-274320" eaLnBrk="1" fontAlgn="auto" hangingPunct="1">
              <a:spcAft>
                <a:spcPts val="0"/>
              </a:spcAft>
              <a:defRPr/>
            </a:pPr>
            <a:endParaRPr lang="en-IN" sz="2000" dirty="0"/>
          </a:p>
        </p:txBody>
      </p:sp>
      <p:sp>
        <p:nvSpPr>
          <p:cNvPr id="14339" name="Title 2">
            <a:extLst>
              <a:ext uri="{FF2B5EF4-FFF2-40B4-BE49-F238E27FC236}">
                <a16:creationId xmlns:a16="http://schemas.microsoft.com/office/drawing/2014/main" id="{4615B4CA-0493-5F60-0059-CC1821A214EE}"/>
              </a:ext>
            </a:extLst>
          </p:cNvPr>
          <p:cNvSpPr>
            <a:spLocks noGrp="1"/>
          </p:cNvSpPr>
          <p:nvPr>
            <p:ph type="title"/>
          </p:nvPr>
        </p:nvSpPr>
        <p:spPr>
          <a:xfrm>
            <a:off x="1981200" y="76200"/>
            <a:ext cx="8229600" cy="533400"/>
          </a:xfrm>
        </p:spPr>
        <p:txBody>
          <a:bodyPr/>
          <a:lstStyle/>
          <a:p>
            <a:pPr eaLnBrk="1" hangingPunct="1"/>
            <a:r>
              <a:rPr lang="en-US" altLang="en-US" sz="3200" b="1" dirty="0"/>
              <a:t>SECTOR MANAGEMENT BY SECTOR OFFICER</a:t>
            </a:r>
            <a:endParaRPr lang="en-IN" altLang="en-US" sz="3200" dirty="0"/>
          </a:p>
        </p:txBody>
      </p:sp>
    </p:spTree>
    <p:extLst>
      <p:ext uri="{BB962C8B-B14F-4D97-AF65-F5344CB8AC3E}">
        <p14:creationId xmlns:p14="http://schemas.microsoft.com/office/powerpoint/2010/main" val="19524106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a:extLst>
              <a:ext uri="{FF2B5EF4-FFF2-40B4-BE49-F238E27FC236}">
                <a16:creationId xmlns:a16="http://schemas.microsoft.com/office/drawing/2014/main" id="{FF2CDB89-3CEC-1776-B97E-FE67651DC2C5}"/>
              </a:ext>
            </a:extLst>
          </p:cNvPr>
          <p:cNvSpPr>
            <a:spLocks noGrp="1"/>
          </p:cNvSpPr>
          <p:nvPr>
            <p:ph idx="1"/>
          </p:nvPr>
        </p:nvSpPr>
        <p:spPr>
          <a:xfrm>
            <a:off x="0" y="1166019"/>
            <a:ext cx="12192000" cy="4938713"/>
          </a:xfrm>
        </p:spPr>
        <p:txBody>
          <a:bodyPr/>
          <a:lstStyle/>
          <a:p>
            <a:pPr marL="0" indent="0" eaLnBrk="1" hangingPunct="1">
              <a:buNone/>
            </a:pPr>
            <a:r>
              <a:rPr lang="en-US" altLang="en-US" sz="2400" b="1" dirty="0" smtClean="0"/>
              <a:t>Additional measures for critical PS</a:t>
            </a:r>
          </a:p>
          <a:p>
            <a:pPr eaLnBrk="1" hangingPunct="1">
              <a:buFont typeface="Wingdings" panose="05000000000000000000" pitchFamily="2" charset="2"/>
              <a:buChar char="§"/>
            </a:pPr>
            <a:r>
              <a:rPr lang="en-US" altLang="en-US" sz="2400" b="1" dirty="0" smtClean="0"/>
              <a:t>Critical </a:t>
            </a:r>
            <a:r>
              <a:rPr lang="en-US" altLang="en-US" sz="2400" b="1" dirty="0"/>
              <a:t>booth</a:t>
            </a:r>
            <a:r>
              <a:rPr lang="en-US" altLang="en-US" sz="2400" dirty="0"/>
              <a:t>s to be covered by CAPF or force multipliers like micro observers, live </a:t>
            </a:r>
            <a:r>
              <a:rPr lang="en-US" altLang="en-US" sz="2400" b="1" dirty="0"/>
              <a:t>webcasting</a:t>
            </a:r>
            <a:r>
              <a:rPr lang="en-US" altLang="en-US" sz="2400" dirty="0"/>
              <a:t>, video cameras or still cameras.</a:t>
            </a:r>
          </a:p>
          <a:p>
            <a:pPr eaLnBrk="1" hangingPunct="1">
              <a:buFont typeface="Wingdings" panose="05000000000000000000" pitchFamily="2" charset="2"/>
              <a:buChar char="§"/>
            </a:pPr>
            <a:r>
              <a:rPr lang="en-US" altLang="en-US" sz="2400" b="1" dirty="0"/>
              <a:t>Cameras</a:t>
            </a:r>
            <a:r>
              <a:rPr lang="en-US" altLang="en-US" sz="2400" dirty="0"/>
              <a:t> shall be </a:t>
            </a:r>
            <a:r>
              <a:rPr lang="en-US" altLang="en-US" sz="2400" b="1" dirty="0"/>
              <a:t>placed</a:t>
            </a:r>
            <a:r>
              <a:rPr lang="en-US" altLang="en-US" sz="2400" dirty="0"/>
              <a:t> in such manner that they can record the voters in the queue proceedings in the polling station including positioning of voting compartment, mock poll, sealing of EVMs, presence of polling agents, visit of sector officers </a:t>
            </a:r>
            <a:r>
              <a:rPr lang="en-US" altLang="en-US" sz="2400" dirty="0" smtClean="0"/>
              <a:t>etc. </a:t>
            </a:r>
            <a:r>
              <a:rPr lang="en-US" altLang="en-US" sz="2400" dirty="0"/>
              <a:t>should be recorded. Any untoward incident at the polling station must also be recorded.</a:t>
            </a:r>
          </a:p>
          <a:p>
            <a:pPr eaLnBrk="1" hangingPunct="1">
              <a:buFont typeface="Wingdings" panose="05000000000000000000" pitchFamily="2" charset="2"/>
              <a:buChar char="§"/>
            </a:pPr>
            <a:r>
              <a:rPr lang="en-US" altLang="en-US" sz="2400" dirty="0"/>
              <a:t>It must be ensured that the </a:t>
            </a:r>
            <a:r>
              <a:rPr lang="en-US" altLang="en-US" sz="2400" b="1" dirty="0"/>
              <a:t>secrecy of voting </a:t>
            </a:r>
            <a:r>
              <a:rPr lang="en-US" altLang="en-US" sz="2400" dirty="0"/>
              <a:t>is not violated by the camera in any manner. </a:t>
            </a:r>
          </a:p>
          <a:p>
            <a:pPr marL="0" indent="0" eaLnBrk="1" hangingPunct="1">
              <a:buNone/>
            </a:pPr>
            <a:r>
              <a:rPr lang="en-US" altLang="en-US" sz="2400" b="1" dirty="0">
                <a:solidFill>
                  <a:srgbClr val="FF3399"/>
                </a:solidFill>
              </a:rPr>
              <a:t>NB: All video photography (with the date and time stamp) remains in the custody of the DEO.</a:t>
            </a:r>
          </a:p>
        </p:txBody>
      </p:sp>
      <p:sp>
        <p:nvSpPr>
          <p:cNvPr id="15363" name="Title 2">
            <a:extLst>
              <a:ext uri="{FF2B5EF4-FFF2-40B4-BE49-F238E27FC236}">
                <a16:creationId xmlns:a16="http://schemas.microsoft.com/office/drawing/2014/main" id="{890F65D3-4064-0778-1DFF-4957D7D3C642}"/>
              </a:ext>
            </a:extLst>
          </p:cNvPr>
          <p:cNvSpPr>
            <a:spLocks noGrp="1"/>
          </p:cNvSpPr>
          <p:nvPr>
            <p:ph type="title"/>
          </p:nvPr>
        </p:nvSpPr>
        <p:spPr>
          <a:xfrm>
            <a:off x="1981200" y="274638"/>
            <a:ext cx="8229600" cy="639762"/>
          </a:xfrm>
        </p:spPr>
        <p:txBody>
          <a:bodyPr/>
          <a:lstStyle/>
          <a:p>
            <a:pPr eaLnBrk="1" hangingPunct="1"/>
            <a:r>
              <a:rPr lang="en-US" altLang="en-US" sz="3200" b="1" dirty="0"/>
              <a:t>FORCE MULTIPLIERS</a:t>
            </a:r>
          </a:p>
        </p:txBody>
      </p:sp>
    </p:spTree>
    <p:extLst>
      <p:ext uri="{BB962C8B-B14F-4D97-AF65-F5344CB8AC3E}">
        <p14:creationId xmlns:p14="http://schemas.microsoft.com/office/powerpoint/2010/main" val="12196625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C3FFF2-D88D-296D-FD52-B580F06BF6C0}"/>
              </a:ext>
            </a:extLst>
          </p:cNvPr>
          <p:cNvSpPr>
            <a:spLocks noGrp="1"/>
          </p:cNvSpPr>
          <p:nvPr>
            <p:ph idx="1"/>
          </p:nvPr>
        </p:nvSpPr>
        <p:spPr>
          <a:xfrm>
            <a:off x="0" y="762000"/>
            <a:ext cx="12192000" cy="4953000"/>
          </a:xfrm>
        </p:spPr>
        <p:txBody>
          <a:bodyPr rtlCol="0">
            <a:noAutofit/>
          </a:bodyPr>
          <a:lstStyle/>
          <a:p>
            <a:pPr marL="0" indent="0" algn="ctr" eaLnBrk="1" fontAlgn="auto" hangingPunct="1">
              <a:lnSpc>
                <a:spcPct val="170000"/>
              </a:lnSpc>
              <a:spcAft>
                <a:spcPts val="0"/>
              </a:spcAft>
              <a:buNone/>
              <a:defRPr/>
            </a:pPr>
            <a:r>
              <a:rPr lang="en-IN" sz="1800" dirty="0">
                <a:solidFill>
                  <a:srgbClr val="FF0000"/>
                </a:solidFill>
              </a:rPr>
              <a:t>ECI – LETTER NO. </a:t>
            </a:r>
            <a:r>
              <a:rPr lang="en-IN" sz="1800" dirty="0" smtClean="0">
                <a:solidFill>
                  <a:srgbClr val="FF0000"/>
                </a:solidFill>
              </a:rPr>
              <a:t>464/INST/2023-EPS (Micro Observer) dated 14</a:t>
            </a:r>
            <a:r>
              <a:rPr lang="en-IN" sz="1800" baseline="30000" dirty="0" smtClean="0">
                <a:solidFill>
                  <a:srgbClr val="FF0000"/>
                </a:solidFill>
              </a:rPr>
              <a:t>th</a:t>
            </a:r>
            <a:r>
              <a:rPr lang="en-IN" sz="1800" dirty="0" smtClean="0">
                <a:solidFill>
                  <a:srgbClr val="FF0000"/>
                </a:solidFill>
              </a:rPr>
              <a:t> June 2023</a:t>
            </a:r>
          </a:p>
          <a:p>
            <a:pPr marL="0" indent="0" eaLnBrk="1" fontAlgn="auto" hangingPunct="1">
              <a:lnSpc>
                <a:spcPct val="170000"/>
              </a:lnSpc>
              <a:spcAft>
                <a:spcPts val="0"/>
              </a:spcAft>
              <a:buNone/>
              <a:defRPr/>
            </a:pPr>
            <a:r>
              <a:rPr lang="en-GB" sz="2000" b="1" dirty="0" smtClean="0"/>
              <a:t>Micro Observer – Appointment and duties:</a:t>
            </a:r>
            <a:endParaRPr lang="en-IN" sz="2000" b="1" dirty="0" smtClean="0"/>
          </a:p>
          <a:p>
            <a:pPr marL="274320" indent="-274320" eaLnBrk="1" fontAlgn="auto" hangingPunct="1">
              <a:lnSpc>
                <a:spcPct val="170000"/>
              </a:lnSpc>
              <a:spcAft>
                <a:spcPts val="0"/>
              </a:spcAft>
              <a:buFont typeface="Wingdings" pitchFamily="2" charset="2"/>
              <a:buChar char="§"/>
              <a:defRPr/>
            </a:pPr>
            <a:r>
              <a:rPr lang="en-IN" sz="2000" dirty="0" smtClean="0"/>
              <a:t>To </a:t>
            </a:r>
            <a:r>
              <a:rPr lang="en-IN" sz="2000" dirty="0"/>
              <a:t>be appointed for critical, vulnerable , sensitive, low PER / EPIC </a:t>
            </a:r>
            <a:r>
              <a:rPr lang="en-IN" sz="2000" dirty="0" smtClean="0"/>
              <a:t>PS as </a:t>
            </a:r>
            <a:r>
              <a:rPr lang="en-IN" sz="2000" dirty="0"/>
              <a:t>approved and randomized by the General Observer.</a:t>
            </a:r>
          </a:p>
          <a:p>
            <a:pPr marL="274320" indent="-274320" eaLnBrk="1" fontAlgn="auto" hangingPunct="1">
              <a:lnSpc>
                <a:spcPct val="170000"/>
              </a:lnSpc>
              <a:spcAft>
                <a:spcPts val="0"/>
              </a:spcAft>
              <a:buFont typeface="Wingdings" pitchFamily="2" charset="2"/>
              <a:buChar char="§"/>
              <a:defRPr/>
            </a:pPr>
            <a:r>
              <a:rPr lang="en-IN" sz="2000" dirty="0"/>
              <a:t>At multiple polling stations bldg. Each location will have one Micro-Observer.</a:t>
            </a:r>
          </a:p>
          <a:p>
            <a:pPr marL="274320" indent="-274320" eaLnBrk="1" fontAlgn="auto" hangingPunct="1">
              <a:lnSpc>
                <a:spcPct val="170000"/>
              </a:lnSpc>
              <a:spcAft>
                <a:spcPts val="0"/>
              </a:spcAft>
              <a:buFont typeface="Wingdings" pitchFamily="2" charset="2"/>
              <a:buChar char="§"/>
              <a:defRPr/>
            </a:pPr>
            <a:r>
              <a:rPr lang="en-IN" sz="2000" dirty="0"/>
              <a:t>Nodal officer to be identified by the DEO for Micro Observers to handle logistics and deployment-related tasks.</a:t>
            </a:r>
          </a:p>
          <a:p>
            <a:pPr marL="274320" indent="-274320" eaLnBrk="1" fontAlgn="auto" hangingPunct="1">
              <a:lnSpc>
                <a:spcPct val="170000"/>
              </a:lnSpc>
              <a:spcAft>
                <a:spcPts val="0"/>
              </a:spcAft>
              <a:buFont typeface="Wingdings" pitchFamily="2" charset="2"/>
              <a:buChar char="§"/>
              <a:defRPr/>
            </a:pPr>
            <a:r>
              <a:rPr lang="en-IN" sz="2000" dirty="0"/>
              <a:t>Micro Observers to be trained.</a:t>
            </a:r>
          </a:p>
          <a:p>
            <a:pPr marL="274320" indent="-274320" eaLnBrk="1" fontAlgn="auto" hangingPunct="1">
              <a:lnSpc>
                <a:spcPct val="170000"/>
              </a:lnSpc>
              <a:spcAft>
                <a:spcPts val="0"/>
              </a:spcAft>
              <a:buFont typeface="Wingdings" pitchFamily="2" charset="2"/>
              <a:buChar char="§"/>
              <a:defRPr/>
            </a:pPr>
            <a:r>
              <a:rPr lang="en-IN" sz="2000" dirty="0"/>
              <a:t>On the day of the poll Micro Observers to observe and note in the format that the election process is being carried out in a free and fair manner.</a:t>
            </a:r>
          </a:p>
          <a:p>
            <a:pPr marL="274320" indent="-274320" eaLnBrk="1" fontAlgn="auto" hangingPunct="1">
              <a:lnSpc>
                <a:spcPct val="170000"/>
              </a:lnSpc>
              <a:spcAft>
                <a:spcPts val="0"/>
              </a:spcAft>
              <a:buFont typeface="Wingdings" pitchFamily="2" charset="2"/>
              <a:buChar char="§"/>
              <a:defRPr/>
            </a:pPr>
            <a:r>
              <a:rPr lang="en-IN" sz="2000" dirty="0"/>
              <a:t>They will reach the reception </a:t>
            </a:r>
            <a:r>
              <a:rPr lang="en-IN" sz="2000" dirty="0" err="1"/>
              <a:t>center</a:t>
            </a:r>
            <a:r>
              <a:rPr lang="en-IN" sz="2000" dirty="0"/>
              <a:t> along with the polling party and will provide their report to the Observer alone.</a:t>
            </a:r>
          </a:p>
        </p:txBody>
      </p:sp>
      <p:sp>
        <p:nvSpPr>
          <p:cNvPr id="16387" name="Title 2">
            <a:extLst>
              <a:ext uri="{FF2B5EF4-FFF2-40B4-BE49-F238E27FC236}">
                <a16:creationId xmlns:a16="http://schemas.microsoft.com/office/drawing/2014/main" id="{1CCAA1A3-EB8E-F0BA-1EA1-A19336B4A00D}"/>
              </a:ext>
            </a:extLst>
          </p:cNvPr>
          <p:cNvSpPr>
            <a:spLocks noGrp="1"/>
          </p:cNvSpPr>
          <p:nvPr>
            <p:ph type="title"/>
          </p:nvPr>
        </p:nvSpPr>
        <p:spPr>
          <a:xfrm>
            <a:off x="609600" y="31603"/>
            <a:ext cx="10972800" cy="1143000"/>
          </a:xfrm>
        </p:spPr>
        <p:txBody>
          <a:bodyPr/>
          <a:lstStyle/>
          <a:p>
            <a:pPr eaLnBrk="1" hangingPunct="1"/>
            <a:r>
              <a:rPr lang="en-IN" altLang="en-US" sz="3600" b="1" dirty="0"/>
              <a:t>APPOINTMENT OF MICRO OBSERVERS</a:t>
            </a:r>
          </a:p>
        </p:txBody>
      </p:sp>
    </p:spTree>
    <p:extLst>
      <p:ext uri="{BB962C8B-B14F-4D97-AF65-F5344CB8AC3E}">
        <p14:creationId xmlns:p14="http://schemas.microsoft.com/office/powerpoint/2010/main" val="164602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53FE36-A85D-4D2D-B7AC-FBFA4020C2FD}"/>
              </a:ext>
            </a:extLst>
          </p:cNvPr>
          <p:cNvSpPr>
            <a:spLocks noGrp="1"/>
          </p:cNvSpPr>
          <p:nvPr>
            <p:ph idx="1"/>
          </p:nvPr>
        </p:nvSpPr>
        <p:spPr>
          <a:xfrm>
            <a:off x="0" y="762000"/>
            <a:ext cx="12192000" cy="4970463"/>
          </a:xfrm>
        </p:spPr>
        <p:txBody>
          <a:bodyPr rtlCol="0">
            <a:noAutofit/>
          </a:bodyPr>
          <a:lstStyle/>
          <a:p>
            <a:pPr marL="0" indent="0" eaLnBrk="1" fontAlgn="auto" hangingPunct="1">
              <a:lnSpc>
                <a:spcPct val="150000"/>
              </a:lnSpc>
              <a:spcAft>
                <a:spcPts val="0"/>
              </a:spcAft>
              <a:buNone/>
              <a:defRPr/>
            </a:pPr>
            <a:r>
              <a:rPr lang="en-US" sz="2500" b="1" dirty="0" smtClean="0">
                <a:cs typeface="Arial Narrow"/>
              </a:rPr>
              <a:t>Setting up/functions of </a:t>
            </a:r>
            <a:r>
              <a:rPr lang="en-US" sz="2500" b="1" dirty="0">
                <a:cs typeface="Arial Narrow"/>
              </a:rPr>
              <a:t>District control </a:t>
            </a:r>
            <a:r>
              <a:rPr lang="en-US" sz="2500" b="1" dirty="0" smtClean="0">
                <a:cs typeface="Arial Narrow"/>
              </a:rPr>
              <a:t>room:</a:t>
            </a:r>
            <a:endParaRPr lang="en-US" sz="2500" b="1" dirty="0">
              <a:cs typeface="Arial Narrow"/>
            </a:endParaRPr>
          </a:p>
          <a:p>
            <a:pPr marL="0" indent="0" eaLnBrk="1" fontAlgn="auto" hangingPunct="1">
              <a:lnSpc>
                <a:spcPct val="150000"/>
              </a:lnSpc>
              <a:spcAft>
                <a:spcPts val="0"/>
              </a:spcAft>
              <a:buNone/>
              <a:defRPr/>
            </a:pPr>
            <a:r>
              <a:rPr lang="en-US" sz="2500" dirty="0" smtClean="0">
                <a:cs typeface="Arial Narrow"/>
              </a:rPr>
              <a:t>District Control Room should have -  </a:t>
            </a:r>
          </a:p>
          <a:p>
            <a:pPr marL="0" indent="0" eaLnBrk="1" fontAlgn="auto" hangingPunct="1">
              <a:lnSpc>
                <a:spcPct val="150000"/>
              </a:lnSpc>
              <a:spcAft>
                <a:spcPts val="0"/>
              </a:spcAft>
              <a:buFont typeface="Wingdings" pitchFamily="2" charset="2"/>
              <a:buChar char="§"/>
              <a:defRPr/>
            </a:pPr>
            <a:r>
              <a:rPr lang="en-US" sz="2500" dirty="0" smtClean="0">
                <a:cs typeface="Arial Narrow"/>
              </a:rPr>
              <a:t>telephone</a:t>
            </a:r>
            <a:r>
              <a:rPr lang="en-US" sz="2500" dirty="0">
                <a:cs typeface="Arial Narrow"/>
              </a:rPr>
              <a:t>, fax, internet</a:t>
            </a:r>
          </a:p>
          <a:p>
            <a:pPr marL="274320" indent="-274320" eaLnBrk="1" fontAlgn="auto" hangingPunct="1">
              <a:lnSpc>
                <a:spcPct val="150000"/>
              </a:lnSpc>
              <a:spcAft>
                <a:spcPts val="0"/>
              </a:spcAft>
              <a:buFont typeface="Wingdings" pitchFamily="2" charset="2"/>
              <a:buChar char="§"/>
              <a:defRPr/>
            </a:pPr>
            <a:r>
              <a:rPr lang="en-US" sz="2500" dirty="0">
                <a:cs typeface="Arial Narrow"/>
              </a:rPr>
              <a:t>List of contact numbers of functionaries – communication plan </a:t>
            </a:r>
          </a:p>
          <a:p>
            <a:pPr marL="274320" indent="-274320" eaLnBrk="1" fontAlgn="auto" hangingPunct="1">
              <a:lnSpc>
                <a:spcPct val="150000"/>
              </a:lnSpc>
              <a:spcAft>
                <a:spcPts val="0"/>
              </a:spcAft>
              <a:buFont typeface="Wingdings" pitchFamily="2" charset="2"/>
              <a:buChar char="§"/>
              <a:defRPr/>
            </a:pPr>
            <a:r>
              <a:rPr lang="en-US" sz="2500" dirty="0">
                <a:cs typeface="Arial Narrow"/>
              </a:rPr>
              <a:t>Coordination between the office of CEO, DEO, RO, ARO, Police, Sector- Officers, Health Officials, Reserve Parties, Transport in- charge, Observers,  Teams for replacing EVMs.</a:t>
            </a:r>
          </a:p>
          <a:p>
            <a:pPr marL="274320" indent="-274320" eaLnBrk="1" fontAlgn="auto" hangingPunct="1">
              <a:lnSpc>
                <a:spcPct val="150000"/>
              </a:lnSpc>
              <a:spcAft>
                <a:spcPts val="0"/>
              </a:spcAft>
              <a:buFont typeface="Wingdings" pitchFamily="2" charset="2"/>
              <a:buChar char="§"/>
              <a:defRPr/>
            </a:pPr>
            <a:r>
              <a:rPr lang="en-US" sz="2500" dirty="0">
                <a:cs typeface="Arial Narrow"/>
              </a:rPr>
              <a:t>Sending all required reports related to reaching of polling parties to the PS, mock poll, start of the poll, polling percentage, law and order, EVMs and other poll day matters</a:t>
            </a:r>
          </a:p>
          <a:p>
            <a:pPr marL="274320" indent="-274320" eaLnBrk="1" fontAlgn="auto" hangingPunct="1">
              <a:lnSpc>
                <a:spcPct val="150000"/>
              </a:lnSpc>
              <a:spcAft>
                <a:spcPts val="0"/>
              </a:spcAft>
              <a:buFont typeface="Wingdings" pitchFamily="2" charset="2"/>
              <a:buChar char="§"/>
              <a:defRPr/>
            </a:pPr>
            <a:r>
              <a:rPr lang="en-US" sz="2500" dirty="0">
                <a:cs typeface="Arial Narrow"/>
              </a:rPr>
              <a:t>Allocation of duties to handle information, and complaints on the poll day. </a:t>
            </a:r>
          </a:p>
        </p:txBody>
      </p:sp>
      <p:sp>
        <p:nvSpPr>
          <p:cNvPr id="3" name="Title 2">
            <a:extLst>
              <a:ext uri="{FF2B5EF4-FFF2-40B4-BE49-F238E27FC236}">
                <a16:creationId xmlns:a16="http://schemas.microsoft.com/office/drawing/2014/main" id="{6CAEDB52-FFC4-D5CA-EEB8-AB257059B231}"/>
              </a:ext>
            </a:extLst>
          </p:cNvPr>
          <p:cNvSpPr>
            <a:spLocks noGrp="1"/>
          </p:cNvSpPr>
          <p:nvPr>
            <p:ph type="title"/>
          </p:nvPr>
        </p:nvSpPr>
        <p:spPr>
          <a:xfrm>
            <a:off x="609600" y="2275"/>
            <a:ext cx="10972800" cy="990600"/>
          </a:xfrm>
        </p:spPr>
        <p:txBody>
          <a:bodyPr rtlCol="0">
            <a:normAutofit/>
          </a:bodyPr>
          <a:lstStyle/>
          <a:p>
            <a:pPr eaLnBrk="1" fontAlgn="auto" hangingPunct="1">
              <a:spcAft>
                <a:spcPts val="0"/>
              </a:spcAft>
              <a:defRPr/>
            </a:pPr>
            <a:r>
              <a:rPr lang="en-US" sz="3200" b="1" dirty="0"/>
              <a:t>CONTROL ROOM &amp; COMMUNICATION ARRANGEMENTS</a:t>
            </a:r>
          </a:p>
        </p:txBody>
      </p:sp>
      <p:sp>
        <p:nvSpPr>
          <p:cNvPr id="5" name="Rectangle 4"/>
          <p:cNvSpPr/>
          <p:nvPr/>
        </p:nvSpPr>
        <p:spPr>
          <a:xfrm>
            <a:off x="10439400" y="6385024"/>
            <a:ext cx="745269" cy="307777"/>
          </a:xfrm>
          <a:prstGeom prst="rect">
            <a:avLst/>
          </a:prstGeom>
        </p:spPr>
        <p:txBody>
          <a:bodyPr wrap="none">
            <a:spAutoFit/>
          </a:bodyPr>
          <a:lstStyle/>
          <a:p>
            <a:r>
              <a:rPr lang="en-IN" altLang="en-US" sz="1400" dirty="0" err="1">
                <a:cs typeface="Calibri" panose="020F0502020204030204" pitchFamily="34" charset="0"/>
              </a:rPr>
              <a:t>Contd</a:t>
            </a:r>
            <a:r>
              <a:rPr lang="en-IN" altLang="en-US" sz="1400" dirty="0">
                <a:cs typeface="Calibri" panose="020F0502020204030204" pitchFamily="34" charset="0"/>
              </a:rPr>
              <a:t>…</a:t>
            </a:r>
            <a:endParaRPr lang="en-IN" sz="1400" dirty="0"/>
          </a:p>
        </p:txBody>
      </p:sp>
    </p:spTree>
    <p:extLst>
      <p:ext uri="{BB962C8B-B14F-4D97-AF65-F5344CB8AC3E}">
        <p14:creationId xmlns:p14="http://schemas.microsoft.com/office/powerpoint/2010/main" val="6114282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53FE36-A85D-4D2D-B7AC-FBFA4020C2FD}"/>
              </a:ext>
            </a:extLst>
          </p:cNvPr>
          <p:cNvSpPr>
            <a:spLocks noGrp="1"/>
          </p:cNvSpPr>
          <p:nvPr>
            <p:ph idx="1"/>
          </p:nvPr>
        </p:nvSpPr>
        <p:spPr>
          <a:xfrm>
            <a:off x="0" y="1550865"/>
            <a:ext cx="12192000" cy="4970463"/>
          </a:xfrm>
        </p:spPr>
        <p:txBody>
          <a:bodyPr rtlCol="0">
            <a:noAutofit/>
          </a:bodyPr>
          <a:lstStyle/>
          <a:p>
            <a:pPr marL="0" indent="0" eaLnBrk="1" fontAlgn="auto" hangingPunct="1">
              <a:spcAft>
                <a:spcPts val="0"/>
              </a:spcAft>
              <a:buNone/>
              <a:defRPr/>
            </a:pPr>
            <a:r>
              <a:rPr lang="en-US" sz="2800" b="1" dirty="0" smtClean="0">
                <a:cs typeface="Arial Narrow"/>
              </a:rPr>
              <a:t>Coordination functions of District Control Room:</a:t>
            </a:r>
          </a:p>
          <a:p>
            <a:pPr marL="274320" indent="-274320" eaLnBrk="1" fontAlgn="auto" hangingPunct="1">
              <a:spcAft>
                <a:spcPts val="0"/>
              </a:spcAft>
              <a:buFont typeface="Wingdings" pitchFamily="2" charset="2"/>
              <a:buChar char="§"/>
              <a:defRPr/>
            </a:pPr>
            <a:r>
              <a:rPr lang="en-US" sz="2800" dirty="0" smtClean="0">
                <a:cs typeface="Arial Narrow"/>
              </a:rPr>
              <a:t>Coordinating </a:t>
            </a:r>
            <a:r>
              <a:rPr lang="en-US" sz="2800" dirty="0">
                <a:cs typeface="Arial Narrow"/>
              </a:rPr>
              <a:t>with officials deputed in fields, block level control </a:t>
            </a:r>
            <a:r>
              <a:rPr lang="en-US" sz="2800" dirty="0" smtClean="0">
                <a:cs typeface="Arial Narrow"/>
              </a:rPr>
              <a:t>rooms, </a:t>
            </a:r>
            <a:r>
              <a:rPr lang="en-US" sz="2800" dirty="0">
                <a:cs typeface="Arial Narrow"/>
              </a:rPr>
              <a:t>poll percentage collection, complaint redressal, in case of any issue </a:t>
            </a:r>
            <a:r>
              <a:rPr lang="en-US" sz="2800" dirty="0" smtClean="0">
                <a:cs typeface="Arial Narrow"/>
              </a:rPr>
              <a:t>in </a:t>
            </a:r>
            <a:r>
              <a:rPr lang="en-US" sz="2800" dirty="0">
                <a:cs typeface="Arial Narrow"/>
              </a:rPr>
              <a:t>any PS, EVM </a:t>
            </a:r>
            <a:r>
              <a:rPr lang="en-US" sz="2800" dirty="0" smtClean="0">
                <a:cs typeface="Arial Narrow"/>
              </a:rPr>
              <a:t>&amp; VVPAT non-functioning </a:t>
            </a:r>
            <a:r>
              <a:rPr lang="en-US" sz="2800" dirty="0">
                <a:cs typeface="Arial Narrow"/>
              </a:rPr>
              <a:t>and replacement, getting information about voters in the queue before the end of the poll, moving of polling party and reaching the reception center. </a:t>
            </a:r>
          </a:p>
          <a:p>
            <a:pPr marL="274320" indent="-274320" eaLnBrk="1" fontAlgn="auto" hangingPunct="1">
              <a:spcAft>
                <a:spcPts val="0"/>
              </a:spcAft>
              <a:buFont typeface="Wingdings" pitchFamily="2" charset="2"/>
              <a:buChar char="§"/>
              <a:defRPr/>
            </a:pPr>
            <a:r>
              <a:rPr lang="en-US" sz="2800" dirty="0">
                <a:cs typeface="Arial Narrow"/>
              </a:rPr>
              <a:t>Allocation of duties to handle information, resolving all complaints on the poll day itself, monitoring the media reports and also sending 2 hourly reports to the Election Media Monitoring Center etc.</a:t>
            </a:r>
          </a:p>
        </p:txBody>
      </p:sp>
      <p:sp>
        <p:nvSpPr>
          <p:cNvPr id="3" name="Title 2">
            <a:extLst>
              <a:ext uri="{FF2B5EF4-FFF2-40B4-BE49-F238E27FC236}">
                <a16:creationId xmlns:a16="http://schemas.microsoft.com/office/drawing/2014/main" id="{6CAEDB52-FFC4-D5CA-EEB8-AB257059B231}"/>
              </a:ext>
            </a:extLst>
          </p:cNvPr>
          <p:cNvSpPr>
            <a:spLocks noGrp="1"/>
          </p:cNvSpPr>
          <p:nvPr>
            <p:ph type="title"/>
          </p:nvPr>
        </p:nvSpPr>
        <p:spPr/>
        <p:txBody>
          <a:bodyPr rtlCol="0">
            <a:normAutofit/>
          </a:bodyPr>
          <a:lstStyle/>
          <a:p>
            <a:pPr eaLnBrk="1" fontAlgn="auto" hangingPunct="1">
              <a:spcAft>
                <a:spcPts val="0"/>
              </a:spcAft>
              <a:defRPr/>
            </a:pPr>
            <a:r>
              <a:rPr lang="en-US" sz="3200" b="1" dirty="0"/>
              <a:t>CONTROL ROOM &amp; COMMUNICATION </a:t>
            </a:r>
            <a:r>
              <a:rPr lang="en-US" sz="3200" b="1" dirty="0" smtClean="0"/>
              <a:t>ARRANGEMENTS - </a:t>
            </a:r>
            <a:r>
              <a:rPr lang="en-US" sz="3200" b="1" dirty="0" err="1" smtClean="0"/>
              <a:t>contd</a:t>
            </a:r>
            <a:endParaRPr lang="en-US" sz="3200" b="1" dirty="0"/>
          </a:p>
        </p:txBody>
      </p:sp>
    </p:spTree>
    <p:extLst>
      <p:ext uri="{BB962C8B-B14F-4D97-AF65-F5344CB8AC3E}">
        <p14:creationId xmlns:p14="http://schemas.microsoft.com/office/powerpoint/2010/main" val="236483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066800"/>
            <a:ext cx="12192000" cy="5016758"/>
          </a:xfrm>
          <a:prstGeom prst="rect">
            <a:avLst/>
          </a:prstGeom>
          <a:noFill/>
        </p:spPr>
        <p:txBody>
          <a:bodyPr wrap="square" rtlCol="0">
            <a:spAutoFit/>
          </a:bodyPr>
          <a:lstStyle/>
          <a:p>
            <a:pPr algn="just">
              <a:spcAft>
                <a:spcPts val="1200"/>
              </a:spcAft>
              <a:tabLst>
                <a:tab pos="338138" algn="l"/>
              </a:tabLst>
            </a:pPr>
            <a:r>
              <a:rPr lang="en-US" sz="16600" dirty="0" smtClean="0"/>
              <a:t>Part – B</a:t>
            </a:r>
          </a:p>
          <a:p>
            <a:pPr>
              <a:spcAft>
                <a:spcPts val="1200"/>
              </a:spcAft>
              <a:tabLst>
                <a:tab pos="338138" algn="l"/>
              </a:tabLst>
            </a:pPr>
            <a:r>
              <a:rPr lang="en-GB" sz="4800" dirty="0" smtClean="0"/>
              <a:t>Polling </a:t>
            </a:r>
            <a:r>
              <a:rPr lang="en-GB" sz="4800" dirty="0"/>
              <a:t>Stations - arrangements; special facilities; setting up of Polling Stations &amp; access - RO + PrO perspective</a:t>
            </a:r>
            <a:endParaRPr lang="en-US" sz="4800" dirty="0" smtClean="0"/>
          </a:p>
        </p:txBody>
      </p:sp>
    </p:spTree>
    <p:extLst>
      <p:ext uri="{BB962C8B-B14F-4D97-AF65-F5344CB8AC3E}">
        <p14:creationId xmlns:p14="http://schemas.microsoft.com/office/powerpoint/2010/main" val="4122921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031579" cy="6786473"/>
          </a:xfrm>
          <a:prstGeom prst="rect">
            <a:avLst/>
          </a:prstGeom>
        </p:spPr>
        <p:txBody>
          <a:bodyPr wrap="square">
            <a:spAutoFit/>
          </a:bodyPr>
          <a:lstStyle/>
          <a:p>
            <a:pPr algn="ctr">
              <a:spcAft>
                <a:spcPts val="1000"/>
              </a:spcAft>
            </a:pPr>
            <a:r>
              <a:rPr lang="en-GB" sz="1600" b="1" dirty="0">
                <a:ea typeface="Calibri" panose="020F0502020204030204" pitchFamily="34" charset="0"/>
                <a:cs typeface="Mangal" panose="02040503050203030202" pitchFamily="18" charset="0"/>
              </a:rPr>
              <a:t>Guidance </a:t>
            </a:r>
            <a:r>
              <a:rPr lang="en-GB" sz="1600" b="1" dirty="0" smtClean="0">
                <a:ea typeface="Calibri" panose="020F0502020204030204" pitchFamily="34" charset="0"/>
                <a:cs typeface="Mangal" panose="02040503050203030202" pitchFamily="18" charset="0"/>
              </a:rPr>
              <a:t>Plan – contd.</a:t>
            </a:r>
            <a:endParaRPr lang="en-IN" sz="1600" dirty="0">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4"/>
            </a:pPr>
            <a:r>
              <a:rPr lang="en-IN" sz="1600" dirty="0" smtClean="0">
                <a:ea typeface="Calibri" panose="020F0502020204030204" pitchFamily="34" charset="0"/>
                <a:cs typeface="Mangal" panose="02040503050203030202" pitchFamily="18" charset="0"/>
              </a:rPr>
              <a:t>PPT then proceeds to check list for the RO, the wider physical arrangements required </a:t>
            </a:r>
          </a:p>
          <a:p>
            <a:pPr marL="342900" lvl="0" indent="-342900" algn="just">
              <a:spcAft>
                <a:spcPts val="1000"/>
              </a:spcAft>
              <a:buFont typeface="+mj-lt"/>
              <a:buAutoNum type="arabicPeriod" startAt="4"/>
            </a:pPr>
            <a:r>
              <a:rPr lang="en-IN" sz="1600" dirty="0" smtClean="0">
                <a:ea typeface="Calibri" panose="020F0502020204030204" pitchFamily="34" charset="0"/>
                <a:cs typeface="Mangal" panose="02040503050203030202" pitchFamily="18" charset="0"/>
              </a:rPr>
              <a:t>PPT </a:t>
            </a:r>
            <a:r>
              <a:rPr lang="en-IN" sz="1600" dirty="0">
                <a:ea typeface="Calibri" panose="020F0502020204030204" pitchFamily="34" charset="0"/>
                <a:cs typeface="Mangal" panose="02040503050203030202" pitchFamily="18" charset="0"/>
              </a:rPr>
              <a:t>then deals with the PS &amp; its physical set up, special arrangements, to respond to different elector types &amp; requirement and, access to </a:t>
            </a:r>
            <a:r>
              <a:rPr lang="en-IN" sz="1600" dirty="0" smtClean="0">
                <a:ea typeface="Calibri" panose="020F0502020204030204" pitchFamily="34" charset="0"/>
                <a:cs typeface="Mangal" panose="02040503050203030202" pitchFamily="18" charset="0"/>
              </a:rPr>
              <a:t>PS</a:t>
            </a:r>
          </a:p>
          <a:p>
            <a:pPr marL="342900" lvl="0" indent="-342900" algn="just">
              <a:spcAft>
                <a:spcPts val="1000"/>
              </a:spcAft>
              <a:buFont typeface="+mj-lt"/>
              <a:buAutoNum type="arabicPeriod" startAt="4"/>
            </a:pPr>
            <a:r>
              <a:rPr lang="en-IN" sz="1600" dirty="0" smtClean="0">
                <a:ea typeface="Calibri" panose="020F0502020204030204" pitchFamily="34" charset="0"/>
                <a:cs typeface="Mangal" panose="02040503050203030202" pitchFamily="18" charset="0"/>
              </a:rPr>
              <a:t>Thereafter</a:t>
            </a:r>
            <a:r>
              <a:rPr lang="en-IN" sz="1600" dirty="0">
                <a:ea typeface="Calibri" panose="020F0502020204030204" pitchFamily="34" charset="0"/>
                <a:cs typeface="Mangal" panose="02040503050203030202" pitchFamily="18" charset="0"/>
              </a:rPr>
              <a:t>, the PPT focuses on the time </a:t>
            </a:r>
            <a:r>
              <a:rPr lang="en-IN" sz="1600" u="sng" dirty="0">
                <a:ea typeface="Calibri" panose="020F0502020204030204" pitchFamily="34" charset="0"/>
                <a:cs typeface="Mangal" panose="02040503050203030202" pitchFamily="18" charset="0"/>
              </a:rPr>
              <a:t>Point</a:t>
            </a:r>
            <a:r>
              <a:rPr lang="en-IN" sz="1600" dirty="0">
                <a:ea typeface="Calibri" panose="020F0502020204030204" pitchFamily="34" charset="0"/>
                <a:cs typeface="Mangal" panose="02040503050203030202" pitchFamily="18" charset="0"/>
              </a:rPr>
              <a:t> at which the Polling Party reaches its designated Polling Station &amp; sets it up </a:t>
            </a:r>
            <a:endParaRPr lang="en-IN" sz="160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4"/>
            </a:pPr>
            <a:r>
              <a:rPr lang="en-IN" sz="1600" dirty="0" smtClean="0">
                <a:ea typeface="Calibri" panose="020F0502020204030204" pitchFamily="34" charset="0"/>
                <a:cs typeface="Mangal" panose="02040503050203030202" pitchFamily="18" charset="0"/>
              </a:rPr>
              <a:t>Then </a:t>
            </a:r>
            <a:r>
              <a:rPr lang="en-IN" sz="1600" dirty="0">
                <a:ea typeface="Calibri" panose="020F0502020204030204" pitchFamily="34" charset="0"/>
                <a:cs typeface="Mangal" panose="02040503050203030202" pitchFamily="18" charset="0"/>
              </a:rPr>
              <a:t>the PPT moves to the day of the poll and the initial hours of the Poll Day at Polling Station &amp; priority check list of task which Polling Party is to do and up to Mock poll </a:t>
            </a:r>
          </a:p>
          <a:p>
            <a:pPr marL="342900" lvl="0" indent="-342900" algn="just">
              <a:spcAft>
                <a:spcPts val="1000"/>
              </a:spcAft>
              <a:buFont typeface="+mj-lt"/>
              <a:buAutoNum type="arabicPeriod" startAt="4"/>
            </a:pPr>
            <a:r>
              <a:rPr lang="en-IN" sz="1600" dirty="0">
                <a:ea typeface="Calibri" panose="020F0502020204030204" pitchFamily="34" charset="0"/>
                <a:cs typeface="Mangal" panose="02040503050203030202" pitchFamily="18" charset="0"/>
              </a:rPr>
              <a:t>The actual polling process, i.e., Post mock poll </a:t>
            </a:r>
            <a:r>
              <a:rPr lang="en-IN" sz="1600" dirty="0" smtClean="0">
                <a:ea typeface="Calibri" panose="020F0502020204030204" pitchFamily="34" charset="0"/>
                <a:cs typeface="Mangal" panose="02040503050203030202" pitchFamily="18" charset="0"/>
              </a:rPr>
              <a:t>and various </a:t>
            </a:r>
            <a:r>
              <a:rPr lang="en-IN" sz="1600" dirty="0">
                <a:ea typeface="Calibri" panose="020F0502020204030204" pitchFamily="34" charset="0"/>
                <a:cs typeface="Mangal" panose="02040503050203030202" pitchFamily="18" charset="0"/>
              </a:rPr>
              <a:t>possible situations which PrO must be ready to deal with </a:t>
            </a:r>
            <a:r>
              <a:rPr lang="en-IN" sz="1600" dirty="0" smtClean="0">
                <a:ea typeface="Calibri" panose="020F0502020204030204" pitchFamily="34" charset="0"/>
                <a:cs typeface="Mangal" panose="02040503050203030202" pitchFamily="18" charset="0"/>
              </a:rPr>
              <a:t> </a:t>
            </a:r>
            <a:endParaRPr lang="en-IN" sz="160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4"/>
            </a:pPr>
            <a:r>
              <a:rPr lang="en-IN" sz="1600" dirty="0">
                <a:ea typeface="Calibri" panose="020F0502020204030204" pitchFamily="34" charset="0"/>
                <a:cs typeface="Mangal" panose="02040503050203030202" pitchFamily="18" charset="0"/>
              </a:rPr>
              <a:t>The PPT then will take Presiding Officer in terms of periodicity of various reports to be filled &amp; record/form </a:t>
            </a:r>
            <a:r>
              <a:rPr lang="en-IN" sz="1600" dirty="0" smtClean="0">
                <a:ea typeface="Calibri" panose="020F0502020204030204" pitchFamily="34" charset="0"/>
                <a:cs typeface="Mangal" panose="02040503050203030202" pitchFamily="18" charset="0"/>
              </a:rPr>
              <a:t>to </a:t>
            </a:r>
            <a:r>
              <a:rPr lang="en-IN" sz="1600" dirty="0">
                <a:ea typeface="Calibri" panose="020F0502020204030204" pitchFamily="34" charset="0"/>
                <a:cs typeface="Mangal" panose="02040503050203030202" pitchFamily="18" charset="0"/>
              </a:rPr>
              <a:t>be maintained </a:t>
            </a:r>
            <a:endParaRPr lang="en-IN" sz="160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4"/>
            </a:pPr>
            <a:r>
              <a:rPr lang="en-IN" sz="1600" dirty="0">
                <a:ea typeface="Calibri" panose="020F0502020204030204" pitchFamily="34" charset="0"/>
                <a:cs typeface="Mangal" panose="02040503050203030202" pitchFamily="18" charset="0"/>
              </a:rPr>
              <a:t>The PPT then will familiarize the Presiding Officer in terms of end of poll step/process at the Polling Station </a:t>
            </a:r>
            <a:endParaRPr lang="en-IN" sz="160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4"/>
            </a:pPr>
            <a:r>
              <a:rPr lang="en-IN" sz="1600" dirty="0">
                <a:ea typeface="Calibri" panose="020F0502020204030204" pitchFamily="34" charset="0"/>
                <a:cs typeface="Mangal" panose="02040503050203030202" pitchFamily="18" charset="0"/>
              </a:rPr>
              <a:t>The departure from Polling Station and, the Polling Party reaching the </a:t>
            </a:r>
            <a:r>
              <a:rPr lang="en-IN" sz="1600" b="1" i="1" u="sng" dirty="0">
                <a:ea typeface="Calibri" panose="020F0502020204030204" pitchFamily="34" charset="0"/>
                <a:cs typeface="Mangal" panose="02040503050203030202" pitchFamily="18" charset="0"/>
              </a:rPr>
              <a:t>Reception Centre</a:t>
            </a:r>
            <a:r>
              <a:rPr lang="en-IN" sz="1600" dirty="0">
                <a:ea typeface="Calibri" panose="020F0502020204030204" pitchFamily="34" charset="0"/>
                <a:cs typeface="Mangal" panose="02040503050203030202" pitchFamily="18" charset="0"/>
              </a:rPr>
              <a:t> and, process to be undertaken is then listed out </a:t>
            </a:r>
          </a:p>
          <a:p>
            <a:pPr marL="342900" lvl="0" indent="-342900" algn="just">
              <a:spcAft>
                <a:spcPts val="1000"/>
              </a:spcAft>
              <a:buFont typeface="+mj-lt"/>
              <a:buAutoNum type="arabicPeriod" startAt="4"/>
            </a:pPr>
            <a:r>
              <a:rPr lang="en-IN" sz="1600" dirty="0">
                <a:ea typeface="Calibri" panose="020F0502020204030204" pitchFamily="34" charset="0"/>
                <a:cs typeface="Mangal" panose="02040503050203030202" pitchFamily="18" charset="0"/>
              </a:rPr>
              <a:t>RE-poll/Adjourned Poll/Simultaneous poll</a:t>
            </a:r>
          </a:p>
          <a:p>
            <a:pPr marL="457200" algn="just">
              <a:spcAft>
                <a:spcPts val="800"/>
              </a:spcAft>
            </a:pPr>
            <a:r>
              <a:rPr lang="en-IN" sz="1600" b="1" i="1" dirty="0" smtClean="0">
                <a:ea typeface="Calibri" panose="020F0502020204030204" pitchFamily="34" charset="0"/>
                <a:cs typeface="Mangal" panose="02040503050203030202" pitchFamily="18" charset="0"/>
              </a:rPr>
              <a:t>Separate Note for guidance for Presiding Officer for sub-thematic of Polling station, Polling Party and Poll Day Arrangements</a:t>
            </a:r>
            <a:endParaRPr lang="en-IN" sz="160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a:pPr>
            <a:r>
              <a:rPr lang="en-IN" sz="1600" dirty="0" smtClean="0">
                <a:ea typeface="Calibri" panose="020F0502020204030204" pitchFamily="34" charset="0"/>
                <a:cs typeface="Mangal" panose="02040503050203030202" pitchFamily="18" charset="0"/>
              </a:rPr>
              <a:t>PrO’s </a:t>
            </a:r>
            <a:r>
              <a:rPr lang="en-IN" sz="1600" dirty="0">
                <a:ea typeface="Calibri" panose="020F0502020204030204" pitchFamily="34" charset="0"/>
                <a:cs typeface="Mangal" panose="02040503050203030202" pitchFamily="18" charset="0"/>
              </a:rPr>
              <a:t>responsibilities are statutory in nature. </a:t>
            </a:r>
            <a:endParaRPr lang="en-IN" sz="160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a:pPr>
            <a:r>
              <a:rPr lang="en-IN" sz="1600" dirty="0">
                <a:ea typeface="Calibri" panose="020F0502020204030204" pitchFamily="34" charset="0"/>
                <a:cs typeface="Mangal" panose="02040503050203030202" pitchFamily="18" charset="0"/>
              </a:rPr>
              <a:t>The PrO </a:t>
            </a:r>
            <a:r>
              <a:rPr lang="en-IN" sz="1600" b="1" i="1" u="sng" dirty="0">
                <a:ea typeface="Calibri" panose="020F0502020204030204" pitchFamily="34" charset="0"/>
                <a:cs typeface="Mangal" panose="02040503050203030202" pitchFamily="18" charset="0"/>
              </a:rPr>
              <a:t>leads</a:t>
            </a:r>
            <a:r>
              <a:rPr lang="en-IN" sz="1600" dirty="0">
                <a:ea typeface="Calibri" panose="020F0502020204030204" pitchFamily="34" charset="0"/>
                <a:cs typeface="Mangal" panose="02040503050203030202" pitchFamily="18" charset="0"/>
              </a:rPr>
              <a:t> the polling party whose composition, role and, designation are once again statutorily prescribed. </a:t>
            </a:r>
            <a:endParaRPr lang="en-IN" sz="160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a:pPr>
            <a:r>
              <a:rPr lang="en-IN" sz="1600" dirty="0">
                <a:ea typeface="Calibri" panose="020F0502020204030204" pitchFamily="34" charset="0"/>
                <a:cs typeface="Mangal" panose="02040503050203030202" pitchFamily="18" charset="0"/>
              </a:rPr>
              <a:t>After due training, the PrO should have the knowledge and confidence to account for the entre poll material which the Polling Party receives from dispatch centre under the supervision of the RO/ARO.</a:t>
            </a:r>
            <a:endParaRPr lang="en-IN" sz="160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a:pPr>
            <a:r>
              <a:rPr lang="en-IN" sz="1600" dirty="0">
                <a:ea typeface="Calibri" panose="020F0502020204030204" pitchFamily="34" charset="0"/>
                <a:cs typeface="Mangal" panose="02040503050203030202" pitchFamily="18" charset="0"/>
              </a:rPr>
              <a:t>The Poll Materials are broadly categorised in terms of a) </a:t>
            </a:r>
            <a:r>
              <a:rPr lang="en-IN" sz="1600" dirty="0" smtClean="0">
                <a:ea typeface="Calibri" panose="020F0502020204030204" pitchFamily="34" charset="0"/>
                <a:cs typeface="Mangal" panose="02040503050203030202" pitchFamily="18" charset="0"/>
              </a:rPr>
              <a:t>EVM &amp; VVPAT, </a:t>
            </a:r>
            <a:r>
              <a:rPr lang="en-IN" sz="1600" dirty="0">
                <a:ea typeface="Calibri" panose="020F0502020204030204" pitchFamily="34" charset="0"/>
                <a:cs typeface="Mangal" panose="02040503050203030202" pitchFamily="18" charset="0"/>
              </a:rPr>
              <a:t>b) indelible ink, c) seals and markers, d) statutory Forms e) non-statutory forms and f) other material. For ease of process, the documentary material is colour coded differently which the RO is expected to fully </a:t>
            </a:r>
            <a:r>
              <a:rPr lang="en-IN" sz="1600" dirty="0" smtClean="0">
                <a:ea typeface="Calibri" panose="020F0502020204030204" pitchFamily="34" charset="0"/>
                <a:cs typeface="Mangal" panose="02040503050203030202" pitchFamily="18" charset="0"/>
              </a:rPr>
              <a:t>understand</a:t>
            </a:r>
            <a:endParaRPr lang="en-IN" sz="1600" dirty="0" smtClean="0">
              <a:effectLst/>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7925693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a:extLst>
              <a:ext uri="{FF2B5EF4-FFF2-40B4-BE49-F238E27FC236}">
                <a16:creationId xmlns:a16="http://schemas.microsoft.com/office/drawing/2014/main" id="{151477DC-D872-B657-EA7B-44C745590832}"/>
              </a:ext>
            </a:extLst>
          </p:cNvPr>
          <p:cNvSpPr>
            <a:spLocks noGrp="1"/>
          </p:cNvSpPr>
          <p:nvPr>
            <p:ph idx="1"/>
          </p:nvPr>
        </p:nvSpPr>
        <p:spPr>
          <a:xfrm>
            <a:off x="0" y="1524001"/>
            <a:ext cx="12191999" cy="3883025"/>
          </a:xfrm>
        </p:spPr>
        <p:txBody>
          <a:bodyPr/>
          <a:lstStyle/>
          <a:p>
            <a:pPr eaLnBrk="1" hangingPunct="1">
              <a:buFont typeface="Arial" panose="020B0604020202020204" pitchFamily="34" charset="0"/>
              <a:buNone/>
              <a:defRPr/>
            </a:pPr>
            <a:r>
              <a:rPr lang="en-IN" sz="2800" dirty="0">
                <a:solidFill>
                  <a:srgbClr val="FF0000"/>
                </a:solidFill>
              </a:rPr>
              <a:t>(ECI ORDER NO 576/11/ESO 24/94-JS II DATED </a:t>
            </a:r>
            <a:r>
              <a:rPr lang="en-IN" sz="2800" dirty="0" smtClean="0">
                <a:solidFill>
                  <a:srgbClr val="FF0000"/>
                </a:solidFill>
              </a:rPr>
              <a:t>21/10/1994, ECI Letter No.464/INST-AMF/2022/EPS dated 10</a:t>
            </a:r>
            <a:r>
              <a:rPr lang="en-IN" sz="2800" baseline="30000" dirty="0" smtClean="0">
                <a:solidFill>
                  <a:srgbClr val="FF0000"/>
                </a:solidFill>
              </a:rPr>
              <a:t>th</a:t>
            </a:r>
            <a:r>
              <a:rPr lang="en-IN" sz="2800" dirty="0" smtClean="0">
                <a:solidFill>
                  <a:srgbClr val="FF0000"/>
                </a:solidFill>
              </a:rPr>
              <a:t> June 2023)</a:t>
            </a:r>
            <a:endParaRPr lang="en-IN" sz="2800" dirty="0">
              <a:solidFill>
                <a:srgbClr val="FF0000"/>
              </a:solidFill>
            </a:endParaRPr>
          </a:p>
          <a:p>
            <a:pPr marL="0" indent="0" eaLnBrk="1" hangingPunct="1">
              <a:buNone/>
              <a:defRPr/>
            </a:pPr>
            <a:r>
              <a:rPr lang="en-GB" sz="2800" b="1" dirty="0" smtClean="0"/>
              <a:t>Facilitating women electors:</a:t>
            </a:r>
            <a:endParaRPr lang="en-IN" sz="2800" b="1" dirty="0" smtClean="0"/>
          </a:p>
          <a:p>
            <a:pPr eaLnBrk="1" hangingPunct="1">
              <a:buFont typeface="Wingdings" pitchFamily="2" charset="2"/>
              <a:buChar char="§"/>
              <a:defRPr/>
            </a:pPr>
            <a:r>
              <a:rPr lang="en-IN" sz="2800" dirty="0" smtClean="0"/>
              <a:t>Separate </a:t>
            </a:r>
            <a:r>
              <a:rPr lang="en-IN" sz="2800" dirty="0"/>
              <a:t>polling stations may be made for women voters.</a:t>
            </a:r>
          </a:p>
          <a:p>
            <a:pPr eaLnBrk="1" hangingPunct="1">
              <a:buFont typeface="Wingdings" pitchFamily="2" charset="2"/>
              <a:buChar char="§"/>
              <a:defRPr/>
            </a:pPr>
            <a:r>
              <a:rPr lang="en-IN" sz="2800" dirty="0"/>
              <a:t>Women polling officer for identifying women electors specially </a:t>
            </a:r>
            <a:r>
              <a:rPr lang="en-IN" sz="2800" dirty="0" err="1"/>
              <a:t>Purdanasheen</a:t>
            </a:r>
            <a:r>
              <a:rPr lang="en-IN" sz="2800" dirty="0"/>
              <a:t> women.</a:t>
            </a:r>
          </a:p>
          <a:p>
            <a:pPr eaLnBrk="1" hangingPunct="1">
              <a:buFont typeface="Wingdings" pitchFamily="2" charset="2"/>
              <a:buChar char="§"/>
              <a:defRPr/>
            </a:pPr>
            <a:r>
              <a:rPr lang="en-IN" sz="2800" dirty="0"/>
              <a:t>Separate </a:t>
            </a:r>
            <a:r>
              <a:rPr lang="en-IN" sz="2800" dirty="0" smtClean="0"/>
              <a:t>queues </a:t>
            </a:r>
            <a:r>
              <a:rPr lang="en-IN" sz="2800" dirty="0"/>
              <a:t>for Males and Females.</a:t>
            </a:r>
          </a:p>
          <a:p>
            <a:pPr eaLnBrk="1" hangingPunct="1">
              <a:buFont typeface="Wingdings" pitchFamily="2" charset="2"/>
              <a:buChar char="§"/>
              <a:defRPr/>
            </a:pPr>
            <a:r>
              <a:rPr lang="en-IN" sz="2800" dirty="0"/>
              <a:t>Wide publicity </a:t>
            </a:r>
            <a:r>
              <a:rPr lang="en-IN" sz="2800" dirty="0" smtClean="0"/>
              <a:t>about special </a:t>
            </a:r>
            <a:r>
              <a:rPr lang="en-IN" sz="2800" dirty="0"/>
              <a:t>arrangement for women voters.</a:t>
            </a:r>
          </a:p>
          <a:p>
            <a:pPr eaLnBrk="1" hangingPunct="1">
              <a:buFont typeface="Wingdings" pitchFamily="2" charset="2"/>
              <a:buChar char="§"/>
              <a:defRPr/>
            </a:pPr>
            <a:endParaRPr lang="en-IN" sz="2800" dirty="0"/>
          </a:p>
        </p:txBody>
      </p:sp>
      <p:sp>
        <p:nvSpPr>
          <p:cNvPr id="20483" name="Title 2">
            <a:extLst>
              <a:ext uri="{FF2B5EF4-FFF2-40B4-BE49-F238E27FC236}">
                <a16:creationId xmlns:a16="http://schemas.microsoft.com/office/drawing/2014/main" id="{FDA46C89-5591-8640-9724-D25055F5477C}"/>
              </a:ext>
            </a:extLst>
          </p:cNvPr>
          <p:cNvSpPr>
            <a:spLocks noGrp="1"/>
          </p:cNvSpPr>
          <p:nvPr>
            <p:ph type="title"/>
          </p:nvPr>
        </p:nvSpPr>
        <p:spPr/>
        <p:txBody>
          <a:bodyPr/>
          <a:lstStyle/>
          <a:p>
            <a:pPr eaLnBrk="1" hangingPunct="1"/>
            <a:r>
              <a:rPr lang="en-IN" altLang="en-US" sz="3200" b="1" dirty="0"/>
              <a:t>SPECIAL FACILITIES FOR WOMEN ELECTORS</a:t>
            </a:r>
          </a:p>
        </p:txBody>
      </p:sp>
    </p:spTree>
    <p:extLst>
      <p:ext uri="{BB962C8B-B14F-4D97-AF65-F5344CB8AC3E}">
        <p14:creationId xmlns:p14="http://schemas.microsoft.com/office/powerpoint/2010/main" val="38503476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17B718EF-2436-0F8D-302D-10CEAE481627}"/>
              </a:ext>
            </a:extLst>
          </p:cNvPr>
          <p:cNvSpPr>
            <a:spLocks noGrp="1"/>
          </p:cNvSpPr>
          <p:nvPr>
            <p:ph type="title"/>
          </p:nvPr>
        </p:nvSpPr>
        <p:spPr>
          <a:xfrm>
            <a:off x="1981200" y="274638"/>
            <a:ext cx="8229600" cy="792162"/>
          </a:xfrm>
        </p:spPr>
        <p:txBody>
          <a:bodyPr/>
          <a:lstStyle/>
          <a:p>
            <a:pPr eaLnBrk="1" hangingPunct="1"/>
            <a:r>
              <a:rPr lang="en-US" altLang="en-US" sz="2400" b="1" dirty="0"/>
              <a:t>FACILITIES FOR THE PHYSICALLY CHALLENGED ELECTORS</a:t>
            </a:r>
            <a:endParaRPr lang="en-US" altLang="en-US" sz="2400" dirty="0"/>
          </a:p>
        </p:txBody>
      </p:sp>
      <p:sp>
        <p:nvSpPr>
          <p:cNvPr id="3" name="Content Placeholder 2">
            <a:extLst>
              <a:ext uri="{FF2B5EF4-FFF2-40B4-BE49-F238E27FC236}">
                <a16:creationId xmlns:a16="http://schemas.microsoft.com/office/drawing/2014/main" id="{F32E1F43-5DD9-90F0-1ECA-58FD5E6E298E}"/>
              </a:ext>
            </a:extLst>
          </p:cNvPr>
          <p:cNvSpPr>
            <a:spLocks noGrp="1"/>
          </p:cNvSpPr>
          <p:nvPr>
            <p:ph idx="1"/>
          </p:nvPr>
        </p:nvSpPr>
        <p:spPr>
          <a:xfrm>
            <a:off x="0" y="990601"/>
            <a:ext cx="12192000" cy="5318125"/>
          </a:xfrm>
        </p:spPr>
        <p:txBody>
          <a:bodyPr rtlCol="0">
            <a:normAutofit/>
          </a:bodyPr>
          <a:lstStyle/>
          <a:p>
            <a:pPr marL="274320" indent="-274320" algn="ctr" eaLnBrk="1" fontAlgn="auto" hangingPunct="1">
              <a:spcAft>
                <a:spcPts val="0"/>
              </a:spcAft>
              <a:buNone/>
              <a:defRPr/>
            </a:pPr>
            <a:r>
              <a:rPr lang="en-US" sz="2800" dirty="0">
                <a:solidFill>
                  <a:srgbClr val="FF0000"/>
                </a:solidFill>
              </a:rPr>
              <a:t>(ECI's No. 509/110/2004-JS-I </a:t>
            </a:r>
            <a:r>
              <a:rPr lang="en-US" sz="2800" dirty="0" err="1">
                <a:solidFill>
                  <a:srgbClr val="FF0000"/>
                </a:solidFill>
              </a:rPr>
              <a:t>dt</a:t>
            </a:r>
            <a:r>
              <a:rPr lang="en-US" sz="2800" dirty="0">
                <a:solidFill>
                  <a:srgbClr val="FF0000"/>
                </a:solidFill>
              </a:rPr>
              <a:t>. 26.10.2007)</a:t>
            </a:r>
          </a:p>
          <a:p>
            <a:pPr marL="0" indent="0" algn="just" eaLnBrk="1" fontAlgn="auto" hangingPunct="1">
              <a:spcAft>
                <a:spcPts val="0"/>
              </a:spcAft>
              <a:buNone/>
              <a:defRPr/>
            </a:pPr>
            <a:r>
              <a:rPr lang="en-US" sz="2600" b="1" dirty="0" smtClean="0"/>
              <a:t>Special arrangements at PS </a:t>
            </a:r>
            <a:r>
              <a:rPr lang="en-US" sz="2600" b="1" dirty="0"/>
              <a:t>for Senior </a:t>
            </a:r>
            <a:r>
              <a:rPr lang="en-US" sz="2600" b="1" dirty="0" smtClean="0"/>
              <a:t>citizens/PwD, </a:t>
            </a:r>
            <a:r>
              <a:rPr lang="en-US" sz="2600" b="1" dirty="0"/>
              <a:t>women with small </a:t>
            </a:r>
            <a:r>
              <a:rPr lang="en-US" sz="2600" b="1" dirty="0" smtClean="0"/>
              <a:t>children:</a:t>
            </a:r>
          </a:p>
          <a:p>
            <a:pPr marL="274320" indent="-274320" algn="just" eaLnBrk="1" fontAlgn="auto" hangingPunct="1">
              <a:spcAft>
                <a:spcPts val="0"/>
              </a:spcAft>
              <a:buFont typeface="Wingdings" pitchFamily="2" charset="2"/>
              <a:buChar char="§"/>
              <a:defRPr/>
            </a:pPr>
            <a:r>
              <a:rPr lang="en-US" sz="2600" dirty="0" smtClean="0"/>
              <a:t>Senior </a:t>
            </a:r>
            <a:r>
              <a:rPr lang="en-US" sz="2600" dirty="0"/>
              <a:t>citizens/ differently abled electors, women with small children should be given priority for entering PS without having to wait in queue- GREEN CHANNEL.</a:t>
            </a:r>
          </a:p>
          <a:p>
            <a:pPr marL="274320" indent="-274320" algn="just" eaLnBrk="1" fontAlgn="auto" hangingPunct="1">
              <a:spcAft>
                <a:spcPts val="0"/>
              </a:spcAft>
              <a:buFont typeface="Wingdings" pitchFamily="2" charset="2"/>
              <a:buChar char="§"/>
              <a:defRPr/>
            </a:pPr>
            <a:r>
              <a:rPr lang="en-US" sz="2600" dirty="0"/>
              <a:t>Full facility including ramp to be provided to take wheelchairs inside the PS.</a:t>
            </a:r>
          </a:p>
          <a:p>
            <a:pPr marL="274320" indent="-274320" algn="just" eaLnBrk="1" fontAlgn="auto" hangingPunct="1">
              <a:spcAft>
                <a:spcPts val="0"/>
              </a:spcAft>
              <a:buFont typeface="Wingdings" pitchFamily="2" charset="2"/>
              <a:buChar char="§"/>
              <a:defRPr/>
            </a:pPr>
            <a:r>
              <a:rPr lang="en-US" sz="2600" dirty="0"/>
              <a:t>PRO should follow the provisions of </a:t>
            </a:r>
            <a:r>
              <a:rPr lang="en-US" sz="2600" dirty="0" smtClean="0">
                <a:solidFill>
                  <a:srgbClr val="FF0000"/>
                </a:solidFill>
              </a:rPr>
              <a:t>R </a:t>
            </a:r>
            <a:r>
              <a:rPr lang="en-US" sz="2600" dirty="0">
                <a:solidFill>
                  <a:srgbClr val="FF0000"/>
                </a:solidFill>
              </a:rPr>
              <a:t>49N </a:t>
            </a:r>
            <a:r>
              <a:rPr lang="en-US" sz="2600" dirty="0"/>
              <a:t>- regarding the companion </a:t>
            </a:r>
            <a:r>
              <a:rPr lang="en-US" sz="2600" dirty="0" smtClean="0"/>
              <a:t>for </a:t>
            </a:r>
            <a:r>
              <a:rPr lang="en-US" sz="2600" dirty="0"/>
              <a:t>blind/infirm voters.</a:t>
            </a:r>
          </a:p>
          <a:p>
            <a:pPr marL="274320" indent="-274320" algn="just" eaLnBrk="1" fontAlgn="auto" hangingPunct="1">
              <a:spcAft>
                <a:spcPts val="0"/>
              </a:spcAft>
              <a:buFont typeface="Wingdings" pitchFamily="2" charset="2"/>
              <a:buChar char="§"/>
              <a:defRPr/>
            </a:pPr>
            <a:r>
              <a:rPr lang="en-US" sz="2600" dirty="0"/>
              <a:t>Wide publicity about the facilities to be given to such voters e.g.- PWD APP, POSTAL BALLOT facilities to 80+ senior citizens, PWD </a:t>
            </a:r>
            <a:r>
              <a:rPr lang="en-US" sz="2600" dirty="0" err="1"/>
              <a:t>etc</a:t>
            </a:r>
            <a:endParaRPr lang="en-US" sz="2600" dirty="0"/>
          </a:p>
          <a:p>
            <a:pPr marL="274320" indent="-274320" algn="just" eaLnBrk="1" fontAlgn="auto" hangingPunct="1">
              <a:spcAft>
                <a:spcPts val="0"/>
              </a:spcAft>
              <a:buNone/>
              <a:defRPr/>
            </a:pPr>
            <a:endParaRPr lang="en-US" sz="2800" dirty="0"/>
          </a:p>
        </p:txBody>
      </p:sp>
    </p:spTree>
    <p:extLst>
      <p:ext uri="{BB962C8B-B14F-4D97-AF65-F5344CB8AC3E}">
        <p14:creationId xmlns:p14="http://schemas.microsoft.com/office/powerpoint/2010/main" val="9417315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1">
            <a:extLst>
              <a:ext uri="{FF2B5EF4-FFF2-40B4-BE49-F238E27FC236}">
                <a16:creationId xmlns:a16="http://schemas.microsoft.com/office/drawing/2014/main" id="{004C40DB-3898-1021-4C6B-7A942ED01B8B}"/>
              </a:ext>
            </a:extLst>
          </p:cNvPr>
          <p:cNvSpPr>
            <a:spLocks noGrp="1"/>
          </p:cNvSpPr>
          <p:nvPr>
            <p:ph idx="1"/>
          </p:nvPr>
        </p:nvSpPr>
        <p:spPr>
          <a:xfrm>
            <a:off x="0" y="1192750"/>
            <a:ext cx="12192000" cy="5362575"/>
          </a:xfrm>
        </p:spPr>
        <p:txBody>
          <a:bodyPr/>
          <a:lstStyle/>
          <a:p>
            <a:pPr marL="0" indent="0" eaLnBrk="1" fontAlgn="auto" hangingPunct="1">
              <a:lnSpc>
                <a:spcPct val="80000"/>
              </a:lnSpc>
              <a:spcAft>
                <a:spcPts val="0"/>
              </a:spcAft>
              <a:buNone/>
              <a:defRPr/>
            </a:pPr>
            <a:r>
              <a:rPr lang="en-US" sz="2400" b="1" dirty="0" smtClean="0"/>
              <a:t>Persons authorized to enter PS:</a:t>
            </a:r>
          </a:p>
          <a:p>
            <a:pPr marL="274320" indent="-274320" eaLnBrk="1" fontAlgn="auto" hangingPunct="1">
              <a:lnSpc>
                <a:spcPct val="80000"/>
              </a:lnSpc>
              <a:spcAft>
                <a:spcPts val="0"/>
              </a:spcAft>
              <a:buFont typeface="Wingdings" pitchFamily="2" charset="2"/>
              <a:buChar char="§"/>
              <a:defRPr/>
            </a:pPr>
            <a:r>
              <a:rPr lang="en-US" sz="2400" dirty="0" smtClean="0"/>
              <a:t>Electors </a:t>
            </a:r>
            <a:endParaRPr lang="en-US" sz="2400" dirty="0"/>
          </a:p>
          <a:p>
            <a:pPr marL="274320" indent="-274320" eaLnBrk="1" fontAlgn="auto" hangingPunct="1">
              <a:lnSpc>
                <a:spcPct val="80000"/>
              </a:lnSpc>
              <a:spcAft>
                <a:spcPts val="0"/>
              </a:spcAft>
              <a:buFont typeface="Wingdings" pitchFamily="2" charset="2"/>
              <a:buChar char="§"/>
              <a:defRPr/>
            </a:pPr>
            <a:r>
              <a:rPr lang="en-US" sz="2400" dirty="0"/>
              <a:t>Candidate, his election agent and one polling agent of each candidate at a time. </a:t>
            </a:r>
          </a:p>
          <a:p>
            <a:pPr marL="274320" indent="-274320" eaLnBrk="1" fontAlgn="auto" hangingPunct="1">
              <a:lnSpc>
                <a:spcPct val="80000"/>
              </a:lnSpc>
              <a:spcAft>
                <a:spcPts val="0"/>
              </a:spcAft>
              <a:buFont typeface="Wingdings" pitchFamily="2" charset="2"/>
              <a:buChar char="§"/>
              <a:defRPr/>
            </a:pPr>
            <a:r>
              <a:rPr lang="en-US" sz="2400" dirty="0"/>
              <a:t>Public servant on duty – ministers not included nor police officers and no PSO inside the PS.</a:t>
            </a:r>
          </a:p>
          <a:p>
            <a:pPr marL="274320" indent="-274320" eaLnBrk="1" fontAlgn="auto" hangingPunct="1">
              <a:lnSpc>
                <a:spcPct val="80000"/>
              </a:lnSpc>
              <a:spcAft>
                <a:spcPts val="0"/>
              </a:spcAft>
              <a:buFont typeface="Wingdings" pitchFamily="2" charset="2"/>
              <a:buChar char="§"/>
              <a:defRPr/>
            </a:pPr>
            <a:r>
              <a:rPr lang="en-US" sz="2400" dirty="0"/>
              <a:t>Person accompanying blind or infirm .</a:t>
            </a:r>
          </a:p>
          <a:p>
            <a:pPr marL="274320" indent="-274320" eaLnBrk="1" fontAlgn="auto" hangingPunct="1">
              <a:lnSpc>
                <a:spcPct val="80000"/>
              </a:lnSpc>
              <a:spcAft>
                <a:spcPts val="0"/>
              </a:spcAft>
              <a:buFont typeface="Wingdings" pitchFamily="2" charset="2"/>
              <a:buChar char="§"/>
              <a:defRPr/>
            </a:pPr>
            <a:r>
              <a:rPr lang="en-US" sz="2400" dirty="0"/>
              <a:t>Persons allowed by PRO to identify a voter or to assist him. </a:t>
            </a:r>
          </a:p>
          <a:p>
            <a:pPr marL="274320" indent="-274320" eaLnBrk="1" fontAlgn="auto" hangingPunct="1">
              <a:lnSpc>
                <a:spcPct val="80000"/>
              </a:lnSpc>
              <a:spcAft>
                <a:spcPts val="0"/>
              </a:spcAft>
              <a:buFont typeface="Wingdings" pitchFamily="2" charset="2"/>
              <a:buChar char="§"/>
              <a:defRPr/>
            </a:pPr>
            <a:r>
              <a:rPr lang="en-US" sz="2400" dirty="0"/>
              <a:t>Person allowed by </a:t>
            </a:r>
            <a:r>
              <a:rPr lang="en-US" sz="2400" dirty="0" smtClean="0"/>
              <a:t>Commission</a:t>
            </a:r>
            <a:endParaRPr lang="en-US" sz="2400" dirty="0"/>
          </a:p>
          <a:p>
            <a:pPr marL="274320" indent="-274320" eaLnBrk="1" fontAlgn="auto" hangingPunct="1">
              <a:lnSpc>
                <a:spcPct val="80000"/>
              </a:lnSpc>
              <a:spcAft>
                <a:spcPts val="0"/>
              </a:spcAft>
              <a:buFont typeface="Wingdings" pitchFamily="2" charset="2"/>
              <a:buChar char="§"/>
              <a:defRPr/>
            </a:pPr>
            <a:r>
              <a:rPr lang="en-US" sz="2400" dirty="0"/>
              <a:t>Only those media persons who are carrying authority letters issued by the election authorities.  </a:t>
            </a:r>
            <a:r>
              <a:rPr lang="en-US" sz="2400" dirty="0" smtClean="0"/>
              <a:t>No </a:t>
            </a:r>
            <a:r>
              <a:rPr lang="en-US" sz="2400" dirty="0"/>
              <a:t>photograph of the electors exercising their vote. </a:t>
            </a:r>
            <a:endParaRPr lang="en-US" sz="2400" dirty="0" smtClean="0"/>
          </a:p>
          <a:p>
            <a:pPr marL="274320" indent="-274320" eaLnBrk="1" fontAlgn="auto" hangingPunct="1">
              <a:lnSpc>
                <a:spcPct val="80000"/>
              </a:lnSpc>
              <a:spcAft>
                <a:spcPts val="0"/>
              </a:spcAft>
              <a:buFont typeface="Wingdings" pitchFamily="2" charset="2"/>
              <a:buChar char="§"/>
              <a:defRPr/>
            </a:pPr>
            <a:r>
              <a:rPr lang="en-US" sz="2400" dirty="0"/>
              <a:t>Identification of voters - through EPIC or alternative documents approved by ECI - Minor discrepancies can be overlooked.</a:t>
            </a:r>
          </a:p>
          <a:p>
            <a:pPr eaLnBrk="1" hangingPunct="1">
              <a:buFont typeface="Wingdings" pitchFamily="2" charset="2"/>
              <a:buChar char="§"/>
              <a:defRPr/>
            </a:pPr>
            <a:endParaRPr lang="en-US" sz="2000" dirty="0"/>
          </a:p>
        </p:txBody>
      </p:sp>
      <p:sp>
        <p:nvSpPr>
          <p:cNvPr id="33795" name="Title 2">
            <a:extLst>
              <a:ext uri="{FF2B5EF4-FFF2-40B4-BE49-F238E27FC236}">
                <a16:creationId xmlns:a16="http://schemas.microsoft.com/office/drawing/2014/main" id="{2269F846-22F3-50CC-86B5-082A049635B8}"/>
              </a:ext>
            </a:extLst>
          </p:cNvPr>
          <p:cNvSpPr>
            <a:spLocks noGrp="1"/>
          </p:cNvSpPr>
          <p:nvPr>
            <p:ph type="title"/>
          </p:nvPr>
        </p:nvSpPr>
        <p:spPr>
          <a:xfrm>
            <a:off x="228600" y="3517"/>
            <a:ext cx="11390142" cy="1143000"/>
          </a:xfrm>
        </p:spPr>
        <p:txBody>
          <a:bodyPr/>
          <a:lstStyle/>
          <a:p>
            <a:pPr eaLnBrk="1" hangingPunct="1"/>
            <a:r>
              <a:rPr lang="en-US" altLang="en-US" b="1" dirty="0" smtClean="0"/>
              <a:t>ENTRY/identification at the POLLING STATION</a:t>
            </a:r>
            <a:endParaRPr lang="en-US" altLang="en-US" b="1" dirty="0"/>
          </a:p>
        </p:txBody>
      </p:sp>
    </p:spTree>
    <p:extLst>
      <p:ext uri="{BB962C8B-B14F-4D97-AF65-F5344CB8AC3E}">
        <p14:creationId xmlns:p14="http://schemas.microsoft.com/office/powerpoint/2010/main" val="24804203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066800"/>
            <a:ext cx="12192000" cy="4278094"/>
          </a:xfrm>
          <a:prstGeom prst="rect">
            <a:avLst/>
          </a:prstGeom>
          <a:noFill/>
        </p:spPr>
        <p:txBody>
          <a:bodyPr wrap="square" rtlCol="0">
            <a:spAutoFit/>
          </a:bodyPr>
          <a:lstStyle/>
          <a:p>
            <a:pPr algn="just">
              <a:spcAft>
                <a:spcPts val="1200"/>
              </a:spcAft>
              <a:tabLst>
                <a:tab pos="338138" algn="l"/>
              </a:tabLst>
            </a:pPr>
            <a:r>
              <a:rPr lang="en-US" sz="16600" dirty="0" smtClean="0"/>
              <a:t>Part – C</a:t>
            </a:r>
          </a:p>
          <a:p>
            <a:pPr>
              <a:spcAft>
                <a:spcPts val="1200"/>
              </a:spcAft>
              <a:tabLst>
                <a:tab pos="338138" algn="l"/>
              </a:tabLst>
            </a:pPr>
            <a:r>
              <a:rPr lang="en-GB" sz="4800" dirty="0"/>
              <a:t>PrO perspective - Poll day; arrival at PS, Mock Poll, conduct of poll</a:t>
            </a:r>
            <a:endParaRPr lang="en-US" sz="4800" dirty="0" smtClean="0"/>
          </a:p>
        </p:txBody>
      </p:sp>
    </p:spTree>
    <p:extLst>
      <p:ext uri="{BB962C8B-B14F-4D97-AF65-F5344CB8AC3E}">
        <p14:creationId xmlns:p14="http://schemas.microsoft.com/office/powerpoint/2010/main" val="15431945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1">
            <a:extLst>
              <a:ext uri="{FF2B5EF4-FFF2-40B4-BE49-F238E27FC236}">
                <a16:creationId xmlns:a16="http://schemas.microsoft.com/office/drawing/2014/main" id="{BB68A086-8607-F776-016A-7970F7BAA9E6}"/>
              </a:ext>
            </a:extLst>
          </p:cNvPr>
          <p:cNvSpPr>
            <a:spLocks noGrp="1"/>
          </p:cNvSpPr>
          <p:nvPr>
            <p:ph idx="1"/>
          </p:nvPr>
        </p:nvSpPr>
        <p:spPr>
          <a:xfrm>
            <a:off x="762000" y="1417638"/>
            <a:ext cx="10668000" cy="4767263"/>
          </a:xfrm>
        </p:spPr>
        <p:txBody>
          <a:bodyPr/>
          <a:lstStyle/>
          <a:p>
            <a:pPr marL="0" indent="0" eaLnBrk="1" fontAlgn="auto" hangingPunct="1">
              <a:lnSpc>
                <a:spcPct val="80000"/>
              </a:lnSpc>
              <a:spcAft>
                <a:spcPts val="0"/>
              </a:spcAft>
              <a:buNone/>
              <a:defRPr/>
            </a:pPr>
            <a:r>
              <a:rPr lang="en-US" sz="2800" b="1" dirty="0" smtClean="0"/>
              <a:t>Polling personnel and their duties:</a:t>
            </a:r>
          </a:p>
          <a:p>
            <a:pPr marL="274320" indent="-274320" eaLnBrk="1" fontAlgn="auto" hangingPunct="1">
              <a:lnSpc>
                <a:spcPct val="80000"/>
              </a:lnSpc>
              <a:spcAft>
                <a:spcPts val="0"/>
              </a:spcAft>
              <a:buFont typeface="Wingdings" pitchFamily="2" charset="2"/>
              <a:buChar char="§"/>
              <a:defRPr/>
            </a:pPr>
            <a:r>
              <a:rPr lang="en-US" sz="2800" dirty="0" smtClean="0"/>
              <a:t>Polling parties consist of 4 Polling Officers</a:t>
            </a:r>
          </a:p>
          <a:p>
            <a:pPr marL="274320" indent="-274320" eaLnBrk="1" fontAlgn="auto" hangingPunct="1">
              <a:lnSpc>
                <a:spcPct val="80000"/>
              </a:lnSpc>
              <a:spcAft>
                <a:spcPts val="0"/>
              </a:spcAft>
              <a:buFont typeface="Wingdings" pitchFamily="2" charset="2"/>
              <a:buChar char="§"/>
              <a:defRPr/>
            </a:pPr>
            <a:r>
              <a:rPr lang="en-US" sz="2800" dirty="0" smtClean="0"/>
              <a:t> Presiding Officers –PRO: overall in charge. </a:t>
            </a:r>
          </a:p>
          <a:p>
            <a:pPr marL="274320" indent="-274320" eaLnBrk="1" fontAlgn="auto" hangingPunct="1">
              <a:lnSpc>
                <a:spcPct val="80000"/>
              </a:lnSpc>
              <a:spcAft>
                <a:spcPts val="0"/>
              </a:spcAft>
              <a:buFont typeface="Wingdings" pitchFamily="2" charset="2"/>
              <a:buChar char="§"/>
              <a:defRPr/>
            </a:pPr>
            <a:r>
              <a:rPr lang="en-US" sz="2800" dirty="0" smtClean="0"/>
              <a:t>1st PO: in charge of identification of electors and the marked copy of the electoral roll. </a:t>
            </a:r>
          </a:p>
          <a:p>
            <a:pPr marL="274320" indent="-274320" eaLnBrk="1" fontAlgn="auto" hangingPunct="1">
              <a:lnSpc>
                <a:spcPct val="80000"/>
              </a:lnSpc>
              <a:spcAft>
                <a:spcPts val="0"/>
              </a:spcAft>
              <a:buFont typeface="Wingdings" pitchFamily="2" charset="2"/>
              <a:buChar char="§"/>
              <a:defRPr/>
            </a:pPr>
            <a:r>
              <a:rPr lang="en-US" sz="2800" dirty="0" smtClean="0"/>
              <a:t>2nd  PO: application of indelible ink and maintenance of Register Voters- 17A</a:t>
            </a:r>
          </a:p>
          <a:p>
            <a:pPr marL="274320" indent="-274320" eaLnBrk="1" fontAlgn="auto" hangingPunct="1">
              <a:lnSpc>
                <a:spcPct val="80000"/>
              </a:lnSpc>
              <a:spcAft>
                <a:spcPts val="0"/>
              </a:spcAft>
              <a:buFont typeface="Wingdings" pitchFamily="2" charset="2"/>
              <a:buChar char="§"/>
              <a:defRPr/>
            </a:pPr>
            <a:r>
              <a:rPr lang="en-US" sz="2800" dirty="0" smtClean="0"/>
              <a:t>3rd  PO: in charge of the control unit.</a:t>
            </a:r>
          </a:p>
          <a:p>
            <a:pPr marL="274320" indent="-274320" eaLnBrk="1" fontAlgn="auto" hangingPunct="1">
              <a:lnSpc>
                <a:spcPct val="80000"/>
              </a:lnSpc>
              <a:spcAft>
                <a:spcPts val="0"/>
              </a:spcAft>
              <a:buFont typeface="Wingdings" pitchFamily="2" charset="2"/>
              <a:buChar char="§"/>
              <a:defRPr/>
            </a:pPr>
            <a:r>
              <a:rPr lang="en-US" sz="2800" dirty="0" smtClean="0"/>
              <a:t> Supervisory visit - Sector Officers – other Senior Officers- visit sheet at PS.</a:t>
            </a:r>
          </a:p>
          <a:p>
            <a:pPr eaLnBrk="1" hangingPunct="1">
              <a:buFont typeface="Wingdings" pitchFamily="2" charset="2"/>
              <a:buChar char="§"/>
              <a:defRPr/>
            </a:pPr>
            <a:endParaRPr lang="en-US" dirty="0">
              <a:latin typeface="Arial Narrow" pitchFamily="34" charset="0"/>
              <a:ea typeface="Arial Narrow" pitchFamily="34" charset="0"/>
              <a:cs typeface="Arial Narrow" pitchFamily="34" charset="0"/>
            </a:endParaRPr>
          </a:p>
          <a:p>
            <a:pPr eaLnBrk="1" hangingPunct="1">
              <a:buFont typeface="Wingdings" pitchFamily="2" charset="2"/>
              <a:buChar char="§"/>
              <a:defRPr/>
            </a:pPr>
            <a:endParaRPr lang="en-US" dirty="0">
              <a:latin typeface="Arial Narrow" pitchFamily="34" charset="0"/>
              <a:ea typeface="Arial Narrow" pitchFamily="34" charset="0"/>
              <a:cs typeface="Arial Narrow" pitchFamily="34" charset="0"/>
            </a:endParaRPr>
          </a:p>
          <a:p>
            <a:pPr eaLnBrk="1" hangingPunct="1">
              <a:buFont typeface="Wingdings" pitchFamily="2" charset="2"/>
              <a:buChar char="§"/>
              <a:defRPr/>
            </a:pPr>
            <a:endParaRPr lang="en-US" dirty="0">
              <a:latin typeface="Arial Narrow" pitchFamily="34" charset="0"/>
              <a:ea typeface="Arial Narrow" pitchFamily="34" charset="0"/>
              <a:cs typeface="Arial Narrow" pitchFamily="34" charset="0"/>
            </a:endParaRPr>
          </a:p>
          <a:p>
            <a:pPr eaLnBrk="1" hangingPunct="1">
              <a:defRPr/>
            </a:pPr>
            <a:endParaRPr lang="en-US" dirty="0">
              <a:latin typeface="Arial Narrow" pitchFamily="34" charset="0"/>
              <a:ea typeface="Arial Narrow" pitchFamily="34" charset="0"/>
              <a:cs typeface="Arial Narrow" pitchFamily="34" charset="0"/>
            </a:endParaRPr>
          </a:p>
          <a:p>
            <a:pPr eaLnBrk="1" hangingPunct="1">
              <a:defRPr/>
            </a:pPr>
            <a:endParaRPr lang="en-US" dirty="0">
              <a:latin typeface="Arial Narrow" pitchFamily="34" charset="0"/>
              <a:ea typeface="Arial Narrow" pitchFamily="34" charset="0"/>
              <a:cs typeface="Arial Narrow" pitchFamily="34" charset="0"/>
            </a:endParaRPr>
          </a:p>
        </p:txBody>
      </p:sp>
      <p:sp>
        <p:nvSpPr>
          <p:cNvPr id="34819" name="Title 2">
            <a:extLst>
              <a:ext uri="{FF2B5EF4-FFF2-40B4-BE49-F238E27FC236}">
                <a16:creationId xmlns:a16="http://schemas.microsoft.com/office/drawing/2014/main" id="{37A4FAFF-0FAD-382A-125C-A39594EF7212}"/>
              </a:ext>
            </a:extLst>
          </p:cNvPr>
          <p:cNvSpPr>
            <a:spLocks noGrp="1"/>
          </p:cNvSpPr>
          <p:nvPr>
            <p:ph type="title"/>
          </p:nvPr>
        </p:nvSpPr>
        <p:spPr/>
        <p:txBody>
          <a:bodyPr/>
          <a:lstStyle/>
          <a:p>
            <a:pPr eaLnBrk="1" hangingPunct="1"/>
            <a:r>
              <a:rPr lang="en-US" altLang="en-US" sz="4000" b="1" dirty="0"/>
              <a:t>POLLING PARTIES </a:t>
            </a:r>
          </a:p>
        </p:txBody>
      </p:sp>
    </p:spTree>
    <p:extLst>
      <p:ext uri="{BB962C8B-B14F-4D97-AF65-F5344CB8AC3E}">
        <p14:creationId xmlns:p14="http://schemas.microsoft.com/office/powerpoint/2010/main" val="13157298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1">
            <a:extLst>
              <a:ext uri="{FF2B5EF4-FFF2-40B4-BE49-F238E27FC236}">
                <a16:creationId xmlns:a16="http://schemas.microsoft.com/office/drawing/2014/main" id="{2C44272B-4E1A-8294-367B-9B6324A83D29}"/>
              </a:ext>
            </a:extLst>
          </p:cNvPr>
          <p:cNvSpPr>
            <a:spLocks noGrp="1"/>
          </p:cNvSpPr>
          <p:nvPr>
            <p:ph idx="1"/>
          </p:nvPr>
        </p:nvSpPr>
        <p:spPr>
          <a:xfrm>
            <a:off x="0" y="1325562"/>
            <a:ext cx="12192000" cy="4922838"/>
          </a:xfrm>
        </p:spPr>
        <p:txBody>
          <a:bodyPr/>
          <a:lstStyle/>
          <a:p>
            <a:pPr marL="0" indent="0" eaLnBrk="1" fontAlgn="auto" hangingPunct="1">
              <a:lnSpc>
                <a:spcPct val="150000"/>
              </a:lnSpc>
              <a:spcAft>
                <a:spcPts val="0"/>
              </a:spcAft>
              <a:buNone/>
              <a:defRPr/>
            </a:pPr>
            <a:r>
              <a:rPr lang="en-US" sz="2800" b="1" dirty="0" smtClean="0"/>
              <a:t>Points to be ensured while setting up PS:</a:t>
            </a:r>
          </a:p>
          <a:p>
            <a:pPr marL="274320" indent="-274320" eaLnBrk="1" fontAlgn="auto" hangingPunct="1">
              <a:lnSpc>
                <a:spcPct val="150000"/>
              </a:lnSpc>
              <a:spcAft>
                <a:spcPts val="0"/>
              </a:spcAft>
              <a:buFont typeface="Wingdings" pitchFamily="2" charset="2"/>
              <a:buChar char="§"/>
              <a:defRPr/>
            </a:pPr>
            <a:r>
              <a:rPr lang="en-US" sz="2800" dirty="0" smtClean="0"/>
              <a:t>Voting </a:t>
            </a:r>
            <a:r>
              <a:rPr lang="en-US" sz="2800" dirty="0"/>
              <a:t>compartment as per the model layout. </a:t>
            </a:r>
          </a:p>
          <a:p>
            <a:pPr marL="274320" indent="-274320" eaLnBrk="1" fontAlgn="auto" hangingPunct="1">
              <a:lnSpc>
                <a:spcPct val="150000"/>
              </a:lnSpc>
              <a:spcAft>
                <a:spcPts val="0"/>
              </a:spcAft>
              <a:buFont typeface="Wingdings" pitchFamily="2" charset="2"/>
              <a:buChar char="§"/>
              <a:defRPr/>
            </a:pPr>
            <a:r>
              <a:rPr lang="en-US" sz="2800" dirty="0" smtClean="0"/>
              <a:t>EVM &amp; VVPAT </a:t>
            </a:r>
            <a:r>
              <a:rPr lang="en-US" sz="2800" dirty="0"/>
              <a:t>not to be near the </a:t>
            </a:r>
            <a:r>
              <a:rPr lang="en-US" sz="2800" dirty="0" smtClean="0"/>
              <a:t>window</a:t>
            </a:r>
            <a:r>
              <a:rPr lang="en-US" sz="2800" dirty="0"/>
              <a:t> </a:t>
            </a:r>
            <a:r>
              <a:rPr lang="en-US" sz="2800" dirty="0" smtClean="0"/>
              <a:t>and no </a:t>
            </a:r>
            <a:r>
              <a:rPr lang="en-US" sz="2800" dirty="0"/>
              <a:t>direct light above the voting compartment. </a:t>
            </a:r>
          </a:p>
          <a:p>
            <a:pPr marL="274320" indent="-274320" eaLnBrk="1" fontAlgn="auto" hangingPunct="1">
              <a:lnSpc>
                <a:spcPct val="150000"/>
              </a:lnSpc>
              <a:spcAft>
                <a:spcPts val="0"/>
              </a:spcAft>
              <a:buFont typeface="Wingdings" pitchFamily="2" charset="2"/>
              <a:buChar char="§"/>
              <a:defRPr/>
            </a:pPr>
            <a:r>
              <a:rPr lang="en-US" sz="2800" dirty="0" smtClean="0"/>
              <a:t>Control </a:t>
            </a:r>
            <a:r>
              <a:rPr lang="en-US" sz="2800" dirty="0"/>
              <a:t>unit on the table of the </a:t>
            </a:r>
            <a:r>
              <a:rPr lang="en-US" sz="2800" dirty="0" smtClean="0"/>
              <a:t>3</a:t>
            </a:r>
            <a:r>
              <a:rPr lang="en-US" sz="2800" baseline="30000" dirty="0" smtClean="0"/>
              <a:t>rd</a:t>
            </a:r>
            <a:r>
              <a:rPr lang="en-US" sz="2800" dirty="0" smtClean="0"/>
              <a:t> Polling Officer</a:t>
            </a:r>
            <a:endParaRPr lang="en-US" sz="2800" dirty="0"/>
          </a:p>
          <a:p>
            <a:pPr marL="274320" indent="-274320" eaLnBrk="1" fontAlgn="auto" hangingPunct="1">
              <a:lnSpc>
                <a:spcPct val="150000"/>
              </a:lnSpc>
              <a:spcAft>
                <a:spcPts val="0"/>
              </a:spcAft>
              <a:buFont typeface="Wingdings" pitchFamily="2" charset="2"/>
              <a:buChar char="§"/>
              <a:defRPr/>
            </a:pPr>
            <a:r>
              <a:rPr lang="en-US" sz="2800" dirty="0"/>
              <a:t>Display a list of the contesting candidates and details of polling station areas outside the </a:t>
            </a:r>
            <a:r>
              <a:rPr lang="en-US" sz="2800" dirty="0" smtClean="0"/>
              <a:t>PS.</a:t>
            </a:r>
            <a:endParaRPr lang="en-US" sz="2800" dirty="0"/>
          </a:p>
          <a:p>
            <a:pPr eaLnBrk="1" hangingPunct="1">
              <a:lnSpc>
                <a:spcPct val="150000"/>
              </a:lnSpc>
              <a:defRPr/>
            </a:pPr>
            <a:endParaRPr lang="en-US" sz="2800" dirty="0"/>
          </a:p>
        </p:txBody>
      </p:sp>
      <p:sp>
        <p:nvSpPr>
          <p:cNvPr id="3" name="Title 2">
            <a:extLst>
              <a:ext uri="{FF2B5EF4-FFF2-40B4-BE49-F238E27FC236}">
                <a16:creationId xmlns:a16="http://schemas.microsoft.com/office/drawing/2014/main" id="{14BFAEAA-C085-CD2F-E221-57C41695555F}"/>
              </a:ext>
            </a:extLst>
          </p:cNvPr>
          <p:cNvSpPr>
            <a:spLocks noGrp="1"/>
          </p:cNvSpPr>
          <p:nvPr>
            <p:ph type="title"/>
          </p:nvPr>
        </p:nvSpPr>
        <p:spPr/>
        <p:txBody>
          <a:bodyPr rtlCol="0">
            <a:normAutofit fontScale="90000"/>
          </a:bodyPr>
          <a:lstStyle/>
          <a:p>
            <a:pPr eaLnBrk="1" fontAlgn="auto" hangingPunct="1">
              <a:spcAft>
                <a:spcPts val="0"/>
              </a:spcAft>
              <a:defRPr/>
            </a:pPr>
            <a:r>
              <a:rPr lang="en-US" dirty="0"/>
              <a:t>SETTING UP OF POLLING STATION </a:t>
            </a:r>
            <a:br>
              <a:rPr lang="en-US" dirty="0"/>
            </a:br>
            <a:r>
              <a:rPr lang="en-US" dirty="0"/>
              <a:t>BY POLLING PARTY</a:t>
            </a:r>
          </a:p>
        </p:txBody>
      </p:sp>
    </p:spTree>
    <p:extLst>
      <p:ext uri="{BB962C8B-B14F-4D97-AF65-F5344CB8AC3E}">
        <p14:creationId xmlns:p14="http://schemas.microsoft.com/office/powerpoint/2010/main" val="31420752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219200" y="587980"/>
            <a:ext cx="9764530" cy="5925142"/>
          </a:xfrm>
          <a:prstGeom prst="rect">
            <a:avLst/>
          </a:prstGeom>
        </p:spPr>
      </p:pic>
      <p:sp>
        <p:nvSpPr>
          <p:cNvPr id="7" name="Title 2">
            <a:extLst>
              <a:ext uri="{FF2B5EF4-FFF2-40B4-BE49-F238E27FC236}">
                <a16:creationId xmlns:a16="http://schemas.microsoft.com/office/drawing/2014/main" id="{14BFAEAA-C085-CD2F-E221-57C41695555F}"/>
              </a:ext>
            </a:extLst>
          </p:cNvPr>
          <p:cNvSpPr>
            <a:spLocks noGrp="1"/>
          </p:cNvSpPr>
          <p:nvPr>
            <p:ph type="title"/>
          </p:nvPr>
        </p:nvSpPr>
        <p:spPr>
          <a:xfrm>
            <a:off x="0" y="16480"/>
            <a:ext cx="9677400" cy="1143000"/>
          </a:xfrm>
        </p:spPr>
        <p:txBody>
          <a:bodyPr rtlCol="0">
            <a:normAutofit/>
          </a:bodyPr>
          <a:lstStyle/>
          <a:p>
            <a:pPr eaLnBrk="1" fontAlgn="auto" hangingPunct="1">
              <a:spcAft>
                <a:spcPts val="0"/>
              </a:spcAft>
              <a:defRPr/>
            </a:pPr>
            <a:r>
              <a:rPr lang="en-US" dirty="0" smtClean="0"/>
              <a:t>Model Layout of PS – single election</a:t>
            </a:r>
            <a:endParaRPr lang="en-US" dirty="0"/>
          </a:p>
        </p:txBody>
      </p:sp>
    </p:spTree>
    <p:extLst>
      <p:ext uri="{BB962C8B-B14F-4D97-AF65-F5344CB8AC3E}">
        <p14:creationId xmlns:p14="http://schemas.microsoft.com/office/powerpoint/2010/main" val="7042197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796310" y="1356445"/>
            <a:ext cx="6728690" cy="4907110"/>
          </a:xfrm>
          <a:prstGeom prst="rect">
            <a:avLst/>
          </a:prstGeom>
        </p:spPr>
      </p:pic>
      <p:sp>
        <p:nvSpPr>
          <p:cNvPr id="5" name="Title 2">
            <a:extLst>
              <a:ext uri="{FF2B5EF4-FFF2-40B4-BE49-F238E27FC236}">
                <a16:creationId xmlns:a16="http://schemas.microsoft.com/office/drawing/2014/main" id="{14BFAEAA-C085-CD2F-E221-57C41695555F}"/>
              </a:ext>
            </a:extLst>
          </p:cNvPr>
          <p:cNvSpPr>
            <a:spLocks noGrp="1"/>
          </p:cNvSpPr>
          <p:nvPr>
            <p:ph type="title"/>
          </p:nvPr>
        </p:nvSpPr>
        <p:spPr>
          <a:xfrm>
            <a:off x="0" y="-53926"/>
            <a:ext cx="10972800" cy="1143000"/>
          </a:xfrm>
        </p:spPr>
        <p:txBody>
          <a:bodyPr rtlCol="0">
            <a:normAutofit/>
          </a:bodyPr>
          <a:lstStyle/>
          <a:p>
            <a:pPr eaLnBrk="1" fontAlgn="auto" hangingPunct="1">
              <a:spcAft>
                <a:spcPts val="0"/>
              </a:spcAft>
              <a:defRPr/>
            </a:pPr>
            <a:r>
              <a:rPr lang="en-US" dirty="0" smtClean="0"/>
              <a:t>Model Layout of PS – simultaneous election</a:t>
            </a:r>
            <a:endParaRPr lang="en-US" dirty="0"/>
          </a:p>
        </p:txBody>
      </p:sp>
    </p:spTree>
    <p:extLst>
      <p:ext uri="{BB962C8B-B14F-4D97-AF65-F5344CB8AC3E}">
        <p14:creationId xmlns:p14="http://schemas.microsoft.com/office/powerpoint/2010/main" val="30227231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EA56051-391C-F24D-41D9-4CF1F2E159C3}"/>
              </a:ext>
            </a:extLst>
          </p:cNvPr>
          <p:cNvSpPr>
            <a:spLocks noGrp="1"/>
          </p:cNvSpPr>
          <p:nvPr>
            <p:ph idx="1"/>
          </p:nvPr>
        </p:nvSpPr>
        <p:spPr>
          <a:xfrm>
            <a:off x="0" y="1447801"/>
            <a:ext cx="12192000" cy="4703763"/>
          </a:xfrm>
        </p:spPr>
        <p:txBody>
          <a:bodyPr rtlCol="0">
            <a:normAutofit/>
          </a:bodyPr>
          <a:lstStyle/>
          <a:p>
            <a:pPr marL="400050" lvl="1" indent="0" eaLnBrk="1" fontAlgn="auto" hangingPunct="1">
              <a:spcAft>
                <a:spcPts val="0"/>
              </a:spcAft>
              <a:buNone/>
              <a:defRPr/>
            </a:pPr>
            <a:r>
              <a:rPr lang="en-GB" sz="2400" b="1" dirty="0" smtClean="0"/>
              <a:t>Assistance to locate PS and ER particulars of electors in premises having multiple PSs:</a:t>
            </a:r>
            <a:endParaRPr lang="en-IN" sz="2400" b="1" dirty="0" smtClean="0"/>
          </a:p>
          <a:p>
            <a:pPr marL="274320" indent="-274320" algn="just" eaLnBrk="1" fontAlgn="auto" hangingPunct="1">
              <a:spcAft>
                <a:spcPts val="0"/>
              </a:spcAft>
              <a:buFont typeface="Wingdings" pitchFamily="2" charset="2"/>
              <a:buChar char="§"/>
              <a:defRPr/>
            </a:pPr>
            <a:r>
              <a:rPr lang="en-IN" sz="2800" dirty="0" smtClean="0"/>
              <a:t>To </a:t>
            </a:r>
            <a:r>
              <a:rPr lang="en-IN" sz="2800" dirty="0"/>
              <a:t>sort out difficulties in locating the name of electors in the electoral rolls.</a:t>
            </a:r>
          </a:p>
          <a:p>
            <a:pPr marL="274320" indent="-274320" algn="just" eaLnBrk="1" fontAlgn="auto" hangingPunct="1">
              <a:spcAft>
                <a:spcPts val="0"/>
              </a:spcAft>
              <a:buFont typeface="Wingdings" pitchFamily="2" charset="2"/>
              <a:buChar char="§"/>
              <a:defRPr/>
            </a:pPr>
            <a:r>
              <a:rPr lang="en-IN" sz="2800" dirty="0"/>
              <a:t>For each premises/ building location where 3 or more polling stations are located a team of officials will be appointed to facilitate the voters to locate his/her particular polling </a:t>
            </a:r>
            <a:r>
              <a:rPr lang="en-IN" sz="2800" dirty="0" smtClean="0"/>
              <a:t>station and </a:t>
            </a:r>
            <a:r>
              <a:rPr lang="en-IN" sz="2800" dirty="0"/>
              <a:t>the serial no. </a:t>
            </a:r>
            <a:r>
              <a:rPr lang="en-IN" sz="2800" dirty="0" smtClean="0"/>
              <a:t>of </a:t>
            </a:r>
            <a:r>
              <a:rPr lang="en-IN" sz="2800" dirty="0"/>
              <a:t>that voter in that </a:t>
            </a:r>
            <a:r>
              <a:rPr lang="en-IN" sz="2800" dirty="0" smtClean="0"/>
              <a:t>part of the Electoral </a:t>
            </a:r>
            <a:r>
              <a:rPr lang="en-IN" sz="2800" dirty="0"/>
              <a:t>Roll.</a:t>
            </a:r>
          </a:p>
          <a:p>
            <a:pPr marL="274320" indent="-274320" algn="just" eaLnBrk="1" fontAlgn="auto" hangingPunct="1">
              <a:spcAft>
                <a:spcPts val="0"/>
              </a:spcAft>
              <a:buFont typeface="Wingdings" pitchFamily="2" charset="2"/>
              <a:buChar char="§"/>
              <a:defRPr/>
            </a:pPr>
            <a:r>
              <a:rPr lang="en-IN" sz="2800" dirty="0"/>
              <a:t>Necessary arrangements for </a:t>
            </a:r>
            <a:r>
              <a:rPr lang="en-IN" sz="2800" dirty="0" smtClean="0"/>
              <a:t>seating </a:t>
            </a:r>
            <a:r>
              <a:rPr lang="en-IN" sz="2800" dirty="0"/>
              <a:t>of the teams with proper signage indicating voter assistance booth.</a:t>
            </a:r>
          </a:p>
          <a:p>
            <a:pPr marL="274320" indent="-274320" algn="just" eaLnBrk="1" fontAlgn="auto" hangingPunct="1">
              <a:spcAft>
                <a:spcPts val="0"/>
              </a:spcAft>
              <a:buFont typeface="Wingdings" pitchFamily="2" charset="2"/>
              <a:buChar char="§"/>
              <a:defRPr/>
            </a:pPr>
            <a:r>
              <a:rPr lang="en-US" sz="2800" dirty="0"/>
              <a:t>In case one or two PSs in premises, this list (in addition to marked copies) be given to </a:t>
            </a:r>
            <a:r>
              <a:rPr lang="en-US" sz="2800" dirty="0" err="1" smtClean="0"/>
              <a:t>PrO</a:t>
            </a:r>
            <a:r>
              <a:rPr lang="en-US" sz="2800" dirty="0" smtClean="0"/>
              <a:t> </a:t>
            </a:r>
            <a:r>
              <a:rPr lang="en-US" sz="2800" dirty="0"/>
              <a:t>for easy identification.</a:t>
            </a:r>
          </a:p>
          <a:p>
            <a:pPr marL="274320" indent="-274320" algn="just" eaLnBrk="1" fontAlgn="auto" hangingPunct="1">
              <a:spcAft>
                <a:spcPts val="0"/>
              </a:spcAft>
              <a:buFont typeface="Wingdings" pitchFamily="2" charset="2"/>
              <a:buChar char="§"/>
              <a:defRPr/>
            </a:pPr>
            <a:endParaRPr lang="en-IN" sz="2800" dirty="0"/>
          </a:p>
          <a:p>
            <a:pPr marL="0" indent="0" algn="just" eaLnBrk="1" fontAlgn="auto" hangingPunct="1">
              <a:spcAft>
                <a:spcPts val="0"/>
              </a:spcAft>
              <a:buNone/>
              <a:defRPr/>
            </a:pPr>
            <a:endParaRPr lang="en-IN" sz="2800" dirty="0"/>
          </a:p>
        </p:txBody>
      </p:sp>
      <p:sp>
        <p:nvSpPr>
          <p:cNvPr id="22531" name="Title 2">
            <a:extLst>
              <a:ext uri="{FF2B5EF4-FFF2-40B4-BE49-F238E27FC236}">
                <a16:creationId xmlns:a16="http://schemas.microsoft.com/office/drawing/2014/main" id="{48812597-8A12-D07F-6688-5C60C0122482}"/>
              </a:ext>
            </a:extLst>
          </p:cNvPr>
          <p:cNvSpPr>
            <a:spLocks noGrp="1"/>
          </p:cNvSpPr>
          <p:nvPr>
            <p:ph type="title"/>
          </p:nvPr>
        </p:nvSpPr>
        <p:spPr>
          <a:xfrm>
            <a:off x="-19050" y="381000"/>
            <a:ext cx="12192000" cy="1252538"/>
          </a:xfrm>
        </p:spPr>
        <p:txBody>
          <a:bodyPr/>
          <a:lstStyle/>
          <a:p>
            <a:pPr eaLnBrk="1" hangingPunct="1"/>
            <a:r>
              <a:rPr lang="en-IN" altLang="en-US" sz="2400" b="1" dirty="0" smtClean="0"/>
              <a:t>Polling Station – polling location instructions - ELECTORAL </a:t>
            </a:r>
            <a:r>
              <a:rPr lang="en-IN" altLang="en-US" sz="2400" b="1" dirty="0"/>
              <a:t>ROLLS IN ALPHABETICAL ORDER AND VOTER ASSISTANCE BOOTH</a:t>
            </a:r>
          </a:p>
        </p:txBody>
      </p:sp>
    </p:spTree>
    <p:extLst>
      <p:ext uri="{BB962C8B-B14F-4D97-AF65-F5344CB8AC3E}">
        <p14:creationId xmlns:p14="http://schemas.microsoft.com/office/powerpoint/2010/main" val="32166368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9AF0FB-F5F8-BEDD-557C-366140EED64B}"/>
              </a:ext>
            </a:extLst>
          </p:cNvPr>
          <p:cNvSpPr>
            <a:spLocks noGrp="1"/>
          </p:cNvSpPr>
          <p:nvPr>
            <p:ph idx="1"/>
          </p:nvPr>
        </p:nvSpPr>
        <p:spPr>
          <a:xfrm>
            <a:off x="0" y="793752"/>
            <a:ext cx="12192000" cy="6064248"/>
          </a:xfrm>
        </p:spPr>
        <p:txBody>
          <a:bodyPr rtlCol="0">
            <a:normAutofit fontScale="62500" lnSpcReduction="20000"/>
          </a:bodyPr>
          <a:lstStyle/>
          <a:p>
            <a:pPr marL="274320" indent="-274320" eaLnBrk="1" fontAlgn="auto" hangingPunct="1">
              <a:spcAft>
                <a:spcPts val="0"/>
              </a:spcAft>
              <a:buFont typeface="Wingdings" pitchFamily="2" charset="2"/>
              <a:buChar char="§"/>
              <a:defRPr/>
            </a:pPr>
            <a:endParaRPr lang="en-US" sz="3300" dirty="0" smtClean="0"/>
          </a:p>
          <a:p>
            <a:pPr marL="0" indent="0" eaLnBrk="1" fontAlgn="auto" hangingPunct="1">
              <a:spcAft>
                <a:spcPts val="0"/>
              </a:spcAft>
              <a:buNone/>
              <a:defRPr/>
            </a:pPr>
            <a:r>
              <a:rPr lang="en-US" sz="3300" b="1" dirty="0" smtClean="0"/>
              <a:t>Mock Poll protocol – Mock Poll certificate:</a:t>
            </a:r>
          </a:p>
          <a:p>
            <a:pPr marL="0" indent="0" eaLnBrk="1" fontAlgn="auto" hangingPunct="1">
              <a:spcAft>
                <a:spcPts val="0"/>
              </a:spcAft>
              <a:buNone/>
              <a:defRPr/>
            </a:pPr>
            <a:endParaRPr lang="en-US" sz="3300" b="1" dirty="0" smtClean="0"/>
          </a:p>
          <a:p>
            <a:pPr marL="274320" indent="-274320" eaLnBrk="1" fontAlgn="auto" hangingPunct="1">
              <a:spcAft>
                <a:spcPts val="0"/>
              </a:spcAft>
              <a:buFont typeface="Wingdings" pitchFamily="2" charset="2"/>
              <a:buChar char="§"/>
              <a:defRPr/>
            </a:pPr>
            <a:r>
              <a:rPr lang="en-US" sz="3300" dirty="0" smtClean="0"/>
              <a:t>Check </a:t>
            </a:r>
            <a:r>
              <a:rPr lang="en-US" sz="3300" dirty="0"/>
              <a:t>the BU , CU and d</a:t>
            </a:r>
            <a:r>
              <a:rPr lang="en-US" sz="3300" dirty="0" smtClean="0"/>
              <a:t>emonstrate marked copy of roll, register of voters.</a:t>
            </a:r>
            <a:endParaRPr lang="en-US" sz="3300" dirty="0"/>
          </a:p>
          <a:p>
            <a:pPr marL="274320" indent="-274320" eaLnBrk="1" fontAlgn="auto" hangingPunct="1">
              <a:spcAft>
                <a:spcPts val="0"/>
              </a:spcAft>
              <a:buFont typeface="Wingdings" pitchFamily="2" charset="2"/>
              <a:buChar char="§"/>
              <a:defRPr/>
            </a:pPr>
            <a:r>
              <a:rPr lang="en-US" sz="3300" dirty="0" smtClean="0"/>
              <a:t>Conduct </a:t>
            </a:r>
            <a:r>
              <a:rPr lang="en-US" sz="3300" dirty="0"/>
              <a:t>the mock poll in the presence of polling </a:t>
            </a:r>
            <a:r>
              <a:rPr lang="en-US" sz="3300" dirty="0" smtClean="0"/>
              <a:t>agents of candidates 90 minutes before poll start time</a:t>
            </a:r>
          </a:p>
          <a:p>
            <a:pPr marL="274320" indent="-274320" eaLnBrk="1" fontAlgn="auto" hangingPunct="1">
              <a:spcAft>
                <a:spcPts val="0"/>
              </a:spcAft>
              <a:buFont typeface="Wingdings" pitchFamily="2" charset="2"/>
              <a:buChar char="§"/>
              <a:defRPr/>
            </a:pPr>
            <a:r>
              <a:rPr lang="en-US" sz="3300" dirty="0" smtClean="0"/>
              <a:t>After the mock poll, </a:t>
            </a:r>
            <a:r>
              <a:rPr lang="en-US" sz="3300" b="1" dirty="0" smtClean="0"/>
              <a:t>clear the mock poll result from CU and remove all printed paper slips of mock poll from VVPAT</a:t>
            </a:r>
          </a:p>
          <a:p>
            <a:pPr marL="274320" indent="-274320" eaLnBrk="1" fontAlgn="auto" hangingPunct="1">
              <a:spcAft>
                <a:spcPts val="0"/>
              </a:spcAft>
              <a:buFont typeface="Wingdings" pitchFamily="2" charset="2"/>
              <a:buChar char="§"/>
              <a:defRPr/>
            </a:pPr>
            <a:r>
              <a:rPr lang="en-US" sz="3300" dirty="0" smtClean="0"/>
              <a:t>PrO </a:t>
            </a:r>
            <a:r>
              <a:rPr lang="en-US" sz="3300" dirty="0"/>
              <a:t>to prepare mock poll certificate after mock poll recording therein the total number of mock poll and clear the result of mock poll. CONTROL UNIT AND VVPAT TO BE SEALED PROPERLY. </a:t>
            </a:r>
            <a:endParaRPr lang="en-US" sz="3300" dirty="0" smtClean="0"/>
          </a:p>
          <a:p>
            <a:pPr marL="274320" indent="-274320" algn="just" eaLnBrk="1" fontAlgn="auto" hangingPunct="1">
              <a:spcAft>
                <a:spcPts val="0"/>
              </a:spcAft>
              <a:buFont typeface="Wingdings" pitchFamily="2" charset="2"/>
              <a:buChar char="§"/>
              <a:defRPr/>
            </a:pPr>
            <a:r>
              <a:rPr lang="en-US" sz="3600" dirty="0"/>
              <a:t>Special attention where mock poll had to be conducted in the absence of agents </a:t>
            </a:r>
            <a:r>
              <a:rPr lang="en-US" sz="3600" dirty="0">
                <a:solidFill>
                  <a:srgbClr val="FF0000"/>
                </a:solidFill>
              </a:rPr>
              <a:t>[ECI's No. </a:t>
            </a:r>
            <a:r>
              <a:rPr lang="en-US" sz="3600" dirty="0" smtClean="0">
                <a:solidFill>
                  <a:srgbClr val="FF0000"/>
                </a:solidFill>
              </a:rPr>
              <a:t>464/INST-PA/2023-EPS, dated 14</a:t>
            </a:r>
            <a:r>
              <a:rPr lang="en-US" sz="3600" baseline="30000" dirty="0" smtClean="0">
                <a:solidFill>
                  <a:srgbClr val="FF0000"/>
                </a:solidFill>
              </a:rPr>
              <a:t>th</a:t>
            </a:r>
            <a:r>
              <a:rPr lang="en-US" sz="3600" dirty="0" smtClean="0">
                <a:solidFill>
                  <a:srgbClr val="FF0000"/>
                </a:solidFill>
              </a:rPr>
              <a:t> June 2023]</a:t>
            </a:r>
            <a:endParaRPr lang="en-US" sz="3600" dirty="0">
              <a:solidFill>
                <a:srgbClr val="FF0000"/>
              </a:solidFill>
            </a:endParaRPr>
          </a:p>
          <a:p>
            <a:pPr marL="274320" indent="-274320" eaLnBrk="1" fontAlgn="auto" hangingPunct="1">
              <a:spcAft>
                <a:spcPts val="0"/>
              </a:spcAft>
              <a:buFont typeface="Wingdings" pitchFamily="2" charset="2"/>
              <a:buChar char="§"/>
              <a:defRPr/>
            </a:pPr>
            <a:r>
              <a:rPr lang="en-US" sz="3600" dirty="0"/>
              <a:t>RO to take confirmation of mock poll and poll commencement through sector officers within 30 minutes.</a:t>
            </a:r>
          </a:p>
          <a:p>
            <a:pPr marL="274320" indent="-274320" eaLnBrk="1" fontAlgn="auto" hangingPunct="1">
              <a:spcAft>
                <a:spcPts val="0"/>
              </a:spcAft>
              <a:buFont typeface="Wingdings" pitchFamily="2" charset="2"/>
              <a:buChar char="§"/>
              <a:defRPr/>
            </a:pPr>
            <a:r>
              <a:rPr lang="en-US" sz="3600" b="1" u="sng" dirty="0"/>
              <a:t>RO to keep list of Polling Station  where mock poll was conducted in the absence of polling </a:t>
            </a:r>
            <a:r>
              <a:rPr lang="en-US" sz="3600" b="1" u="sng" dirty="0" smtClean="0"/>
              <a:t>agents </a:t>
            </a:r>
            <a:r>
              <a:rPr lang="en-US" sz="3600" b="1" u="sng" dirty="0"/>
              <a:t>or with one polling agent.</a:t>
            </a:r>
          </a:p>
          <a:p>
            <a:pPr marL="274320" indent="-274320" eaLnBrk="1" fontAlgn="auto" hangingPunct="1">
              <a:spcAft>
                <a:spcPts val="0"/>
              </a:spcAft>
              <a:buFont typeface="Wingdings" pitchFamily="2" charset="2"/>
              <a:buChar char="§"/>
              <a:defRPr/>
            </a:pPr>
            <a:endParaRPr lang="en-US" sz="3300" dirty="0" smtClean="0">
              <a:solidFill>
                <a:srgbClr val="000090"/>
              </a:solidFill>
            </a:endParaRPr>
          </a:p>
          <a:p>
            <a:pPr marL="0" indent="0" eaLnBrk="1" fontAlgn="auto" hangingPunct="1">
              <a:spcAft>
                <a:spcPts val="0"/>
              </a:spcAft>
              <a:buNone/>
              <a:defRPr/>
            </a:pPr>
            <a:r>
              <a:rPr lang="en-US" sz="3300" b="1" dirty="0" smtClean="0">
                <a:solidFill>
                  <a:srgbClr val="FF3399"/>
                </a:solidFill>
              </a:rPr>
              <a:t>NB 1 : Details and steps w.r.t Mock Poll are self-contained in the sub-theme of EVM VVPAT</a:t>
            </a:r>
          </a:p>
          <a:p>
            <a:pPr marL="0" indent="0" eaLnBrk="1" fontAlgn="auto" hangingPunct="1">
              <a:spcAft>
                <a:spcPts val="0"/>
              </a:spcAft>
              <a:buNone/>
              <a:defRPr/>
            </a:pPr>
            <a:r>
              <a:rPr lang="en-US" sz="3300" b="1" dirty="0" smtClean="0">
                <a:solidFill>
                  <a:srgbClr val="FF3399"/>
                </a:solidFill>
              </a:rPr>
              <a:t>NB 2  - Any lapse in the Mock Poll process or clearing the result of Mock Poll both from CU and VVPAT will vitiate the poll</a:t>
            </a:r>
            <a:endParaRPr lang="en-US" sz="3300" b="1" dirty="0">
              <a:solidFill>
                <a:srgbClr val="FF3399"/>
              </a:solidFill>
            </a:endParaRPr>
          </a:p>
        </p:txBody>
      </p:sp>
      <p:sp>
        <p:nvSpPr>
          <p:cNvPr id="3" name="Title 2">
            <a:extLst>
              <a:ext uri="{FF2B5EF4-FFF2-40B4-BE49-F238E27FC236}">
                <a16:creationId xmlns:a16="http://schemas.microsoft.com/office/drawing/2014/main" id="{9A1004CF-1547-FEF4-A127-06344D059CF4}"/>
              </a:ext>
            </a:extLst>
          </p:cNvPr>
          <p:cNvSpPr>
            <a:spLocks noGrp="1"/>
          </p:cNvSpPr>
          <p:nvPr>
            <p:ph type="title"/>
          </p:nvPr>
        </p:nvSpPr>
        <p:spPr>
          <a:xfrm>
            <a:off x="0" y="28773"/>
            <a:ext cx="12192000" cy="1143000"/>
          </a:xfrm>
        </p:spPr>
        <p:txBody>
          <a:bodyPr rtlCol="0">
            <a:noAutofit/>
          </a:bodyPr>
          <a:lstStyle/>
          <a:p>
            <a:pPr eaLnBrk="1" fontAlgn="auto" hangingPunct="1">
              <a:spcAft>
                <a:spcPts val="0"/>
              </a:spcAft>
              <a:defRPr/>
            </a:pPr>
            <a:r>
              <a:rPr lang="en-US" altLang="en-US" sz="2400" b="1" dirty="0"/>
              <a:t>POLLING </a:t>
            </a:r>
            <a:r>
              <a:rPr lang="en-US" altLang="en-US" sz="2400" b="1" dirty="0" smtClean="0"/>
              <a:t>PROCESS - </a:t>
            </a:r>
            <a:r>
              <a:rPr lang="en-US" sz="2400" b="1" dirty="0" smtClean="0"/>
              <a:t> </a:t>
            </a:r>
            <a:r>
              <a:rPr lang="en-US" sz="2400" b="1" dirty="0"/>
              <a:t>PREPERATION BY </a:t>
            </a:r>
            <a:r>
              <a:rPr lang="en-US" sz="2400" b="1" dirty="0" err="1"/>
              <a:t>PrO</a:t>
            </a:r>
            <a:r>
              <a:rPr lang="en-US" sz="2400" b="1" dirty="0"/>
              <a:t> BEFORE COMENCEMENT OF </a:t>
            </a:r>
            <a:r>
              <a:rPr lang="en-US" sz="2400" b="1" dirty="0" smtClean="0"/>
              <a:t>POLL – MOCK POLL</a:t>
            </a:r>
            <a:endParaRPr lang="en-US" sz="2400" b="1" dirty="0"/>
          </a:p>
        </p:txBody>
      </p:sp>
    </p:spTree>
    <p:extLst>
      <p:ext uri="{BB962C8B-B14F-4D97-AF65-F5344CB8AC3E}">
        <p14:creationId xmlns:p14="http://schemas.microsoft.com/office/powerpoint/2010/main" val="3421105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031579" cy="7042954"/>
          </a:xfrm>
          <a:prstGeom prst="rect">
            <a:avLst/>
          </a:prstGeom>
        </p:spPr>
        <p:txBody>
          <a:bodyPr wrap="square">
            <a:spAutoFit/>
          </a:bodyPr>
          <a:lstStyle/>
          <a:p>
            <a:pPr algn="ctr">
              <a:spcAft>
                <a:spcPts val="1000"/>
              </a:spcAft>
            </a:pPr>
            <a:r>
              <a:rPr lang="en-GB" sz="1500" b="1" dirty="0" smtClean="0">
                <a:ea typeface="Calibri" panose="020F0502020204030204" pitchFamily="34" charset="0"/>
                <a:cs typeface="Mangal" panose="02040503050203030202" pitchFamily="18" charset="0"/>
              </a:rPr>
              <a:t>Guidance </a:t>
            </a:r>
            <a:r>
              <a:rPr lang="en-GB" sz="1500" b="1" dirty="0">
                <a:ea typeface="Calibri" panose="020F0502020204030204" pitchFamily="34" charset="0"/>
                <a:cs typeface="Mangal" panose="02040503050203030202" pitchFamily="18" charset="0"/>
              </a:rPr>
              <a:t>Plan – contd.</a:t>
            </a:r>
            <a:endParaRPr lang="en-IN" sz="1500" dirty="0">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smtClean="0">
                <a:ea typeface="Calibri" panose="020F0502020204030204" pitchFamily="34" charset="0"/>
                <a:cs typeface="Mangal" panose="02040503050203030202" pitchFamily="18" charset="0"/>
              </a:rPr>
              <a:t>There </a:t>
            </a:r>
            <a:r>
              <a:rPr lang="en-IN" sz="1450" dirty="0">
                <a:ea typeface="Calibri" panose="020F0502020204030204" pitchFamily="34" charset="0"/>
                <a:cs typeface="Mangal" panose="02040503050203030202" pitchFamily="18" charset="0"/>
              </a:rPr>
              <a:t>is a designated route and assignment of transportation along with protective personnel which will transport the polling party to its exact location. PrO would be made aware of the timeline of departure from the dispatch centre depending on the distance and other criteria.</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The PrO is expected to understand that a series of instructions and provisions have already been made by the RO, covering the polling area at large and specifying </a:t>
            </a:r>
            <a:r>
              <a:rPr lang="en-IN" sz="1450" dirty="0" smtClean="0">
                <a:ea typeface="Calibri" panose="020F0502020204030204" pitchFamily="34" charset="0"/>
                <a:cs typeface="Mangal" panose="02040503050203030202" pitchFamily="18" charset="0"/>
              </a:rPr>
              <a:t>restrains </a:t>
            </a:r>
            <a:r>
              <a:rPr lang="en-IN" sz="1450" dirty="0">
                <a:ea typeface="Calibri" panose="020F0502020204030204" pitchFamily="34" charset="0"/>
                <a:cs typeface="Mangal" panose="02040503050203030202" pitchFamily="18" charset="0"/>
              </a:rPr>
              <a:t>and permissible activities around the polling station location. These also include distance criteria, no. of vehicles, congregation of persons, security parameters, public disclosure of relevant signage and information, etc. </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PrO should be assured that lot of systematic effort and planning has already gone in to ensure AMF and other related infrastructure at their designated polling station. </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PrO is also expected to understand his tasks to be undertaken before the poll timing, primarily, setting up of polling station as per prescribed layout plan, making available the relevant documents, registers and materials to PO1, 2 and 3</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 PrO then has to be clear about the Mock Poll process and the reports to be generated thereafter.</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The PrO will then commence the Poll Process and to this end the sub-thematic will familiarize the PrO of persons entitled to be in the polling station; identity of the elector and processing of the elector within the booth; the importance of the secrecy of the vote; different situations and manner of voting such as tendered vote, assisted vote, etc.</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The Pro in particular, should be familiar with the special facilitation that would be required to be provided to PwD, the elderly and women and third gender. </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The various reports which PrO is required to send during the entire day and the maintenance of the PrO diary is explained, including the specific instances that the PrO is expected to record during the Poll process</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The eventualities of EVM malfunction during mock poll or during poll process are explained in the sub-theme of EVM VVPAT which the PrO and the Polling team would be trained for. </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The tasks to close the poll and systematically deposit poll material in designated envelopes and designated </a:t>
            </a:r>
            <a:r>
              <a:rPr lang="en-IN" sz="1450" dirty="0" smtClean="0">
                <a:ea typeface="Calibri" panose="020F0502020204030204" pitchFamily="34" charset="0"/>
                <a:cs typeface="Mangal" panose="02040503050203030202" pitchFamily="18" charset="0"/>
              </a:rPr>
              <a:t>tables/counters </a:t>
            </a:r>
            <a:r>
              <a:rPr lang="en-IN" sz="1450" dirty="0">
                <a:ea typeface="Calibri" panose="020F0502020204030204" pitchFamily="34" charset="0"/>
                <a:cs typeface="Mangal" panose="02040503050203030202" pitchFamily="18" charset="0"/>
              </a:rPr>
              <a:t>at Reception centre has also been explained. </a:t>
            </a:r>
            <a:endParaRPr lang="en-IN" sz="1450" dirty="0" smtClean="0">
              <a:effectLst/>
              <a:ea typeface="Calibri" panose="020F0502020204030204" pitchFamily="34" charset="0"/>
              <a:cs typeface="Mangal" panose="02040503050203030202" pitchFamily="18" charset="0"/>
            </a:endParaRPr>
          </a:p>
          <a:p>
            <a:pPr marL="342900" lvl="0" indent="-342900" algn="just">
              <a:spcAft>
                <a:spcPts val="1000"/>
              </a:spcAft>
              <a:buFont typeface="+mj-lt"/>
              <a:buAutoNum type="arabicPeriod" startAt="5"/>
            </a:pPr>
            <a:r>
              <a:rPr lang="en-IN" sz="1450" dirty="0">
                <a:ea typeface="Calibri" panose="020F0502020204030204" pitchFamily="34" charset="0"/>
                <a:cs typeface="Mangal" panose="02040503050203030202" pitchFamily="18" charset="0"/>
              </a:rPr>
              <a:t>Along with these PPTs, </a:t>
            </a:r>
            <a:r>
              <a:rPr lang="en-IN" sz="1450" dirty="0" err="1">
                <a:ea typeface="Calibri" panose="020F0502020204030204" pitchFamily="34" charset="0"/>
                <a:cs typeface="Mangal" panose="02040503050203030202" pitchFamily="18" charset="0"/>
              </a:rPr>
              <a:t>PrOs</a:t>
            </a:r>
            <a:r>
              <a:rPr lang="en-IN" sz="1450" dirty="0">
                <a:ea typeface="Calibri" panose="020F0502020204030204" pitchFamily="34" charset="0"/>
                <a:cs typeface="Mangal" panose="02040503050203030202" pitchFamily="18" charset="0"/>
              </a:rPr>
              <a:t> may also link to the Dos and DONTs, risk factor and FAQs regarding their roles and responsibilities which are accordingly linked to the PPTs.</a:t>
            </a:r>
            <a:endParaRPr lang="en-IN" sz="1450" dirty="0">
              <a:effectLst/>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7178318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a:extLst>
              <a:ext uri="{FF2B5EF4-FFF2-40B4-BE49-F238E27FC236}">
                <a16:creationId xmlns:a16="http://schemas.microsoft.com/office/drawing/2014/main" id="{61C033A1-C7C5-1438-DCDD-7390668C4631}"/>
              </a:ext>
            </a:extLst>
          </p:cNvPr>
          <p:cNvSpPr>
            <a:spLocks noGrp="1"/>
          </p:cNvSpPr>
          <p:nvPr>
            <p:ph idx="1"/>
          </p:nvPr>
        </p:nvSpPr>
        <p:spPr>
          <a:xfrm>
            <a:off x="0" y="533400"/>
            <a:ext cx="12192000" cy="5049838"/>
          </a:xfrm>
        </p:spPr>
        <p:txBody>
          <a:bodyPr/>
          <a:lstStyle/>
          <a:p>
            <a:pPr eaLnBrk="1" hangingPunct="1">
              <a:buFont typeface="Arial" panose="020B0604020202020204" pitchFamily="34" charset="0"/>
              <a:buNone/>
            </a:pPr>
            <a:r>
              <a:rPr lang="en-US" altLang="en-US" sz="2000" dirty="0" smtClean="0"/>
              <a:t>(Ensure clearing the result of mock poll from the CU before start of actual poll)</a:t>
            </a:r>
          </a:p>
          <a:p>
            <a:pPr marL="0" indent="0" eaLnBrk="1" hangingPunct="1">
              <a:buNone/>
            </a:pPr>
            <a:r>
              <a:rPr lang="en-US" altLang="en-US" sz="2400" b="1" dirty="0" smtClean="0"/>
              <a:t>Activities before start of actual poll – replacement of EVM during poll – declaration by PrO:</a:t>
            </a:r>
          </a:p>
          <a:p>
            <a:pPr eaLnBrk="1" hangingPunct="1">
              <a:buFont typeface="Wingdings" panose="05000000000000000000" pitchFamily="2" charset="2"/>
              <a:buChar char="§"/>
            </a:pPr>
            <a:r>
              <a:rPr lang="en-US" altLang="en-US" sz="2400" dirty="0" smtClean="0"/>
              <a:t>Fixing </a:t>
            </a:r>
            <a:r>
              <a:rPr lang="en-US" altLang="en-US" sz="2400" dirty="0"/>
              <a:t>the green paper seal to secure the inner compartment of the result section. </a:t>
            </a:r>
          </a:p>
          <a:p>
            <a:pPr eaLnBrk="1" hangingPunct="1">
              <a:buFont typeface="Wingdings" panose="05000000000000000000" pitchFamily="2" charset="2"/>
              <a:buChar char="§"/>
            </a:pPr>
            <a:r>
              <a:rPr lang="en-US" altLang="en-US" sz="2400" dirty="0"/>
              <a:t>Closing and sealing of outer cover of the result  section. </a:t>
            </a:r>
          </a:p>
          <a:p>
            <a:pPr eaLnBrk="1" hangingPunct="1">
              <a:buFont typeface="Wingdings" panose="05000000000000000000" pitchFamily="2" charset="2"/>
              <a:buChar char="§"/>
            </a:pPr>
            <a:r>
              <a:rPr lang="en-US" altLang="en-US" sz="2400" dirty="0"/>
              <a:t>Keeping account of </a:t>
            </a:r>
            <a:r>
              <a:rPr lang="en-US" altLang="en-US" sz="2400" dirty="0" smtClean="0"/>
              <a:t>green paper </a:t>
            </a:r>
            <a:r>
              <a:rPr lang="en-US" altLang="en-US" sz="2400" dirty="0"/>
              <a:t>seal. </a:t>
            </a:r>
          </a:p>
          <a:p>
            <a:pPr eaLnBrk="1" hangingPunct="1">
              <a:buFont typeface="Wingdings" panose="05000000000000000000" pitchFamily="2" charset="2"/>
              <a:buChar char="§"/>
            </a:pPr>
            <a:r>
              <a:rPr lang="en-US" altLang="en-US" sz="2400" dirty="0"/>
              <a:t>Declaration about commencement of poll in part 1 of the </a:t>
            </a:r>
            <a:r>
              <a:rPr lang="en-US" altLang="en-US" sz="2400" dirty="0" smtClean="0"/>
              <a:t>Declaration of  PrO </a:t>
            </a:r>
            <a:endParaRPr lang="en-US" altLang="en-US" sz="2400" dirty="0"/>
          </a:p>
          <a:p>
            <a:pPr eaLnBrk="1" hangingPunct="1">
              <a:buFont typeface="Wingdings" panose="05000000000000000000" pitchFamily="2" charset="2"/>
              <a:buChar char="§"/>
            </a:pPr>
            <a:r>
              <a:rPr lang="en-US" altLang="en-US" sz="2400" dirty="0"/>
              <a:t>Warning about secrecy of votes </a:t>
            </a:r>
            <a:r>
              <a:rPr lang="en-US" altLang="en-US" sz="2400" b="1" dirty="0"/>
              <a:t>–</a:t>
            </a:r>
            <a:r>
              <a:rPr lang="en-US" altLang="en-US" sz="2400" b="1" dirty="0">
                <a:solidFill>
                  <a:srgbClr val="FF0000"/>
                </a:solidFill>
              </a:rPr>
              <a:t> </a:t>
            </a:r>
            <a:r>
              <a:rPr lang="en-US" altLang="en-US" sz="2400" b="1" dirty="0" smtClean="0">
                <a:solidFill>
                  <a:srgbClr val="FF0000"/>
                </a:solidFill>
              </a:rPr>
              <a:t>S </a:t>
            </a:r>
            <a:r>
              <a:rPr lang="en-US" altLang="en-US" sz="2400" b="1" dirty="0">
                <a:solidFill>
                  <a:srgbClr val="FF0000"/>
                </a:solidFill>
              </a:rPr>
              <a:t>128 </a:t>
            </a:r>
            <a:r>
              <a:rPr lang="en-US" altLang="en-US" sz="2400" b="1" dirty="0" smtClean="0">
                <a:solidFill>
                  <a:srgbClr val="FF0000"/>
                </a:solidFill>
              </a:rPr>
              <a:t>RPA </a:t>
            </a:r>
            <a:r>
              <a:rPr lang="en-US" altLang="en-US" sz="2400" b="1" dirty="0">
                <a:solidFill>
                  <a:srgbClr val="FF0000"/>
                </a:solidFill>
              </a:rPr>
              <a:t>1951</a:t>
            </a:r>
            <a:r>
              <a:rPr lang="en-US" altLang="en-US" sz="2400" b="1" dirty="0" smtClean="0">
                <a:solidFill>
                  <a:srgbClr val="FF0000"/>
                </a:solidFill>
              </a:rPr>
              <a:t>.</a:t>
            </a:r>
          </a:p>
          <a:p>
            <a:pPr marL="274320" indent="-274320" algn="just" eaLnBrk="1" fontAlgn="auto" hangingPunct="1">
              <a:spcAft>
                <a:spcPts val="0"/>
              </a:spcAft>
              <a:buFont typeface="Wingdings" pitchFamily="2" charset="2"/>
              <a:buChar char="§"/>
              <a:defRPr/>
            </a:pPr>
            <a:r>
              <a:rPr lang="en-US" sz="2400" dirty="0"/>
              <a:t>PRO to regulate the voters, and maintain the purity of election - To deal with tendered votes, challenged votes, etc., - Overall supervision on the poll process.</a:t>
            </a:r>
          </a:p>
          <a:p>
            <a:r>
              <a:rPr lang="en-GB" sz="2400" dirty="0"/>
              <a:t>if BU or CU is found defective during actual poll, complete set of BU+CU+VVPAT will be changed. Mock poll by casting one vote to all candidate including NOTA will be done with the new set. Part-I and Part-V of the Presiding Officer’s Report will be prepared and Part-V will be given to Sector Officer. </a:t>
            </a:r>
          </a:p>
          <a:p>
            <a:r>
              <a:rPr lang="en-GB" sz="2400" dirty="0" smtClean="0"/>
              <a:t>If </a:t>
            </a:r>
            <a:r>
              <a:rPr lang="en-GB" sz="2400" dirty="0"/>
              <a:t>VVPAT does not work properly, replace VVPAT only, no mock poll is required in this case. Part-V of the Presiding Officer’s Report will be prepared and given to Sector Officer.</a:t>
            </a:r>
            <a:endParaRPr lang="en-IN" sz="2400" dirty="0"/>
          </a:p>
          <a:p>
            <a:pPr eaLnBrk="1" hangingPunct="1">
              <a:buFont typeface="Wingdings" panose="05000000000000000000" pitchFamily="2" charset="2"/>
              <a:buChar char="§"/>
            </a:pPr>
            <a:endParaRPr lang="en-US" altLang="en-US" sz="2400" b="1" dirty="0"/>
          </a:p>
        </p:txBody>
      </p:sp>
      <p:sp>
        <p:nvSpPr>
          <p:cNvPr id="40963" name="Title 2">
            <a:extLst>
              <a:ext uri="{FF2B5EF4-FFF2-40B4-BE49-F238E27FC236}">
                <a16:creationId xmlns:a16="http://schemas.microsoft.com/office/drawing/2014/main" id="{6035CDE9-9A48-9BB7-016A-83843351C952}"/>
              </a:ext>
            </a:extLst>
          </p:cNvPr>
          <p:cNvSpPr>
            <a:spLocks noGrp="1"/>
          </p:cNvSpPr>
          <p:nvPr>
            <p:ph type="title"/>
          </p:nvPr>
        </p:nvSpPr>
        <p:spPr>
          <a:xfrm>
            <a:off x="1965569" y="0"/>
            <a:ext cx="8229600" cy="563562"/>
          </a:xfrm>
        </p:spPr>
        <p:txBody>
          <a:bodyPr/>
          <a:lstStyle/>
          <a:p>
            <a:pPr eaLnBrk="1" hangingPunct="1"/>
            <a:r>
              <a:rPr lang="en-US" altLang="en-US" sz="4000" b="1" dirty="0"/>
              <a:t>POLLING </a:t>
            </a:r>
            <a:r>
              <a:rPr lang="en-US" altLang="en-US" sz="4000" b="1" dirty="0" smtClean="0"/>
              <a:t>PROCESS – Post-Mock Poll</a:t>
            </a:r>
            <a:endParaRPr lang="en-US" altLang="en-US" sz="4000" b="1" dirty="0"/>
          </a:p>
        </p:txBody>
      </p:sp>
    </p:spTree>
    <p:extLst>
      <p:ext uri="{BB962C8B-B14F-4D97-AF65-F5344CB8AC3E}">
        <p14:creationId xmlns:p14="http://schemas.microsoft.com/office/powerpoint/2010/main" val="37660189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1">
            <a:extLst>
              <a:ext uri="{FF2B5EF4-FFF2-40B4-BE49-F238E27FC236}">
                <a16:creationId xmlns:a16="http://schemas.microsoft.com/office/drawing/2014/main" id="{0E604EED-66BA-18EE-152E-CEBA9BD15355}"/>
              </a:ext>
            </a:extLst>
          </p:cNvPr>
          <p:cNvSpPr>
            <a:spLocks noGrp="1"/>
          </p:cNvSpPr>
          <p:nvPr>
            <p:ph idx="1"/>
          </p:nvPr>
        </p:nvSpPr>
        <p:spPr>
          <a:xfrm>
            <a:off x="644527" y="838200"/>
            <a:ext cx="10937874" cy="5715000"/>
          </a:xfrm>
        </p:spPr>
        <p:txBody>
          <a:bodyPr/>
          <a:lstStyle/>
          <a:p>
            <a:pPr eaLnBrk="1" hangingPunct="1">
              <a:lnSpc>
                <a:spcPct val="150000"/>
              </a:lnSpc>
              <a:buFont typeface="Wingdings" panose="05000000000000000000" pitchFamily="2" charset="2"/>
              <a:buChar char="§"/>
            </a:pPr>
            <a:r>
              <a:rPr lang="en-US" altLang="en-US" sz="2000" dirty="0"/>
              <a:t>Voting by blind and infirm: under </a:t>
            </a:r>
            <a:r>
              <a:rPr lang="en-US" altLang="en-US" sz="2000" dirty="0" smtClean="0">
                <a:solidFill>
                  <a:srgbClr val="FF0000"/>
                </a:solidFill>
              </a:rPr>
              <a:t>R 49N COER 1961 </a:t>
            </a:r>
            <a:r>
              <a:rPr lang="en-US" altLang="en-US" sz="2000" dirty="0"/>
              <a:t>companion not less than 18 years allowed by the </a:t>
            </a:r>
            <a:r>
              <a:rPr lang="en-US" altLang="en-US" sz="2000" dirty="0" smtClean="0"/>
              <a:t>PrO </a:t>
            </a:r>
            <a:r>
              <a:rPr lang="en-US" altLang="en-US" sz="2000" dirty="0"/>
              <a:t>after obtaining a declaration about the secrecy of the vote.</a:t>
            </a:r>
          </a:p>
          <a:p>
            <a:pPr eaLnBrk="1" hangingPunct="1">
              <a:lnSpc>
                <a:spcPct val="150000"/>
              </a:lnSpc>
              <a:buFont typeface="Wingdings" panose="05000000000000000000" pitchFamily="2" charset="2"/>
              <a:buChar char="§"/>
            </a:pPr>
            <a:r>
              <a:rPr lang="en-US" altLang="en-US" sz="2000" dirty="0"/>
              <a:t>Allowing proxy voters on behalf of CSV. </a:t>
            </a:r>
          </a:p>
          <a:p>
            <a:pPr eaLnBrk="1" hangingPunct="1">
              <a:lnSpc>
                <a:spcPct val="150000"/>
              </a:lnSpc>
              <a:buFont typeface="Wingdings" panose="05000000000000000000" pitchFamily="2" charset="2"/>
              <a:buChar char="§"/>
            </a:pPr>
            <a:r>
              <a:rPr lang="en-US" altLang="en-US" sz="2000" dirty="0"/>
              <a:t>Electors </a:t>
            </a:r>
            <a:r>
              <a:rPr lang="en-US" altLang="en-US" sz="2000" dirty="0" smtClean="0"/>
              <a:t>deciding not to vote</a:t>
            </a:r>
          </a:p>
          <a:p>
            <a:pPr eaLnBrk="1" hangingPunct="1">
              <a:lnSpc>
                <a:spcPct val="150000"/>
              </a:lnSpc>
              <a:buFont typeface="Wingdings" panose="05000000000000000000" pitchFamily="2" charset="2"/>
              <a:buChar char="§"/>
            </a:pPr>
            <a:r>
              <a:rPr lang="en-US" altLang="en-US" sz="2000" dirty="0" smtClean="0"/>
              <a:t>Tendered </a:t>
            </a:r>
            <a:r>
              <a:rPr lang="en-US" altLang="en-US" sz="2000" dirty="0"/>
              <a:t>votes – </a:t>
            </a:r>
            <a:r>
              <a:rPr lang="en-US" altLang="en-US" sz="2000" dirty="0" smtClean="0">
                <a:solidFill>
                  <a:srgbClr val="FF0000"/>
                </a:solidFill>
              </a:rPr>
              <a:t>R </a:t>
            </a:r>
            <a:r>
              <a:rPr lang="en-US" altLang="en-US" sz="2000" dirty="0">
                <a:solidFill>
                  <a:srgbClr val="FF0000"/>
                </a:solidFill>
              </a:rPr>
              <a:t>49 P COER 1961 </a:t>
            </a:r>
            <a:r>
              <a:rPr lang="en-US" altLang="en-US" sz="2000" dirty="0"/>
              <a:t>(</a:t>
            </a:r>
            <a:r>
              <a:rPr lang="en-US" altLang="en-US" sz="2000" dirty="0">
                <a:solidFill>
                  <a:srgbClr val="0070C0"/>
                </a:solidFill>
              </a:rPr>
              <a:t>Form 17B </a:t>
            </a:r>
            <a:r>
              <a:rPr lang="en-US" altLang="en-US" sz="2000" dirty="0"/>
              <a:t>to be filled up and signed by the voter, tendered ballot paper to be issued and envelop shall be duly sealed)</a:t>
            </a:r>
          </a:p>
          <a:p>
            <a:pPr eaLnBrk="1" hangingPunct="1">
              <a:lnSpc>
                <a:spcPct val="150000"/>
              </a:lnSpc>
              <a:buFont typeface="Wingdings" panose="05000000000000000000" pitchFamily="2" charset="2"/>
              <a:buChar char="§"/>
            </a:pPr>
            <a:r>
              <a:rPr lang="en-US" altLang="en-US" sz="2000" dirty="0"/>
              <a:t>Voters not allowed to vote on account of non-maintenance of secrecy – </a:t>
            </a:r>
            <a:r>
              <a:rPr lang="en-US" altLang="en-US" sz="2000" dirty="0" smtClean="0">
                <a:solidFill>
                  <a:srgbClr val="FF0000"/>
                </a:solidFill>
              </a:rPr>
              <a:t>R </a:t>
            </a:r>
            <a:r>
              <a:rPr lang="en-US" altLang="en-US" sz="2000" dirty="0">
                <a:solidFill>
                  <a:srgbClr val="FF0000"/>
                </a:solidFill>
              </a:rPr>
              <a:t>49 M COER 1961 </a:t>
            </a:r>
            <a:r>
              <a:rPr lang="en-US" altLang="en-US" sz="2000" dirty="0"/>
              <a:t>(</a:t>
            </a:r>
            <a:r>
              <a:rPr lang="en-US" altLang="en-US" sz="2000" dirty="0" smtClean="0"/>
              <a:t>PrO </a:t>
            </a:r>
            <a:r>
              <a:rPr lang="en-US" altLang="en-US" sz="2000" dirty="0"/>
              <a:t>will disallow the voter to vote, take back voter slip </a:t>
            </a:r>
            <a:r>
              <a:rPr lang="en-US" altLang="en-US" sz="2000" dirty="0" smtClean="0"/>
              <a:t>issued</a:t>
            </a:r>
            <a:r>
              <a:rPr lang="en-US" altLang="en-US" sz="2000" dirty="0"/>
              <a:t>, write ‘Not allowed to vote- voting procedure violated’ in </a:t>
            </a:r>
            <a:r>
              <a:rPr lang="en-US" altLang="en-US" sz="2000" dirty="0" smtClean="0">
                <a:solidFill>
                  <a:srgbClr val="0070C0"/>
                </a:solidFill>
              </a:rPr>
              <a:t>Form 17A</a:t>
            </a:r>
            <a:r>
              <a:rPr lang="en-US" altLang="en-US" sz="2000" dirty="0"/>
              <a:t>)</a:t>
            </a:r>
          </a:p>
          <a:p>
            <a:pPr eaLnBrk="1" hangingPunct="1">
              <a:lnSpc>
                <a:spcPct val="150000"/>
              </a:lnSpc>
              <a:buFont typeface="Wingdings" panose="05000000000000000000" pitchFamily="2" charset="2"/>
              <a:buChar char="§"/>
            </a:pPr>
            <a:r>
              <a:rPr lang="en-US" altLang="en-US" sz="2000" dirty="0"/>
              <a:t>In the case of an ASD voter, PRO will verify </a:t>
            </a:r>
            <a:r>
              <a:rPr lang="en-US" altLang="en-US" sz="2000" dirty="0" smtClean="0"/>
              <a:t>his </a:t>
            </a:r>
            <a:r>
              <a:rPr lang="en-US" altLang="en-US" sz="2000" dirty="0"/>
              <a:t>or her identity, </a:t>
            </a:r>
            <a:r>
              <a:rPr lang="en-US" altLang="en-US" sz="2000" dirty="0" smtClean="0"/>
              <a:t>LTI </a:t>
            </a:r>
            <a:r>
              <a:rPr lang="en-US" altLang="en-US" sz="2000" dirty="0"/>
              <a:t>has to be taken in addition to the signature in </a:t>
            </a:r>
            <a:r>
              <a:rPr lang="en-US" altLang="en-US" sz="2000" dirty="0">
                <a:solidFill>
                  <a:srgbClr val="0070C0"/>
                </a:solidFill>
              </a:rPr>
              <a:t>Form 17A</a:t>
            </a:r>
          </a:p>
          <a:p>
            <a:pPr eaLnBrk="1" hangingPunct="1">
              <a:lnSpc>
                <a:spcPct val="150000"/>
              </a:lnSpc>
              <a:buFont typeface="Wingdings" panose="05000000000000000000" pitchFamily="2" charset="2"/>
              <a:buChar char="§"/>
            </a:pPr>
            <a:endParaRPr lang="en-US" altLang="en-US" sz="2000" dirty="0"/>
          </a:p>
          <a:p>
            <a:pPr eaLnBrk="1" hangingPunct="1">
              <a:lnSpc>
                <a:spcPct val="150000"/>
              </a:lnSpc>
              <a:buFont typeface="Wingdings" panose="05000000000000000000" pitchFamily="2" charset="2"/>
              <a:buChar char="§"/>
            </a:pPr>
            <a:endParaRPr lang="en-US" altLang="en-US" sz="2800" dirty="0"/>
          </a:p>
        </p:txBody>
      </p:sp>
      <p:sp>
        <p:nvSpPr>
          <p:cNvPr id="41987" name="Title 2">
            <a:extLst>
              <a:ext uri="{FF2B5EF4-FFF2-40B4-BE49-F238E27FC236}">
                <a16:creationId xmlns:a16="http://schemas.microsoft.com/office/drawing/2014/main" id="{3CF747C5-C5CF-C9C3-48C6-9E725C4B7F64}"/>
              </a:ext>
            </a:extLst>
          </p:cNvPr>
          <p:cNvSpPr>
            <a:spLocks noGrp="1"/>
          </p:cNvSpPr>
          <p:nvPr>
            <p:ph type="title"/>
          </p:nvPr>
        </p:nvSpPr>
        <p:spPr>
          <a:xfrm>
            <a:off x="1981200" y="228600"/>
            <a:ext cx="8229600" cy="685800"/>
          </a:xfrm>
        </p:spPr>
        <p:txBody>
          <a:bodyPr/>
          <a:lstStyle/>
          <a:p>
            <a:pPr eaLnBrk="1" hangingPunct="1"/>
            <a:r>
              <a:rPr lang="en-US" altLang="en-US" sz="3200" b="1" dirty="0"/>
              <a:t>SITUATIONS  AT THE  POLLING STATIONS</a:t>
            </a:r>
          </a:p>
        </p:txBody>
      </p:sp>
    </p:spTree>
    <p:extLst>
      <p:ext uri="{BB962C8B-B14F-4D97-AF65-F5344CB8AC3E}">
        <p14:creationId xmlns:p14="http://schemas.microsoft.com/office/powerpoint/2010/main" val="39456098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8AD3760-9516-FF90-4765-22AB4186A947}"/>
              </a:ext>
            </a:extLst>
          </p:cNvPr>
          <p:cNvSpPr>
            <a:spLocks noGrp="1" noChangeArrowheads="1"/>
          </p:cNvSpPr>
          <p:nvPr>
            <p:ph type="title"/>
          </p:nvPr>
        </p:nvSpPr>
        <p:spPr>
          <a:xfrm>
            <a:off x="1981200" y="277814"/>
            <a:ext cx="8229600" cy="560387"/>
          </a:xfrm>
          <a:noFill/>
        </p:spPr>
        <p:txBody>
          <a:bodyPr rtlCol="0">
            <a:normAutofit fontScale="90000"/>
          </a:bodyPr>
          <a:lstStyle/>
          <a:p>
            <a:pPr eaLnBrk="1" fontAlgn="auto" hangingPunct="1">
              <a:spcAft>
                <a:spcPts val="0"/>
              </a:spcAft>
              <a:defRPr/>
            </a:pPr>
            <a:r>
              <a:rPr lang="en-US" sz="3200" b="1" u="sng" dirty="0"/>
              <a:t>REPORTS OF PRESIDING OFFICER</a:t>
            </a:r>
          </a:p>
        </p:txBody>
      </p:sp>
      <p:sp>
        <p:nvSpPr>
          <p:cNvPr id="22531" name="Rectangle 3">
            <a:extLst>
              <a:ext uri="{FF2B5EF4-FFF2-40B4-BE49-F238E27FC236}">
                <a16:creationId xmlns:a16="http://schemas.microsoft.com/office/drawing/2014/main" id="{55B4FCE8-A4AE-F645-08E3-1B2CDD82F04F}"/>
              </a:ext>
            </a:extLst>
          </p:cNvPr>
          <p:cNvSpPr>
            <a:spLocks noGrp="1" noChangeArrowheads="1"/>
          </p:cNvSpPr>
          <p:nvPr>
            <p:ph type="body" idx="1"/>
          </p:nvPr>
        </p:nvSpPr>
        <p:spPr>
          <a:xfrm>
            <a:off x="544512" y="1066801"/>
            <a:ext cx="11342688" cy="5289550"/>
          </a:xfrm>
          <a:noFill/>
        </p:spPr>
        <p:txBody>
          <a:bodyPr rtlCol="0">
            <a:normAutofit fontScale="85000" lnSpcReduction="20000"/>
          </a:bodyPr>
          <a:lstStyle/>
          <a:p>
            <a:pPr marL="569913" indent="-569913" algn="just" eaLnBrk="1" fontAlgn="auto" hangingPunct="1">
              <a:lnSpc>
                <a:spcPct val="90000"/>
              </a:lnSpc>
              <a:spcAft>
                <a:spcPts val="0"/>
              </a:spcAft>
              <a:buNone/>
              <a:defRPr/>
            </a:pPr>
            <a:r>
              <a:rPr lang="en-US" b="1" dirty="0">
                <a:latin typeface="Calibri" panose="020F0502020204030204" pitchFamily="34" charset="0"/>
                <a:ea typeface="Calibri" panose="020F0502020204030204" pitchFamily="34" charset="0"/>
                <a:cs typeface="Calibri" panose="020F0502020204030204" pitchFamily="34" charset="0"/>
              </a:rPr>
              <a:t>1)  PRESIDING OFFICER</a:t>
            </a:r>
            <a:r>
              <a:rPr lang="ja-JP" altLang="en-US" b="1" dirty="0">
                <a:latin typeface="Calibri" panose="020F0502020204030204" pitchFamily="34" charset="0"/>
                <a:cs typeface="Calibri" panose="020F0502020204030204" pitchFamily="34" charset="0"/>
              </a:rPr>
              <a:t>’</a:t>
            </a:r>
            <a:r>
              <a:rPr lang="en-US" b="1" dirty="0">
                <a:latin typeface="Calibri" panose="020F0502020204030204" pitchFamily="34" charset="0"/>
                <a:ea typeface="Calibri" panose="020F0502020204030204" pitchFamily="34" charset="0"/>
                <a:cs typeface="Calibri" panose="020F0502020204030204" pitchFamily="34" charset="0"/>
              </a:rPr>
              <a:t>S DIARY</a:t>
            </a:r>
          </a:p>
          <a:p>
            <a:pPr marL="684213" lvl="1" indent="6350" algn="just" eaLnBrk="1" fontAlgn="auto" hangingPunct="1">
              <a:lnSpc>
                <a:spcPct val="90000"/>
              </a:lnSpc>
              <a:spcAft>
                <a:spcPts val="0"/>
              </a:spcAft>
              <a:defRPr/>
            </a:pPr>
            <a:r>
              <a:rPr lang="en-US" dirty="0">
                <a:latin typeface="Calibri" panose="020F0502020204030204" pitchFamily="34" charset="0"/>
                <a:ea typeface="Calibri" panose="020F0502020204030204" pitchFamily="34" charset="0"/>
                <a:cs typeface="Calibri" panose="020F0502020204030204" pitchFamily="34" charset="0"/>
              </a:rPr>
              <a:t>The </a:t>
            </a:r>
            <a:r>
              <a:rPr lang="en-US" dirty="0" smtClean="0">
                <a:latin typeface="Calibri" panose="020F0502020204030204" pitchFamily="34" charset="0"/>
                <a:ea typeface="Calibri" panose="020F0502020204030204" pitchFamily="34" charset="0"/>
                <a:cs typeface="Calibri" panose="020F0502020204030204" pitchFamily="34" charset="0"/>
              </a:rPr>
              <a:t>PrO </a:t>
            </a:r>
            <a:r>
              <a:rPr lang="en-US" dirty="0">
                <a:latin typeface="Calibri" panose="020F0502020204030204" pitchFamily="34" charset="0"/>
                <a:ea typeface="Calibri" panose="020F0502020204030204" pitchFamily="34" charset="0"/>
                <a:cs typeface="Calibri" panose="020F0502020204030204" pitchFamily="34" charset="0"/>
              </a:rPr>
              <a:t>is required to record the relevant events/proceedings as &amp; when they occur in  a diary as per </a:t>
            </a:r>
            <a:r>
              <a:rPr lang="en-US" dirty="0" smtClean="0">
                <a:latin typeface="Calibri" panose="020F0502020204030204" pitchFamily="34" charset="0"/>
                <a:ea typeface="Calibri" panose="020F0502020204030204" pitchFamily="34" charset="0"/>
                <a:cs typeface="Calibri" panose="020F0502020204030204" pitchFamily="34" charset="0"/>
              </a:rPr>
              <a:t>format given in Annexure 7 of Handbook for PrO (September 2022) </a:t>
            </a:r>
            <a:endParaRPr lang="en-US" dirty="0">
              <a:latin typeface="Calibri" panose="020F0502020204030204" pitchFamily="34" charset="0"/>
              <a:ea typeface="Calibri" panose="020F0502020204030204" pitchFamily="34" charset="0"/>
              <a:cs typeface="Calibri" panose="020F0502020204030204" pitchFamily="34" charset="0"/>
            </a:endParaRPr>
          </a:p>
          <a:p>
            <a:pPr marL="569913" indent="-569913" algn="just" eaLnBrk="1" fontAlgn="auto" hangingPunct="1">
              <a:lnSpc>
                <a:spcPct val="90000"/>
              </a:lnSpc>
              <a:spcAft>
                <a:spcPts val="0"/>
              </a:spcAft>
              <a:buNone/>
              <a:defRPr/>
            </a:pPr>
            <a:r>
              <a:rPr lang="en-US" dirty="0">
                <a:latin typeface="Calibri" panose="020F0502020204030204" pitchFamily="34" charset="0"/>
                <a:ea typeface="Calibri" panose="020F0502020204030204" pitchFamily="34" charset="0"/>
                <a:cs typeface="Calibri" panose="020F0502020204030204" pitchFamily="34" charset="0"/>
              </a:rPr>
              <a:t>2)  </a:t>
            </a:r>
            <a:r>
              <a:rPr lang="en-US" b="1" dirty="0">
                <a:latin typeface="Calibri" panose="020F0502020204030204" pitchFamily="34" charset="0"/>
                <a:ea typeface="Calibri" panose="020F0502020204030204" pitchFamily="34" charset="0"/>
                <a:cs typeface="Calibri" panose="020F0502020204030204" pitchFamily="34" charset="0"/>
              </a:rPr>
              <a:t>VISIT SHEET</a:t>
            </a:r>
            <a:r>
              <a:rPr lang="en-US" dirty="0">
                <a:latin typeface="Calibri" panose="020F0502020204030204" pitchFamily="34" charset="0"/>
                <a:ea typeface="Calibri" panose="020F0502020204030204" pitchFamily="34" charset="0"/>
                <a:cs typeface="Calibri" panose="020F0502020204030204" pitchFamily="34" charset="0"/>
              </a:rPr>
              <a:t> </a:t>
            </a:r>
          </a:p>
          <a:p>
            <a:pPr marL="684213" lvl="1" indent="6350" algn="just" eaLnBrk="1" fontAlgn="auto" hangingPunct="1">
              <a:lnSpc>
                <a:spcPct val="90000"/>
              </a:lnSpc>
              <a:spcAft>
                <a:spcPts val="0"/>
              </a:spcAft>
              <a:defRPr/>
            </a:pPr>
            <a:r>
              <a:rPr lang="en-US" dirty="0">
                <a:latin typeface="Calibri" panose="020F0502020204030204" pitchFamily="34" charset="0"/>
                <a:ea typeface="Calibri" panose="020F0502020204030204" pitchFamily="34" charset="0"/>
                <a:cs typeface="Calibri" panose="020F0502020204030204" pitchFamily="34" charset="0"/>
              </a:rPr>
              <a:t>Fill up the information in the visit sheet as &amp; when any officers visit the Polling Station </a:t>
            </a:r>
          </a:p>
          <a:p>
            <a:pPr marL="684213" lvl="1" indent="6350" algn="just" eaLnBrk="1" fontAlgn="auto" hangingPunct="1">
              <a:lnSpc>
                <a:spcPct val="90000"/>
              </a:lnSpc>
              <a:spcAft>
                <a:spcPts val="0"/>
              </a:spcAft>
              <a:defRPr/>
            </a:pPr>
            <a:endParaRPr lang="en-US" sz="2400" dirty="0">
              <a:latin typeface="Calibri" panose="020F0502020204030204" pitchFamily="34" charset="0"/>
              <a:ea typeface="Calibri" panose="020F0502020204030204" pitchFamily="34" charset="0"/>
              <a:cs typeface="Calibri" panose="020F0502020204030204" pitchFamily="34" charset="0"/>
            </a:endParaRPr>
          </a:p>
          <a:p>
            <a:pPr marL="569913" indent="-569913" algn="just" eaLnBrk="1" fontAlgn="auto" hangingPunct="1">
              <a:lnSpc>
                <a:spcPct val="90000"/>
              </a:lnSpc>
              <a:spcAft>
                <a:spcPts val="0"/>
              </a:spcAft>
              <a:buNone/>
              <a:defRPr/>
            </a:pPr>
            <a:r>
              <a:rPr lang="en-US" dirty="0">
                <a:latin typeface="Calibri" panose="020F0502020204030204" pitchFamily="34" charset="0"/>
                <a:ea typeface="Calibri" panose="020F0502020204030204" pitchFamily="34" charset="0"/>
                <a:cs typeface="Calibri" panose="020F0502020204030204" pitchFamily="34" charset="0"/>
              </a:rPr>
              <a:t>3) </a:t>
            </a:r>
            <a:r>
              <a:rPr lang="en-US" b="1" dirty="0">
                <a:latin typeface="Calibri" panose="020F0502020204030204" pitchFamily="34" charset="0"/>
                <a:ea typeface="Calibri" panose="020F0502020204030204" pitchFamily="34" charset="0"/>
                <a:cs typeface="Calibri" panose="020F0502020204030204" pitchFamily="34" charset="0"/>
              </a:rPr>
              <a:t>ADDITIONAL REPORT</a:t>
            </a:r>
            <a:r>
              <a:rPr lang="en-US" dirty="0">
                <a:latin typeface="Calibri" panose="020F0502020204030204" pitchFamily="34" charset="0"/>
                <a:ea typeface="Calibri" panose="020F0502020204030204" pitchFamily="34" charset="0"/>
                <a:cs typeface="Calibri" panose="020F0502020204030204" pitchFamily="34" charset="0"/>
              </a:rPr>
              <a:t> </a:t>
            </a:r>
            <a:r>
              <a:rPr lang="en-US" sz="2800" dirty="0">
                <a:latin typeface="Calibri" panose="020F0502020204030204" pitchFamily="34" charset="0"/>
                <a:ea typeface="Calibri" panose="020F0502020204030204" pitchFamily="34" charset="0"/>
                <a:cs typeface="Calibri" panose="020F0502020204030204" pitchFamily="34" charset="0"/>
              </a:rPr>
              <a:t>by PrO (16 points</a:t>
            </a:r>
            <a:r>
              <a:rPr lang="en-US" sz="2800" dirty="0" smtClean="0">
                <a:latin typeface="Calibri" panose="020F0502020204030204" pitchFamily="34" charset="0"/>
                <a:ea typeface="Calibri" panose="020F0502020204030204" pitchFamily="34" charset="0"/>
                <a:cs typeface="Calibri" panose="020F0502020204030204" pitchFamily="34" charset="0"/>
              </a:rPr>
              <a:t>) is </a:t>
            </a:r>
            <a:r>
              <a:rPr lang="en-US" sz="2800" dirty="0">
                <a:latin typeface="Calibri" panose="020F0502020204030204" pitchFamily="34" charset="0"/>
                <a:ea typeface="Calibri" panose="020F0502020204030204" pitchFamily="34" charset="0"/>
                <a:cs typeface="Calibri" panose="020F0502020204030204" pitchFamily="34" charset="0"/>
              </a:rPr>
              <a:t>to be submitted to the observer/RO </a:t>
            </a:r>
            <a:r>
              <a:rPr lang="en-US" sz="2800" dirty="0" smtClean="0">
                <a:latin typeface="Calibri" panose="020F0502020204030204" pitchFamily="34" charset="0"/>
                <a:ea typeface="Calibri" panose="020F0502020204030204" pitchFamily="34" charset="0"/>
                <a:cs typeface="Calibri" panose="020F0502020204030204" pitchFamily="34" charset="0"/>
              </a:rPr>
              <a:t>[Annexure 12 </a:t>
            </a:r>
            <a:r>
              <a:rPr lang="en-US" sz="2800" dirty="0">
                <a:latin typeface="Calibri" panose="020F0502020204030204" pitchFamily="34" charset="0"/>
                <a:ea typeface="Calibri" panose="020F0502020204030204" pitchFamily="34" charset="0"/>
                <a:cs typeface="Calibri" panose="020F0502020204030204" pitchFamily="34" charset="0"/>
              </a:rPr>
              <a:t>of Handbook for PrO (September 2022</a:t>
            </a:r>
            <a:r>
              <a:rPr lang="en-US" sz="2800" dirty="0" smtClean="0">
                <a:latin typeface="Calibri" panose="020F0502020204030204" pitchFamily="34" charset="0"/>
                <a:ea typeface="Calibri" panose="020F0502020204030204" pitchFamily="34" charset="0"/>
                <a:cs typeface="Calibri" panose="020F0502020204030204" pitchFamily="34" charset="0"/>
              </a:rPr>
              <a:t>)]</a:t>
            </a:r>
            <a:endParaRPr lang="en-US" sz="2800" dirty="0">
              <a:latin typeface="Calibri" panose="020F0502020204030204" pitchFamily="34" charset="0"/>
              <a:ea typeface="Calibri" panose="020F0502020204030204" pitchFamily="34" charset="0"/>
              <a:cs typeface="Calibri" panose="020F0502020204030204" pitchFamily="34" charset="0"/>
            </a:endParaRPr>
          </a:p>
          <a:p>
            <a:pPr marL="569913" indent="-569913" algn="just" eaLnBrk="1" fontAlgn="auto" hangingPunct="1">
              <a:lnSpc>
                <a:spcPct val="90000"/>
              </a:lnSpc>
              <a:spcAft>
                <a:spcPts val="0"/>
              </a:spcAft>
              <a:buNone/>
              <a:defRPr/>
            </a:pPr>
            <a:endParaRPr lang="en-US" sz="2800" dirty="0">
              <a:latin typeface="Calibri" panose="020F0502020204030204" pitchFamily="34" charset="0"/>
              <a:ea typeface="Calibri" panose="020F0502020204030204" pitchFamily="34" charset="0"/>
              <a:cs typeface="Calibri" panose="020F0502020204030204" pitchFamily="34" charset="0"/>
            </a:endParaRPr>
          </a:p>
          <a:p>
            <a:pPr marL="569913" indent="-569913" algn="just" eaLnBrk="1" fontAlgn="auto" hangingPunct="1">
              <a:lnSpc>
                <a:spcPct val="90000"/>
              </a:lnSpc>
              <a:spcAft>
                <a:spcPts val="0"/>
              </a:spcAft>
              <a:buNone/>
              <a:defRPr/>
            </a:pPr>
            <a:r>
              <a:rPr lang="en-US" i="1" u="sng" dirty="0">
                <a:latin typeface="Calibri" panose="020F0502020204030204" pitchFamily="34" charset="0"/>
                <a:ea typeface="Calibri" panose="020F0502020204030204" pitchFamily="34" charset="0"/>
                <a:cs typeface="Calibri" panose="020F0502020204030204" pitchFamily="34" charset="0"/>
              </a:rPr>
              <a:t>4) </a:t>
            </a:r>
            <a:r>
              <a:rPr lang="en-US" b="1" u="sng" dirty="0">
                <a:latin typeface="Calibri" panose="020F0502020204030204" pitchFamily="34" charset="0"/>
                <a:ea typeface="Calibri" panose="020F0502020204030204" pitchFamily="34" charset="0"/>
                <a:cs typeface="Calibri" panose="020F0502020204030204" pitchFamily="34" charset="0"/>
              </a:rPr>
              <a:t>FILLING UP OF REGISTER OF VOTERS-</a:t>
            </a:r>
            <a:r>
              <a:rPr lang="en-US" u="sng" dirty="0">
                <a:latin typeface="Calibri" panose="020F0502020204030204" pitchFamily="34" charset="0"/>
                <a:ea typeface="Calibri" panose="020F0502020204030204" pitchFamily="34" charset="0"/>
                <a:cs typeface="Calibri" panose="020F0502020204030204" pitchFamily="34" charset="0"/>
              </a:rPr>
              <a:t> </a:t>
            </a:r>
            <a:r>
              <a:rPr lang="en-US" u="sng" dirty="0" smtClean="0">
                <a:solidFill>
                  <a:srgbClr val="0070C0"/>
                </a:solidFill>
                <a:latin typeface="Calibri" panose="020F0502020204030204" pitchFamily="34" charset="0"/>
                <a:ea typeface="Calibri" panose="020F0502020204030204" pitchFamily="34" charset="0"/>
                <a:cs typeface="Calibri" panose="020F0502020204030204" pitchFamily="34" charset="0"/>
              </a:rPr>
              <a:t>Form 17A</a:t>
            </a:r>
            <a:endParaRPr lang="en-US" u="sng" dirty="0">
              <a:solidFill>
                <a:srgbClr val="0070C0"/>
              </a:solidFill>
              <a:latin typeface="Calibri" panose="020F0502020204030204" pitchFamily="34" charset="0"/>
              <a:ea typeface="Calibri" panose="020F0502020204030204" pitchFamily="34" charset="0"/>
              <a:cs typeface="Calibri" panose="020F0502020204030204" pitchFamily="34" charset="0"/>
            </a:endParaRPr>
          </a:p>
          <a:p>
            <a:pPr marL="569913" indent="-569913" algn="just" eaLnBrk="1" fontAlgn="auto" hangingPunct="1">
              <a:lnSpc>
                <a:spcPct val="90000"/>
              </a:lnSpc>
              <a:spcAft>
                <a:spcPts val="0"/>
              </a:spcAft>
              <a:buNone/>
              <a:defRPr/>
            </a:pPr>
            <a:r>
              <a:rPr lang="en-US" sz="2800" dirty="0">
                <a:latin typeface="Calibri" panose="020F0502020204030204" pitchFamily="34" charset="0"/>
                <a:ea typeface="Calibri" panose="020F0502020204030204" pitchFamily="34" charset="0"/>
                <a:cs typeface="Calibri" panose="020F0502020204030204" pitchFamily="34" charset="0"/>
              </a:rPr>
              <a:t>	</a:t>
            </a:r>
            <a:endParaRPr lang="en-US" sz="2800" dirty="0" smtClean="0">
              <a:latin typeface="Calibri" panose="020F0502020204030204" pitchFamily="34" charset="0"/>
              <a:ea typeface="Calibri" panose="020F0502020204030204" pitchFamily="34" charset="0"/>
              <a:cs typeface="Calibri" panose="020F0502020204030204" pitchFamily="34" charset="0"/>
            </a:endParaRPr>
          </a:p>
          <a:p>
            <a:pPr marL="569913" indent="-569913" algn="just" eaLnBrk="1" fontAlgn="auto" hangingPunct="1">
              <a:lnSpc>
                <a:spcPct val="90000"/>
              </a:lnSpc>
              <a:spcAft>
                <a:spcPts val="0"/>
              </a:spcAft>
              <a:buNone/>
              <a:defRPr/>
            </a:pPr>
            <a:r>
              <a:rPr lang="en-US" b="1" dirty="0" smtClean="0">
                <a:solidFill>
                  <a:srgbClr val="FF3399"/>
                </a:solidFill>
                <a:latin typeface="Calibri" panose="020F0502020204030204" pitchFamily="34" charset="0"/>
                <a:ea typeface="Calibri" panose="020F0502020204030204" pitchFamily="34" charset="0"/>
                <a:cs typeface="Calibri" panose="020F0502020204030204" pitchFamily="34" charset="0"/>
              </a:rPr>
              <a:t>NB: The </a:t>
            </a:r>
            <a:r>
              <a:rPr lang="en-US" b="1" dirty="0">
                <a:solidFill>
                  <a:srgbClr val="FF3399"/>
                </a:solidFill>
                <a:latin typeface="Calibri" panose="020F0502020204030204" pitchFamily="34" charset="0"/>
                <a:ea typeface="Calibri" panose="020F0502020204030204" pitchFamily="34" charset="0"/>
                <a:cs typeface="Calibri" panose="020F0502020204030204" pitchFamily="34" charset="0"/>
              </a:rPr>
              <a:t>PrO should make required entries in the relevant columns of the above 4 documents at regular intervals and complete them before departure. </a:t>
            </a:r>
          </a:p>
          <a:p>
            <a:pPr marL="569913" indent="-569913" algn="just" eaLnBrk="1" fontAlgn="auto" hangingPunct="1">
              <a:lnSpc>
                <a:spcPct val="90000"/>
              </a:lnSpc>
              <a:spcAft>
                <a:spcPts val="0"/>
              </a:spcAft>
              <a:buNone/>
              <a:defRPr/>
            </a:pPr>
            <a:endParaRPr lang="en-US" sz="2800" dirty="0">
              <a:latin typeface="Calibri" panose="020F0502020204030204" pitchFamily="34" charset="0"/>
              <a:ea typeface="Calibri" panose="020F0502020204030204" pitchFamily="34" charset="0"/>
              <a:cs typeface="Calibri" panose="020F0502020204030204" pitchFamily="34" charset="0"/>
            </a:endParaRPr>
          </a:p>
          <a:p>
            <a:pPr marL="569913" indent="-569913" algn="just" eaLnBrk="1" fontAlgn="auto" hangingPunct="1">
              <a:lnSpc>
                <a:spcPct val="90000"/>
              </a:lnSpc>
              <a:spcAft>
                <a:spcPts val="0"/>
              </a:spcAft>
              <a:buNone/>
              <a:defRPr/>
            </a:pP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526844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1">
            <a:extLst>
              <a:ext uri="{FF2B5EF4-FFF2-40B4-BE49-F238E27FC236}">
                <a16:creationId xmlns:a16="http://schemas.microsoft.com/office/drawing/2014/main" id="{862DF521-9F40-B76A-116F-3213AB537399}"/>
              </a:ext>
            </a:extLst>
          </p:cNvPr>
          <p:cNvSpPr>
            <a:spLocks noGrp="1"/>
          </p:cNvSpPr>
          <p:nvPr>
            <p:ph idx="1"/>
          </p:nvPr>
        </p:nvSpPr>
        <p:spPr>
          <a:xfrm>
            <a:off x="597876" y="914400"/>
            <a:ext cx="10984524" cy="5441951"/>
          </a:xfrm>
          <a:noFill/>
        </p:spPr>
        <p:txBody>
          <a:bodyPr/>
          <a:lstStyle/>
          <a:p>
            <a:pPr eaLnBrk="1" hangingPunct="1">
              <a:buClr>
                <a:schemeClr val="tx1"/>
              </a:buClr>
              <a:buSzPct val="99000"/>
            </a:pPr>
            <a:r>
              <a:rPr lang="en-US" altLang="en-US" sz="2800" dirty="0" smtClean="0"/>
              <a:t>Mock </a:t>
            </a:r>
            <a:r>
              <a:rPr lang="en-US" altLang="en-US" sz="2800" dirty="0"/>
              <a:t>Poll, Commencement of Poll</a:t>
            </a:r>
          </a:p>
          <a:p>
            <a:pPr eaLnBrk="1" hangingPunct="1">
              <a:buClr>
                <a:schemeClr val="tx1"/>
              </a:buClr>
              <a:buSzPct val="99000"/>
            </a:pPr>
            <a:r>
              <a:rPr lang="en-US" altLang="en-US" sz="2800" dirty="0"/>
              <a:t>Hourly/ two-hourly reports from </a:t>
            </a:r>
            <a:r>
              <a:rPr lang="en-US" altLang="en-US" sz="2800" dirty="0" smtClean="0"/>
              <a:t>Commencement </a:t>
            </a:r>
            <a:r>
              <a:rPr lang="en-US" altLang="en-US" sz="2800" dirty="0"/>
              <a:t>of Poll till return of all polling parties, polling percentage, any other incidents during Poll.</a:t>
            </a:r>
          </a:p>
          <a:p>
            <a:pPr eaLnBrk="1" hangingPunct="1">
              <a:buClr>
                <a:schemeClr val="tx1"/>
              </a:buClr>
              <a:buSzPct val="99000"/>
            </a:pPr>
            <a:r>
              <a:rPr lang="en-US" altLang="en-US" sz="2800" dirty="0"/>
              <a:t>EVM replacement reports </a:t>
            </a:r>
          </a:p>
          <a:p>
            <a:pPr eaLnBrk="1" hangingPunct="1">
              <a:buClr>
                <a:schemeClr val="tx1"/>
              </a:buClr>
              <a:buSzPct val="99000"/>
            </a:pPr>
            <a:r>
              <a:rPr lang="en-US" altLang="en-US" sz="2800" dirty="0"/>
              <a:t>Media monitoring and expenditure monitoring reports </a:t>
            </a:r>
          </a:p>
          <a:p>
            <a:pPr eaLnBrk="1" hangingPunct="1">
              <a:buClr>
                <a:schemeClr val="tx1"/>
              </a:buClr>
              <a:buSzPct val="99000"/>
            </a:pPr>
            <a:r>
              <a:rPr lang="en-US" altLang="en-US" sz="2800" dirty="0"/>
              <a:t>All </a:t>
            </a:r>
            <a:r>
              <a:rPr lang="en-US" altLang="en-US" sz="2800" dirty="0" smtClean="0"/>
              <a:t>complaints received </a:t>
            </a:r>
            <a:r>
              <a:rPr lang="en-US" altLang="en-US" sz="2800" dirty="0"/>
              <a:t>have to be resolved and the report sent/uploaded on the poll day itself.</a:t>
            </a:r>
          </a:p>
          <a:p>
            <a:pPr eaLnBrk="1" hangingPunct="1">
              <a:buClr>
                <a:schemeClr val="tx1"/>
              </a:buClr>
              <a:buSzPct val="99000"/>
            </a:pPr>
            <a:r>
              <a:rPr lang="en-US" altLang="en-US" sz="2800" dirty="0" smtClean="0"/>
              <a:t>Reports </a:t>
            </a:r>
            <a:r>
              <a:rPr lang="en-US" altLang="en-US" sz="2800" dirty="0"/>
              <a:t>by RO- 1 </a:t>
            </a:r>
            <a:r>
              <a:rPr lang="en-US" altLang="en-US" sz="2800" dirty="0" smtClean="0"/>
              <a:t>PM (poll day</a:t>
            </a:r>
            <a:r>
              <a:rPr lang="en-US" altLang="en-US" sz="2800" dirty="0"/>
              <a:t>), </a:t>
            </a:r>
            <a:r>
              <a:rPr lang="en-US" altLang="en-US" sz="2800" dirty="0" smtClean="0"/>
              <a:t>7PM (</a:t>
            </a:r>
            <a:r>
              <a:rPr lang="en-US" altLang="en-US" sz="2800" dirty="0"/>
              <a:t>poll day)and </a:t>
            </a:r>
            <a:r>
              <a:rPr lang="en-US" altLang="en-US" sz="2800" dirty="0" smtClean="0"/>
              <a:t>7AM (following day) [as per Annexure 44 </a:t>
            </a:r>
            <a:r>
              <a:rPr lang="en-US" altLang="en-US" sz="2800" dirty="0"/>
              <a:t>of RO Handbook, </a:t>
            </a:r>
            <a:r>
              <a:rPr lang="en-US" altLang="en-US" sz="2800" dirty="0" smtClean="0"/>
              <a:t>2023]</a:t>
            </a:r>
          </a:p>
          <a:p>
            <a:pPr eaLnBrk="1" hangingPunct="1">
              <a:buClr>
                <a:schemeClr val="tx1"/>
              </a:buClr>
              <a:buSzPct val="99000"/>
            </a:pPr>
            <a:r>
              <a:rPr lang="en-US" altLang="en-US" sz="2800" dirty="0" smtClean="0"/>
              <a:t>Other statutory reports under </a:t>
            </a:r>
            <a:r>
              <a:rPr lang="en-US" altLang="en-US" sz="2800" b="1" dirty="0" smtClean="0">
                <a:solidFill>
                  <a:srgbClr val="FF0000"/>
                </a:solidFill>
              </a:rPr>
              <a:t>S 57, 58,58A RPA 1951 </a:t>
            </a:r>
            <a:r>
              <a:rPr lang="en-US" altLang="en-US" sz="2800" dirty="0" smtClean="0"/>
              <a:t>(format at Annexure 41, 42, 43 of RO Handbook, 2023</a:t>
            </a:r>
            <a:r>
              <a:rPr lang="en-US" altLang="en-US" sz="2800" dirty="0"/>
              <a:t>)</a:t>
            </a:r>
            <a:endParaRPr lang="en-US" altLang="en-US" sz="2800" dirty="0" smtClean="0"/>
          </a:p>
          <a:p>
            <a:pPr eaLnBrk="1" hangingPunct="1">
              <a:buFont typeface="Wingdings" panose="05000000000000000000" pitchFamily="2" charset="2"/>
              <a:buChar char="§"/>
            </a:pPr>
            <a:endParaRPr lang="en-US" altLang="en-US" sz="2800" dirty="0" smtClean="0"/>
          </a:p>
        </p:txBody>
      </p:sp>
      <p:sp>
        <p:nvSpPr>
          <p:cNvPr id="52227" name="Title 2">
            <a:extLst>
              <a:ext uri="{FF2B5EF4-FFF2-40B4-BE49-F238E27FC236}">
                <a16:creationId xmlns:a16="http://schemas.microsoft.com/office/drawing/2014/main" id="{8B403A93-D1B6-1FCF-8C46-5D3CA8D9CA3F}"/>
              </a:ext>
            </a:extLst>
          </p:cNvPr>
          <p:cNvSpPr>
            <a:spLocks noGrp="1"/>
          </p:cNvSpPr>
          <p:nvPr>
            <p:ph type="title"/>
          </p:nvPr>
        </p:nvSpPr>
        <p:spPr>
          <a:xfrm>
            <a:off x="507695" y="107953"/>
            <a:ext cx="11164886" cy="957261"/>
          </a:xfrm>
          <a:noFill/>
          <a:ln>
            <a:solidFill>
              <a:schemeClr val="bg1"/>
            </a:solidFill>
            <a:miter lim="800000"/>
            <a:headEnd/>
            <a:tailEnd/>
          </a:ln>
        </p:spPr>
        <p:txBody>
          <a:bodyPr/>
          <a:lstStyle/>
          <a:p>
            <a:pPr eaLnBrk="1" hangingPunct="1"/>
            <a:r>
              <a:rPr lang="en-US" altLang="en-US" sz="2800" b="1" dirty="0" smtClean="0"/>
              <a:t>Reports about progress of polling and till return of polling  parties</a:t>
            </a:r>
            <a:endParaRPr lang="en-US" altLang="en-US" sz="2800" b="1" dirty="0"/>
          </a:p>
        </p:txBody>
      </p:sp>
    </p:spTree>
    <p:extLst>
      <p:ext uri="{BB962C8B-B14F-4D97-AF65-F5344CB8AC3E}">
        <p14:creationId xmlns:p14="http://schemas.microsoft.com/office/powerpoint/2010/main" val="19307935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066800"/>
            <a:ext cx="12192000" cy="5016758"/>
          </a:xfrm>
          <a:prstGeom prst="rect">
            <a:avLst/>
          </a:prstGeom>
          <a:noFill/>
        </p:spPr>
        <p:txBody>
          <a:bodyPr wrap="square" rtlCol="0">
            <a:spAutoFit/>
          </a:bodyPr>
          <a:lstStyle/>
          <a:p>
            <a:pPr algn="just">
              <a:spcAft>
                <a:spcPts val="1200"/>
              </a:spcAft>
              <a:tabLst>
                <a:tab pos="338138" algn="l"/>
              </a:tabLst>
            </a:pPr>
            <a:r>
              <a:rPr lang="en-US" sz="16600" dirty="0" smtClean="0"/>
              <a:t>Part – D</a:t>
            </a:r>
          </a:p>
          <a:p>
            <a:pPr>
              <a:spcAft>
                <a:spcPts val="1200"/>
              </a:spcAft>
              <a:tabLst>
                <a:tab pos="338138" algn="l"/>
              </a:tabLst>
            </a:pPr>
            <a:r>
              <a:rPr lang="en-GB" sz="4800" dirty="0" smtClean="0"/>
              <a:t>PrO </a:t>
            </a:r>
            <a:r>
              <a:rPr lang="en-GB" sz="4800" dirty="0"/>
              <a:t>perspective - poll day; close of poll, sealing of poll material/documents; deposit at Reception centre</a:t>
            </a:r>
            <a:endParaRPr lang="en-US" sz="4800" dirty="0" smtClean="0"/>
          </a:p>
        </p:txBody>
      </p:sp>
    </p:spTree>
    <p:extLst>
      <p:ext uri="{BB962C8B-B14F-4D97-AF65-F5344CB8AC3E}">
        <p14:creationId xmlns:p14="http://schemas.microsoft.com/office/powerpoint/2010/main" val="22949018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550C4BDE-C75F-7681-760C-C03DB2DB94E5}"/>
              </a:ext>
            </a:extLst>
          </p:cNvPr>
          <p:cNvSpPr>
            <a:spLocks noGrp="1" noChangeArrowheads="1"/>
          </p:cNvSpPr>
          <p:nvPr>
            <p:ph type="title"/>
          </p:nvPr>
        </p:nvSpPr>
        <p:spPr>
          <a:xfrm>
            <a:off x="1981200" y="381000"/>
            <a:ext cx="8229600" cy="533400"/>
          </a:xfrm>
        </p:spPr>
        <p:txBody>
          <a:bodyPr rtlCol="0">
            <a:normAutofit fontScale="90000"/>
          </a:bodyPr>
          <a:lstStyle/>
          <a:p>
            <a:pPr eaLnBrk="1" fontAlgn="auto" hangingPunct="1">
              <a:spcAft>
                <a:spcPts val="0"/>
              </a:spcAft>
              <a:defRPr/>
            </a:pPr>
            <a:r>
              <a:rPr lang="en-US" sz="3600" b="1" u="sng" dirty="0">
                <a:solidFill>
                  <a:schemeClr val="bg1"/>
                </a:solidFill>
              </a:rPr>
              <a:t>CLOSE OF POLL</a:t>
            </a:r>
          </a:p>
        </p:txBody>
      </p:sp>
      <p:sp>
        <p:nvSpPr>
          <p:cNvPr id="53251" name="Rectangle 3">
            <a:extLst>
              <a:ext uri="{FF2B5EF4-FFF2-40B4-BE49-F238E27FC236}">
                <a16:creationId xmlns:a16="http://schemas.microsoft.com/office/drawing/2014/main" id="{950880AC-604D-2A7D-5B49-62018CA9C729}"/>
              </a:ext>
            </a:extLst>
          </p:cNvPr>
          <p:cNvSpPr>
            <a:spLocks noGrp="1" noChangeArrowheads="1"/>
          </p:cNvSpPr>
          <p:nvPr>
            <p:ph type="body" idx="1"/>
          </p:nvPr>
        </p:nvSpPr>
        <p:spPr>
          <a:xfrm>
            <a:off x="457200" y="228600"/>
            <a:ext cx="11430000" cy="6465332"/>
          </a:xfrm>
        </p:spPr>
        <p:txBody>
          <a:bodyPr/>
          <a:lstStyle/>
          <a:p>
            <a:pPr algn="just" eaLnBrk="1" hangingPunct="1">
              <a:lnSpc>
                <a:spcPct val="80000"/>
              </a:lnSpc>
              <a:buFont typeface="Wingdings" pitchFamily="2" charset="2"/>
              <a:buChar char="§"/>
              <a:defRPr/>
            </a:pPr>
            <a:endParaRPr lang="en-US" b="1" dirty="0"/>
          </a:p>
          <a:p>
            <a:pPr marL="0" indent="0" algn="ctr" eaLnBrk="1" hangingPunct="1">
              <a:lnSpc>
                <a:spcPct val="80000"/>
              </a:lnSpc>
              <a:buNone/>
              <a:defRPr/>
            </a:pPr>
            <a:r>
              <a:rPr lang="en-US" sz="3600" b="1" dirty="0"/>
              <a:t>CLOSE OF POLL</a:t>
            </a:r>
          </a:p>
          <a:p>
            <a:pPr marL="0" indent="0" algn="just" eaLnBrk="1" hangingPunct="1">
              <a:lnSpc>
                <a:spcPct val="80000"/>
              </a:lnSpc>
              <a:buNone/>
              <a:defRPr/>
            </a:pPr>
            <a:r>
              <a:rPr lang="en-US" sz="2400" b="1" dirty="0" smtClean="0"/>
              <a:t>Close of poll protocol and SOPs:</a:t>
            </a:r>
          </a:p>
          <a:p>
            <a:pPr algn="just" eaLnBrk="1" hangingPunct="1">
              <a:lnSpc>
                <a:spcPct val="80000"/>
              </a:lnSpc>
              <a:buFont typeface="Wingdings" pitchFamily="2" charset="2"/>
              <a:buChar char="§"/>
              <a:defRPr/>
            </a:pPr>
            <a:r>
              <a:rPr lang="en-US" sz="2400" dirty="0" smtClean="0"/>
              <a:t>At </a:t>
            </a:r>
            <a:r>
              <a:rPr lang="en-US" sz="2400" dirty="0"/>
              <a:t>the close of the poll, the </a:t>
            </a:r>
            <a:r>
              <a:rPr lang="en-US" sz="2400" dirty="0" smtClean="0"/>
              <a:t>PrO </a:t>
            </a:r>
            <a:r>
              <a:rPr lang="en-US" sz="2400" dirty="0"/>
              <a:t>to press the close button of </a:t>
            </a:r>
            <a:r>
              <a:rPr lang="en-US" sz="2400" dirty="0" smtClean="0"/>
              <a:t>CU </a:t>
            </a:r>
            <a:r>
              <a:rPr lang="en-US" sz="2400" dirty="0"/>
              <a:t>to record the votes polled in the machine in the PO diary, record the details in accounts of </a:t>
            </a:r>
            <a:r>
              <a:rPr lang="en-US" sz="2400" dirty="0" smtClean="0"/>
              <a:t>votes</a:t>
            </a:r>
          </a:p>
          <a:p>
            <a:pPr algn="just" eaLnBrk="1" hangingPunct="1">
              <a:lnSpc>
                <a:spcPct val="80000"/>
              </a:lnSpc>
              <a:buFont typeface="Wingdings" pitchFamily="2" charset="2"/>
              <a:buChar char="§"/>
              <a:defRPr/>
            </a:pPr>
            <a:r>
              <a:rPr lang="en-US" sz="2400" dirty="0" smtClean="0"/>
              <a:t>Complete </a:t>
            </a:r>
            <a:r>
              <a:rPr lang="en-US" sz="2400" dirty="0"/>
              <a:t>the </a:t>
            </a:r>
            <a:r>
              <a:rPr lang="en-US" sz="2400" dirty="0" smtClean="0"/>
              <a:t>Declaration at close of poll </a:t>
            </a:r>
          </a:p>
          <a:p>
            <a:pPr algn="just" eaLnBrk="1" hangingPunct="1">
              <a:lnSpc>
                <a:spcPct val="80000"/>
              </a:lnSpc>
              <a:buFont typeface="Wingdings" pitchFamily="2" charset="2"/>
              <a:buChar char="§"/>
              <a:defRPr/>
            </a:pPr>
            <a:r>
              <a:rPr lang="en-US" sz="2400" dirty="0" smtClean="0"/>
              <a:t>complete/fill up </a:t>
            </a:r>
            <a:r>
              <a:rPr lang="en-US" sz="2400" b="1" dirty="0" smtClean="0">
                <a:solidFill>
                  <a:srgbClr val="0070C0"/>
                </a:solidFill>
              </a:rPr>
              <a:t>Form 17C </a:t>
            </a:r>
            <a:r>
              <a:rPr lang="en-US" sz="2400" dirty="0" smtClean="0"/>
              <a:t>and take </a:t>
            </a:r>
            <a:r>
              <a:rPr lang="en-US" sz="2400" dirty="0"/>
              <a:t>the signatures of polling agents </a:t>
            </a:r>
            <a:r>
              <a:rPr lang="en-US" sz="2400" dirty="0" smtClean="0"/>
              <a:t>present at the close of poll</a:t>
            </a:r>
            <a:endParaRPr lang="en-US" sz="2400" dirty="0"/>
          </a:p>
          <a:p>
            <a:pPr algn="just" eaLnBrk="1" hangingPunct="1">
              <a:lnSpc>
                <a:spcPct val="80000"/>
              </a:lnSpc>
              <a:buFont typeface="Wingdings" pitchFamily="2" charset="2"/>
              <a:buChar char="§"/>
              <a:defRPr/>
            </a:pPr>
            <a:r>
              <a:rPr lang="en-US" sz="2400" dirty="0"/>
              <a:t>Supply one attested copy of </a:t>
            </a:r>
            <a:r>
              <a:rPr lang="en-US" sz="2400" b="1" dirty="0" smtClean="0">
                <a:solidFill>
                  <a:srgbClr val="0070C0"/>
                </a:solidFill>
              </a:rPr>
              <a:t>Form 17C </a:t>
            </a:r>
            <a:r>
              <a:rPr lang="en-US" sz="2400" dirty="0"/>
              <a:t>to the polling agents. </a:t>
            </a:r>
          </a:p>
          <a:p>
            <a:pPr algn="just" eaLnBrk="1" hangingPunct="1">
              <a:lnSpc>
                <a:spcPct val="80000"/>
              </a:lnSpc>
              <a:buFont typeface="Wingdings" pitchFamily="2" charset="2"/>
              <a:buChar char="§"/>
              <a:defRPr/>
            </a:pPr>
            <a:r>
              <a:rPr lang="en-US" sz="2400" dirty="0"/>
              <a:t>Proper sealing of the EVM &amp; VVPATs and election papers after the close of the poll. </a:t>
            </a:r>
          </a:p>
          <a:p>
            <a:pPr algn="just" eaLnBrk="1" hangingPunct="1">
              <a:lnSpc>
                <a:spcPct val="80000"/>
              </a:lnSpc>
              <a:buFont typeface="Wingdings" pitchFamily="2" charset="2"/>
              <a:buChar char="§"/>
              <a:defRPr/>
            </a:pPr>
            <a:r>
              <a:rPr lang="en-US" sz="2400" dirty="0"/>
              <a:t>Transport </a:t>
            </a:r>
            <a:r>
              <a:rPr lang="en-US" sz="2400" dirty="0" smtClean="0"/>
              <a:t>the EVM &amp; VVPATs and </a:t>
            </a:r>
            <a:r>
              <a:rPr lang="en-US" sz="2400" dirty="0"/>
              <a:t>election papers </a:t>
            </a:r>
            <a:r>
              <a:rPr lang="en-US" sz="2400" dirty="0" smtClean="0"/>
              <a:t>to the designated collection </a:t>
            </a:r>
            <a:r>
              <a:rPr lang="en-US" sz="2400" dirty="0" err="1" smtClean="0"/>
              <a:t>centre</a:t>
            </a:r>
            <a:r>
              <a:rPr lang="en-US" sz="2400" dirty="0" smtClean="0"/>
              <a:t> </a:t>
            </a:r>
          </a:p>
          <a:p>
            <a:pPr algn="just" eaLnBrk="1" hangingPunct="1">
              <a:lnSpc>
                <a:spcPct val="80000"/>
              </a:lnSpc>
              <a:buFont typeface="Wingdings" pitchFamily="2" charset="2"/>
              <a:buChar char="§"/>
              <a:defRPr/>
            </a:pPr>
            <a:r>
              <a:rPr lang="en-US" sz="2400" dirty="0" smtClean="0"/>
              <a:t>The </a:t>
            </a:r>
            <a:r>
              <a:rPr lang="en-US" sz="2400" dirty="0"/>
              <a:t>transport route is to be communicated to the contesting </a:t>
            </a:r>
            <a:r>
              <a:rPr lang="en-US" sz="2400" dirty="0" smtClean="0"/>
              <a:t>candidates </a:t>
            </a:r>
            <a:r>
              <a:rPr lang="en-US" sz="2400" dirty="0"/>
              <a:t>in advance.  </a:t>
            </a:r>
            <a:endParaRPr lang="en-US" sz="2400" dirty="0" smtClean="0"/>
          </a:p>
          <a:p>
            <a:pPr marL="0" lvl="1" indent="0" algn="just" eaLnBrk="1" hangingPunct="1">
              <a:lnSpc>
                <a:spcPct val="80000"/>
              </a:lnSpc>
              <a:buNone/>
              <a:defRPr/>
            </a:pPr>
            <a:endParaRPr lang="en-US" altLang="en-US" b="1" dirty="0" smtClean="0">
              <a:solidFill>
                <a:srgbClr val="FF3399"/>
              </a:solidFill>
            </a:endParaRPr>
          </a:p>
          <a:p>
            <a:pPr marL="0" lvl="1" indent="0" algn="just" eaLnBrk="1" hangingPunct="1">
              <a:lnSpc>
                <a:spcPct val="80000"/>
              </a:lnSpc>
              <a:buNone/>
              <a:defRPr/>
            </a:pPr>
            <a:r>
              <a:rPr lang="en-US" altLang="en-US" b="1" dirty="0" smtClean="0">
                <a:solidFill>
                  <a:srgbClr val="FF3399"/>
                </a:solidFill>
              </a:rPr>
              <a:t>N.B: </a:t>
            </a:r>
            <a:r>
              <a:rPr lang="en-US" altLang="en-US" b="1" dirty="0">
                <a:solidFill>
                  <a:srgbClr val="FF3399"/>
                </a:solidFill>
              </a:rPr>
              <a:t>S</a:t>
            </a:r>
            <a:r>
              <a:rPr lang="en-US" altLang="en-US" b="1" dirty="0" smtClean="0">
                <a:solidFill>
                  <a:srgbClr val="FF3399"/>
                </a:solidFill>
              </a:rPr>
              <a:t>ignatures of polling agents to be taken during sealing of election papers and on Address Tags etc. of CU, BU and VVPATs</a:t>
            </a:r>
            <a:endParaRPr lang="en-US" sz="2400" dirty="0"/>
          </a:p>
        </p:txBody>
      </p:sp>
      <p:sp>
        <p:nvSpPr>
          <p:cNvPr id="2" name="Rectangle 1"/>
          <p:cNvSpPr/>
          <p:nvPr/>
        </p:nvSpPr>
        <p:spPr>
          <a:xfrm>
            <a:off x="10359902" y="6324600"/>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30496887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2CFAF653-AF7D-8C4A-0E99-1DB31E803F66}"/>
              </a:ext>
            </a:extLst>
          </p:cNvPr>
          <p:cNvSpPr>
            <a:spLocks noGrp="1" noChangeArrowheads="1"/>
          </p:cNvSpPr>
          <p:nvPr>
            <p:ph type="title"/>
          </p:nvPr>
        </p:nvSpPr>
        <p:spPr>
          <a:xfrm>
            <a:off x="1828800" y="228600"/>
            <a:ext cx="8382000" cy="838200"/>
          </a:xfrm>
        </p:spPr>
        <p:txBody>
          <a:bodyPr/>
          <a:lstStyle/>
          <a:p>
            <a:pPr eaLnBrk="1" hangingPunct="1"/>
            <a:r>
              <a:rPr lang="en-US" altLang="en-US" sz="2800" b="1" u="sng" dirty="0">
                <a:solidFill>
                  <a:schemeClr val="bg1"/>
                </a:solidFill>
              </a:rPr>
              <a:t>DEPOSITION  OF THE ELECTION PAPERS AT THE </a:t>
            </a:r>
            <a:br>
              <a:rPr lang="en-US" altLang="en-US" sz="2800" b="1" u="sng" dirty="0">
                <a:solidFill>
                  <a:schemeClr val="bg1"/>
                </a:solidFill>
              </a:rPr>
            </a:br>
            <a:r>
              <a:rPr lang="en-US" altLang="en-US" sz="2800" b="1" u="sng" dirty="0">
                <a:solidFill>
                  <a:schemeClr val="bg1"/>
                </a:solidFill>
              </a:rPr>
              <a:t>COLLECTION CENTRE</a:t>
            </a:r>
          </a:p>
        </p:txBody>
      </p:sp>
      <p:sp>
        <p:nvSpPr>
          <p:cNvPr id="48131" name="Rectangle 3">
            <a:extLst>
              <a:ext uri="{FF2B5EF4-FFF2-40B4-BE49-F238E27FC236}">
                <a16:creationId xmlns:a16="http://schemas.microsoft.com/office/drawing/2014/main" id="{DFF22875-FE00-2F0A-CCA1-C7E4DF71F196}"/>
              </a:ext>
            </a:extLst>
          </p:cNvPr>
          <p:cNvSpPr>
            <a:spLocks noGrp="1" noChangeArrowheads="1"/>
          </p:cNvSpPr>
          <p:nvPr>
            <p:ph type="body" idx="1"/>
          </p:nvPr>
        </p:nvSpPr>
        <p:spPr>
          <a:xfrm>
            <a:off x="76200" y="381000"/>
            <a:ext cx="12115800" cy="6477000"/>
          </a:xfrm>
        </p:spPr>
        <p:txBody>
          <a:bodyPr/>
          <a:lstStyle/>
          <a:p>
            <a:pPr marL="609600" indent="-609600" algn="ctr" eaLnBrk="1" hangingPunct="1">
              <a:buNone/>
            </a:pPr>
            <a:r>
              <a:rPr lang="en-US" sz="2400" b="1" dirty="0"/>
              <a:t>CLOSE OF POLL - </a:t>
            </a:r>
            <a:r>
              <a:rPr lang="en-US" altLang="en-US" sz="2400" b="1" u="sng" dirty="0"/>
              <a:t>PREPARATION OF ACCOUNT OF VOTE </a:t>
            </a:r>
            <a:r>
              <a:rPr lang="en-US" altLang="en-US" sz="2400" b="1" u="sng" dirty="0" smtClean="0"/>
              <a:t>– Sealing of documents/materials – contd.</a:t>
            </a:r>
          </a:p>
          <a:p>
            <a:pPr marL="609600" indent="-609600" eaLnBrk="1" hangingPunct="1">
              <a:buNone/>
            </a:pPr>
            <a:r>
              <a:rPr lang="en-US" altLang="en-US" sz="2400" b="1" dirty="0" smtClean="0"/>
              <a:t>The </a:t>
            </a:r>
            <a:r>
              <a:rPr lang="en-US" sz="2400" b="1" dirty="0" smtClean="0"/>
              <a:t>EVM </a:t>
            </a:r>
            <a:r>
              <a:rPr lang="en-US" sz="2400" b="1" dirty="0"/>
              <a:t>&amp; VVPATs</a:t>
            </a:r>
            <a:r>
              <a:rPr lang="en-US" altLang="en-US" sz="2400" b="1" dirty="0"/>
              <a:t> &amp; the covers containing:-</a:t>
            </a:r>
          </a:p>
          <a:p>
            <a:pPr marL="990600" lvl="1" indent="-533400" algn="just" eaLnBrk="1" hangingPunct="1">
              <a:buFontTx/>
              <a:buAutoNum type="arabicPeriod"/>
            </a:pPr>
            <a:r>
              <a:rPr lang="en-US" altLang="en-US" sz="2400" dirty="0"/>
              <a:t>The accounts of votes recorded &amp; paper seal account (</a:t>
            </a:r>
            <a:r>
              <a:rPr lang="en-US" altLang="en-US" sz="2400" b="1" dirty="0">
                <a:solidFill>
                  <a:srgbClr val="0070C0"/>
                </a:solidFill>
              </a:rPr>
              <a:t>Form-17C</a:t>
            </a:r>
            <a:r>
              <a:rPr lang="en-US" altLang="en-US" sz="2400" dirty="0"/>
              <a:t>). Prepare in duplicate (1 for RO for scrutiny &amp; 2</a:t>
            </a:r>
            <a:r>
              <a:rPr lang="en-US" altLang="en-US" sz="2400" baseline="30000" dirty="0"/>
              <a:t>nd</a:t>
            </a:r>
            <a:r>
              <a:rPr lang="en-US" altLang="en-US" sz="2400" dirty="0"/>
              <a:t> for keeping with </a:t>
            </a:r>
            <a:r>
              <a:rPr lang="en-US" sz="2400" dirty="0"/>
              <a:t>EVM &amp; </a:t>
            </a:r>
            <a:r>
              <a:rPr lang="en-US" sz="2400" dirty="0" smtClean="0"/>
              <a:t>VVPATs</a:t>
            </a:r>
            <a:r>
              <a:rPr lang="en-US" altLang="en-US" sz="2400" dirty="0" smtClean="0"/>
              <a:t>)</a:t>
            </a:r>
            <a:endParaRPr lang="en-US" altLang="en-US" sz="2400" dirty="0"/>
          </a:p>
          <a:p>
            <a:pPr marL="990600" lvl="1" indent="-533400" algn="just" eaLnBrk="1" hangingPunct="1">
              <a:buFontTx/>
              <a:buAutoNum type="arabicPeriod"/>
            </a:pPr>
            <a:r>
              <a:rPr lang="en-US" altLang="en-US" sz="2400" dirty="0"/>
              <a:t>The declarations by the presiding officers </a:t>
            </a:r>
            <a:r>
              <a:rPr lang="en-US" altLang="en-US" sz="2400" dirty="0" smtClean="0"/>
              <a:t>to </a:t>
            </a:r>
            <a:r>
              <a:rPr lang="en-US" altLang="en-US" sz="2400" dirty="0"/>
              <a:t>be kept with </a:t>
            </a:r>
            <a:r>
              <a:rPr lang="en-US" altLang="en-US" sz="2400" dirty="0" smtClean="0"/>
              <a:t>EVM</a:t>
            </a:r>
            <a:endParaRPr lang="en-US" altLang="en-US" sz="2400" dirty="0"/>
          </a:p>
          <a:p>
            <a:pPr marL="990600" lvl="1" indent="-533400" algn="just" eaLnBrk="1" hangingPunct="1">
              <a:buFontTx/>
              <a:buAutoNum type="arabicPeriod"/>
            </a:pPr>
            <a:r>
              <a:rPr lang="en-US" altLang="en-US" sz="2400" dirty="0"/>
              <a:t>The </a:t>
            </a:r>
            <a:r>
              <a:rPr lang="en-US" altLang="en-US" sz="2400" dirty="0" smtClean="0"/>
              <a:t>PrO’s </a:t>
            </a:r>
            <a:r>
              <a:rPr lang="en-US" altLang="en-US" sz="2400" dirty="0"/>
              <a:t>Diary along with visit sheet.</a:t>
            </a:r>
          </a:p>
          <a:p>
            <a:pPr marL="990600" lvl="1" indent="-533400" algn="just" eaLnBrk="1" hangingPunct="1">
              <a:buFontTx/>
              <a:buAutoNum type="arabicPeriod"/>
            </a:pPr>
            <a:r>
              <a:rPr lang="en-US" altLang="en-US" sz="2400" dirty="0" err="1"/>
              <a:t>PrO</a:t>
            </a:r>
            <a:r>
              <a:rPr lang="en-IN" altLang="en-US" sz="2400" dirty="0">
                <a:latin typeface="Arial" panose="020B0604020202020204" pitchFamily="34" charset="0"/>
              </a:rPr>
              <a:t>’</a:t>
            </a:r>
            <a:r>
              <a:rPr lang="en-US" altLang="en-US" sz="2400" dirty="0"/>
              <a:t>s additional report (16 points).</a:t>
            </a:r>
          </a:p>
          <a:p>
            <a:pPr marL="990600" lvl="1" indent="-533400" algn="just" eaLnBrk="1" hangingPunct="1">
              <a:buFontTx/>
              <a:buAutoNum type="arabicPeriod"/>
            </a:pPr>
            <a:r>
              <a:rPr lang="en-US" altLang="en-US" sz="2400" dirty="0" smtClean="0"/>
              <a:t>Voter turnout report in PS05</a:t>
            </a:r>
          </a:p>
          <a:p>
            <a:pPr marL="990600" lvl="1" indent="-533400" algn="just" eaLnBrk="1" hangingPunct="1">
              <a:buFontTx/>
              <a:buAutoNum type="arabicPeriod"/>
            </a:pPr>
            <a:r>
              <a:rPr lang="en-US" altLang="en-US" sz="2400" dirty="0" smtClean="0"/>
              <a:t>PrO’s report (I to V as applicable)</a:t>
            </a:r>
            <a:endParaRPr lang="en-US" altLang="en-US" sz="2400" dirty="0"/>
          </a:p>
          <a:p>
            <a:pPr marL="990600" lvl="1" indent="-533400" algn="just" eaLnBrk="1" hangingPunct="1">
              <a:buNone/>
            </a:pPr>
            <a:r>
              <a:rPr lang="en-US" altLang="en-US" sz="2400" dirty="0"/>
              <a:t>	</a:t>
            </a:r>
            <a:r>
              <a:rPr lang="en-US" altLang="en-US" sz="2400" b="1" dirty="0" smtClean="0">
                <a:solidFill>
                  <a:srgbClr val="FF3399"/>
                </a:solidFill>
              </a:rPr>
              <a:t>NB: </a:t>
            </a:r>
            <a:r>
              <a:rPr lang="en-US" altLang="en-US" sz="2400" b="1" dirty="0" err="1" smtClean="0">
                <a:solidFill>
                  <a:srgbClr val="FF3399"/>
                </a:solidFill>
              </a:rPr>
              <a:t>PrO</a:t>
            </a:r>
            <a:r>
              <a:rPr lang="en-US" altLang="en-US" sz="2400" b="1" dirty="0" smtClean="0">
                <a:solidFill>
                  <a:srgbClr val="FF3399"/>
                </a:solidFill>
              </a:rPr>
              <a:t> to note that the </a:t>
            </a:r>
            <a:r>
              <a:rPr lang="en-US" altLang="en-US" sz="2400" b="1" dirty="0" err="1" smtClean="0">
                <a:solidFill>
                  <a:srgbClr val="FF3399"/>
                </a:solidFill>
              </a:rPr>
              <a:t>colour</a:t>
            </a:r>
            <a:r>
              <a:rPr lang="en-US" altLang="en-US" sz="2400" b="1" dirty="0" smtClean="0">
                <a:solidFill>
                  <a:srgbClr val="FF3399"/>
                </a:solidFill>
              </a:rPr>
              <a:t> coding and sealing must comply with the </a:t>
            </a:r>
            <a:r>
              <a:rPr lang="en-US" altLang="en-US" sz="2400" b="1" dirty="0" err="1" smtClean="0">
                <a:solidFill>
                  <a:srgbClr val="FF3399"/>
                </a:solidFill>
              </a:rPr>
              <a:t>colour</a:t>
            </a:r>
            <a:r>
              <a:rPr lang="en-US" altLang="en-US" sz="2400" b="1" dirty="0" smtClean="0">
                <a:solidFill>
                  <a:srgbClr val="FF3399"/>
                </a:solidFill>
              </a:rPr>
              <a:t> coding and other instructions as the same color coding will have direct bearing on the ease of deposit at the Reception center. Therefore, any mix-up may result in misplacement of vital documents</a:t>
            </a:r>
            <a:endParaRPr lang="en-US" altLang="en-US" sz="2400" b="1" dirty="0">
              <a:solidFill>
                <a:srgbClr val="FF3399"/>
              </a:solidFill>
            </a:endParaRPr>
          </a:p>
        </p:txBody>
      </p:sp>
      <p:sp>
        <p:nvSpPr>
          <p:cNvPr id="5" name="Rectangle 4"/>
          <p:cNvSpPr/>
          <p:nvPr/>
        </p:nvSpPr>
        <p:spPr>
          <a:xfrm>
            <a:off x="10820400" y="6172200"/>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25481960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F5988923-E979-22F9-BD53-FAB352BB1FB7}"/>
              </a:ext>
            </a:extLst>
          </p:cNvPr>
          <p:cNvSpPr>
            <a:spLocks noGrp="1" noChangeArrowheads="1"/>
          </p:cNvSpPr>
          <p:nvPr>
            <p:ph type="title"/>
          </p:nvPr>
        </p:nvSpPr>
        <p:spPr>
          <a:xfrm>
            <a:off x="306149" y="598490"/>
            <a:ext cx="11652531" cy="712787"/>
          </a:xfrm>
        </p:spPr>
        <p:txBody>
          <a:bodyPr/>
          <a:lstStyle/>
          <a:p>
            <a:pPr eaLnBrk="1" hangingPunct="1"/>
            <a:r>
              <a:rPr lang="en-US" altLang="en-US" sz="3200" b="1" u="sng" dirty="0"/>
              <a:t>STATUTORY COVERS-GREEN</a:t>
            </a:r>
          </a:p>
        </p:txBody>
      </p:sp>
      <p:sp>
        <p:nvSpPr>
          <p:cNvPr id="49155" name="Rectangle 3">
            <a:extLst>
              <a:ext uri="{FF2B5EF4-FFF2-40B4-BE49-F238E27FC236}">
                <a16:creationId xmlns:a16="http://schemas.microsoft.com/office/drawing/2014/main" id="{80A3C7CA-455E-B4CF-DBAF-FFDE1BDF0BBA}"/>
              </a:ext>
            </a:extLst>
          </p:cNvPr>
          <p:cNvSpPr>
            <a:spLocks noGrp="1" noChangeArrowheads="1"/>
          </p:cNvSpPr>
          <p:nvPr>
            <p:ph type="body" idx="1"/>
          </p:nvPr>
        </p:nvSpPr>
        <p:spPr>
          <a:xfrm>
            <a:off x="0" y="1463676"/>
            <a:ext cx="12192000" cy="3870324"/>
          </a:xfrm>
        </p:spPr>
        <p:txBody>
          <a:bodyPr/>
          <a:lstStyle/>
          <a:p>
            <a:pPr marL="609600" indent="-609600" algn="just" eaLnBrk="1" hangingPunct="1"/>
            <a:r>
              <a:rPr lang="en-US" altLang="en-US" sz="2800" dirty="0"/>
              <a:t>The covers mentioned below should be sealed &amp; kept in a large packet super scribed as </a:t>
            </a:r>
            <a:r>
              <a:rPr lang="ja-JP" altLang="en-US" sz="2800" dirty="0" smtClean="0">
                <a:latin typeface="Arial" panose="020B0604020202020204" pitchFamily="34" charset="0"/>
                <a:cs typeface="HGP明朝E" panose="02020800000000000000" pitchFamily="18" charset="-128"/>
              </a:rPr>
              <a:t>“</a:t>
            </a:r>
            <a:r>
              <a:rPr lang="en-US" altLang="en-US" sz="2800" dirty="0" smtClean="0"/>
              <a:t>STATUTORY COVERS</a:t>
            </a:r>
            <a:r>
              <a:rPr lang="ja-JP" altLang="en-US" sz="2800" dirty="0" smtClean="0">
                <a:latin typeface="Arial" panose="020B0604020202020204" pitchFamily="34" charset="0"/>
              </a:rPr>
              <a:t>”</a:t>
            </a:r>
            <a:r>
              <a:rPr lang="en-US" altLang="en-US" sz="2800" dirty="0"/>
              <a:t>:-</a:t>
            </a:r>
          </a:p>
          <a:p>
            <a:pPr marL="990600" lvl="1" indent="-533400" algn="just" eaLnBrk="1" hangingPunct="1">
              <a:buFontTx/>
              <a:buAutoNum type="arabicParenR"/>
            </a:pPr>
            <a:r>
              <a:rPr lang="en-US" altLang="en-US" sz="2400" dirty="0"/>
              <a:t>Marked copy of electoral </a:t>
            </a:r>
            <a:r>
              <a:rPr lang="en-US" altLang="en-US" sz="2400" dirty="0" smtClean="0"/>
              <a:t>roll</a:t>
            </a:r>
            <a:endParaRPr lang="en-US" altLang="en-US" sz="2400" dirty="0"/>
          </a:p>
          <a:p>
            <a:pPr marL="990600" lvl="1" indent="-533400" algn="just" eaLnBrk="1" hangingPunct="1">
              <a:buFontTx/>
              <a:buAutoNum type="arabicParenR"/>
            </a:pPr>
            <a:r>
              <a:rPr lang="en-US" altLang="en-US" sz="2400" dirty="0"/>
              <a:t>Register of </a:t>
            </a:r>
            <a:r>
              <a:rPr lang="en-US" altLang="en-US" sz="2400" dirty="0" smtClean="0"/>
              <a:t>voters</a:t>
            </a:r>
            <a:endParaRPr lang="en-US" altLang="en-US" sz="2400" dirty="0"/>
          </a:p>
          <a:p>
            <a:pPr marL="990600" lvl="1" indent="-533400" algn="just" eaLnBrk="1" hangingPunct="1">
              <a:buFontTx/>
              <a:buAutoNum type="arabicParenR"/>
            </a:pPr>
            <a:r>
              <a:rPr lang="en-US" altLang="en-US" sz="2400" dirty="0"/>
              <a:t>Voter</a:t>
            </a:r>
            <a:r>
              <a:rPr lang="en-GB" altLang="en-US" sz="2400" dirty="0"/>
              <a:t>’s</a:t>
            </a:r>
            <a:r>
              <a:rPr lang="en-US" altLang="en-US" sz="2400" dirty="0"/>
              <a:t> Slip</a:t>
            </a:r>
            <a:endParaRPr lang="en-US" altLang="en-US" sz="2400" dirty="0"/>
          </a:p>
          <a:p>
            <a:pPr marL="990600" lvl="1" indent="-533400" algn="just" eaLnBrk="1" hangingPunct="1">
              <a:buFontTx/>
              <a:buAutoNum type="arabicParenR"/>
            </a:pPr>
            <a:r>
              <a:rPr lang="en-US" altLang="en-US" sz="2400" dirty="0"/>
              <a:t>Used Tendered Ballot Papers &amp; list in </a:t>
            </a:r>
            <a:r>
              <a:rPr lang="en-US" altLang="en-US" sz="2400" b="1" dirty="0">
                <a:solidFill>
                  <a:srgbClr val="0070C0"/>
                </a:solidFill>
              </a:rPr>
              <a:t>Form-17 </a:t>
            </a:r>
            <a:r>
              <a:rPr lang="en-US" altLang="en-US" sz="2400" b="1" dirty="0" smtClean="0">
                <a:solidFill>
                  <a:srgbClr val="0070C0"/>
                </a:solidFill>
              </a:rPr>
              <a:t>B</a:t>
            </a:r>
            <a:endParaRPr lang="en-US" altLang="en-US" sz="2400" dirty="0"/>
          </a:p>
          <a:p>
            <a:pPr marL="990600" lvl="1" indent="-533400" algn="just" eaLnBrk="1" hangingPunct="1">
              <a:buFontTx/>
              <a:buAutoNum type="arabicParenR"/>
            </a:pPr>
            <a:r>
              <a:rPr lang="en-US" altLang="en-US" sz="2400" dirty="0"/>
              <a:t>Unused Tendered Ballot </a:t>
            </a:r>
            <a:r>
              <a:rPr lang="en-US" altLang="en-US" sz="2400" dirty="0" smtClean="0"/>
              <a:t>Papers</a:t>
            </a:r>
          </a:p>
          <a:p>
            <a:pPr marL="990600" lvl="1" indent="-533400" algn="just" eaLnBrk="1" hangingPunct="1">
              <a:buNone/>
            </a:pPr>
            <a:r>
              <a:rPr lang="en-US" altLang="en-US" b="1" dirty="0" smtClean="0">
                <a:solidFill>
                  <a:srgbClr val="FF3399"/>
                </a:solidFill>
              </a:rPr>
              <a:t>N.B</a:t>
            </a:r>
            <a:r>
              <a:rPr lang="en-US" altLang="en-US" b="1" dirty="0">
                <a:solidFill>
                  <a:srgbClr val="FF3399"/>
                </a:solidFill>
              </a:rPr>
              <a:t>. The  Statutory Forms &amp; covers will be of </a:t>
            </a:r>
            <a:r>
              <a:rPr lang="en-US" altLang="en-US" sz="3200" b="1" dirty="0">
                <a:solidFill>
                  <a:srgbClr val="FF3399"/>
                </a:solidFill>
              </a:rPr>
              <a:t>GREEN color</a:t>
            </a:r>
            <a:r>
              <a:rPr lang="en-US" altLang="en-US" b="1" dirty="0">
                <a:solidFill>
                  <a:srgbClr val="FF3399"/>
                </a:solidFill>
              </a:rPr>
              <a:t>.</a:t>
            </a:r>
          </a:p>
        </p:txBody>
      </p:sp>
      <p:sp>
        <p:nvSpPr>
          <p:cNvPr id="2" name="Rectangle 1"/>
          <p:cNvSpPr/>
          <p:nvPr/>
        </p:nvSpPr>
        <p:spPr>
          <a:xfrm>
            <a:off x="0" y="278452"/>
            <a:ext cx="12192000" cy="461665"/>
          </a:xfrm>
          <a:prstGeom prst="rect">
            <a:avLst/>
          </a:prstGeom>
        </p:spPr>
        <p:txBody>
          <a:bodyPr wrap="square">
            <a:spAutoFit/>
          </a:bodyPr>
          <a:lstStyle/>
          <a:p>
            <a:pPr marL="609600" indent="-609600" algn="ctr" eaLnBrk="1" hangingPunct="1">
              <a:buNone/>
            </a:pPr>
            <a:r>
              <a:rPr lang="en-US" sz="2400" b="1" dirty="0"/>
              <a:t>CLOSE OF POLL - </a:t>
            </a:r>
            <a:r>
              <a:rPr lang="en-US" altLang="en-US" sz="2400" b="1" u="sng" dirty="0"/>
              <a:t>PREPARATION OF </a:t>
            </a:r>
            <a:r>
              <a:rPr lang="en-US" altLang="en-US" sz="2400" b="1" u="sng" dirty="0" smtClean="0"/>
              <a:t>Statutory covers – Contd.</a:t>
            </a:r>
            <a:endParaRPr lang="en-US" altLang="en-US" sz="2400" b="1" dirty="0"/>
          </a:p>
        </p:txBody>
      </p:sp>
      <p:sp>
        <p:nvSpPr>
          <p:cNvPr id="6" name="Rectangle 5"/>
          <p:cNvSpPr/>
          <p:nvPr/>
        </p:nvSpPr>
        <p:spPr>
          <a:xfrm>
            <a:off x="10744200" y="5715000"/>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6067748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0AF6906E-5C29-C083-4CD0-17D2C9678200}"/>
              </a:ext>
            </a:extLst>
          </p:cNvPr>
          <p:cNvSpPr>
            <a:spLocks noGrp="1" noChangeArrowheads="1"/>
          </p:cNvSpPr>
          <p:nvPr>
            <p:ph type="title"/>
          </p:nvPr>
        </p:nvSpPr>
        <p:spPr>
          <a:xfrm>
            <a:off x="1981200" y="277814"/>
            <a:ext cx="8229600" cy="560387"/>
          </a:xfrm>
        </p:spPr>
        <p:txBody>
          <a:bodyPr rtlCol="0">
            <a:noAutofit/>
          </a:bodyPr>
          <a:lstStyle/>
          <a:p>
            <a:pPr eaLnBrk="1" fontAlgn="auto" hangingPunct="1">
              <a:spcAft>
                <a:spcPts val="0"/>
              </a:spcAft>
              <a:defRPr/>
            </a:pPr>
            <a:r>
              <a:rPr lang="en-US" sz="3200" b="1" u="sng" dirty="0">
                <a:solidFill>
                  <a:schemeClr val="bg1"/>
                </a:solidFill>
              </a:rPr>
              <a:t>NON- STATUTORY COVERS</a:t>
            </a:r>
          </a:p>
        </p:txBody>
      </p:sp>
      <p:sp>
        <p:nvSpPr>
          <p:cNvPr id="50179" name="Rectangle 3">
            <a:extLst>
              <a:ext uri="{FF2B5EF4-FFF2-40B4-BE49-F238E27FC236}">
                <a16:creationId xmlns:a16="http://schemas.microsoft.com/office/drawing/2014/main" id="{3BB9F790-2104-47D0-C1D0-0AB8A7982A17}"/>
              </a:ext>
            </a:extLst>
          </p:cNvPr>
          <p:cNvSpPr>
            <a:spLocks noGrp="1" noChangeArrowheads="1"/>
          </p:cNvSpPr>
          <p:nvPr>
            <p:ph type="body" idx="1"/>
          </p:nvPr>
        </p:nvSpPr>
        <p:spPr>
          <a:xfrm>
            <a:off x="76200" y="1196976"/>
            <a:ext cx="12115800" cy="4800600"/>
          </a:xfrm>
        </p:spPr>
        <p:txBody>
          <a:bodyPr/>
          <a:lstStyle/>
          <a:p>
            <a:pPr marL="609600" indent="-609600" algn="just" eaLnBrk="1" hangingPunct="1">
              <a:lnSpc>
                <a:spcPct val="90000"/>
              </a:lnSpc>
            </a:pPr>
            <a:r>
              <a:rPr lang="en-US" altLang="en-US" sz="2000" b="1" dirty="0" smtClean="0"/>
              <a:t>SECOND PACKET  </a:t>
            </a:r>
            <a:r>
              <a:rPr lang="en-US" altLang="en-US" sz="2000" dirty="0"/>
              <a:t>should contain the following covers &amp; should be super scribed as </a:t>
            </a:r>
            <a:r>
              <a:rPr lang="ja-JP" altLang="en-US" sz="2000" dirty="0">
                <a:latin typeface="Arial" panose="020B0604020202020204" pitchFamily="34" charset="0"/>
                <a:cs typeface="HGP明朝E" panose="02020800000000000000" pitchFamily="18" charset="-128"/>
              </a:rPr>
              <a:t>“</a:t>
            </a:r>
            <a:r>
              <a:rPr lang="en-US" altLang="en-US" sz="2000" dirty="0"/>
              <a:t>NON-STATUTORY COVERS</a:t>
            </a:r>
            <a:r>
              <a:rPr lang="ja-JP" altLang="en-US" sz="2000" dirty="0">
                <a:latin typeface="Arial" panose="020B0604020202020204" pitchFamily="34" charset="0"/>
              </a:rPr>
              <a:t>”</a:t>
            </a:r>
            <a:r>
              <a:rPr lang="en-US" altLang="en-US" sz="2000" dirty="0"/>
              <a:t>:-</a:t>
            </a:r>
          </a:p>
          <a:p>
            <a:pPr marL="990600" lvl="1" indent="-533400" eaLnBrk="1" hangingPunct="1">
              <a:lnSpc>
                <a:spcPct val="90000"/>
              </a:lnSpc>
              <a:buFontTx/>
              <a:buAutoNum type="arabicParenR"/>
            </a:pPr>
            <a:r>
              <a:rPr lang="en-US" altLang="en-US" sz="2000" dirty="0"/>
              <a:t>Copies of electoral rolls other than marked </a:t>
            </a:r>
            <a:r>
              <a:rPr lang="en-US" altLang="en-US" sz="2000" dirty="0" smtClean="0"/>
              <a:t>copies</a:t>
            </a:r>
            <a:endParaRPr lang="en-US" altLang="en-US" sz="2000" dirty="0"/>
          </a:p>
          <a:p>
            <a:pPr marL="990600" lvl="1" indent="-533400" eaLnBrk="1" hangingPunct="1">
              <a:lnSpc>
                <a:spcPct val="90000"/>
              </a:lnSpc>
              <a:buFontTx/>
              <a:buAutoNum type="arabicParenR"/>
            </a:pPr>
            <a:r>
              <a:rPr lang="en-US" altLang="en-US" sz="2000" dirty="0"/>
              <a:t>Appointment letters of polling agents in </a:t>
            </a:r>
            <a:r>
              <a:rPr lang="en-US" altLang="en-US" sz="2000" b="1" dirty="0" smtClean="0">
                <a:solidFill>
                  <a:srgbClr val="0070C0"/>
                </a:solidFill>
              </a:rPr>
              <a:t>Form-10</a:t>
            </a:r>
            <a:endParaRPr lang="en-US" altLang="en-US" sz="2000" dirty="0"/>
          </a:p>
          <a:p>
            <a:pPr marL="990600" lvl="1" indent="-533400" eaLnBrk="1" hangingPunct="1">
              <a:lnSpc>
                <a:spcPct val="90000"/>
              </a:lnSpc>
              <a:buFontTx/>
              <a:buAutoNum type="arabicParenR"/>
            </a:pPr>
            <a:r>
              <a:rPr lang="en-US" altLang="en-US" sz="2000" dirty="0"/>
              <a:t>Election </a:t>
            </a:r>
            <a:r>
              <a:rPr lang="en-US" altLang="en-US" sz="2000" dirty="0" smtClean="0"/>
              <a:t>Duty Certificate (EDC) in </a:t>
            </a:r>
            <a:r>
              <a:rPr lang="en-US" altLang="en-US" sz="2000" b="1" dirty="0">
                <a:solidFill>
                  <a:srgbClr val="0070C0"/>
                </a:solidFill>
              </a:rPr>
              <a:t>Form-12 </a:t>
            </a:r>
            <a:r>
              <a:rPr lang="en-US" altLang="en-US" sz="2000" b="1" dirty="0" smtClean="0">
                <a:solidFill>
                  <a:srgbClr val="0070C0"/>
                </a:solidFill>
              </a:rPr>
              <a:t>B</a:t>
            </a:r>
            <a:endParaRPr lang="en-US" altLang="en-US" sz="2000" b="1" dirty="0">
              <a:solidFill>
                <a:srgbClr val="0070C0"/>
              </a:solidFill>
            </a:endParaRPr>
          </a:p>
          <a:p>
            <a:pPr marL="990600" lvl="1" indent="-533400" eaLnBrk="1" hangingPunct="1">
              <a:lnSpc>
                <a:spcPct val="90000"/>
              </a:lnSpc>
              <a:buFontTx/>
              <a:buAutoNum type="arabicParenR"/>
            </a:pPr>
            <a:r>
              <a:rPr lang="en-US" altLang="en-US" sz="2000" dirty="0"/>
              <a:t>List of challenged votes in </a:t>
            </a:r>
            <a:r>
              <a:rPr lang="en-US" altLang="en-US" sz="2000" b="1" dirty="0" smtClean="0">
                <a:solidFill>
                  <a:srgbClr val="0070C0"/>
                </a:solidFill>
              </a:rPr>
              <a:t>Form-14</a:t>
            </a:r>
            <a:endParaRPr lang="en-US" altLang="en-US" sz="2000" b="1" dirty="0">
              <a:solidFill>
                <a:srgbClr val="0070C0"/>
              </a:solidFill>
            </a:endParaRPr>
          </a:p>
          <a:p>
            <a:pPr marL="990600" lvl="1" indent="-533400" eaLnBrk="1" hangingPunct="1">
              <a:lnSpc>
                <a:spcPct val="90000"/>
              </a:lnSpc>
              <a:buFontTx/>
              <a:buAutoNum type="arabicParenR"/>
            </a:pPr>
            <a:r>
              <a:rPr lang="en-US" altLang="en-US" sz="2000" dirty="0"/>
              <a:t>List of blind &amp; infirm electors in </a:t>
            </a:r>
            <a:r>
              <a:rPr lang="en-US" altLang="en-US" sz="2000" b="1" dirty="0">
                <a:solidFill>
                  <a:srgbClr val="0070C0"/>
                </a:solidFill>
              </a:rPr>
              <a:t>Form-14A</a:t>
            </a:r>
            <a:r>
              <a:rPr lang="en-US" altLang="en-US" sz="2000" dirty="0"/>
              <a:t> &amp; declaration of the </a:t>
            </a:r>
            <a:r>
              <a:rPr lang="en-US" altLang="en-US" sz="2000" dirty="0" smtClean="0"/>
              <a:t>companion</a:t>
            </a:r>
            <a:endParaRPr lang="en-US" altLang="en-US" sz="2000" dirty="0"/>
          </a:p>
          <a:p>
            <a:pPr marL="990600" lvl="1" indent="-533400" eaLnBrk="1" hangingPunct="1">
              <a:lnSpc>
                <a:spcPct val="90000"/>
              </a:lnSpc>
              <a:buFontTx/>
              <a:buAutoNum type="arabicParenR"/>
            </a:pPr>
            <a:r>
              <a:rPr lang="en-US" altLang="en-US" sz="2000" dirty="0"/>
              <a:t>Declaration obtained from electors as to their age &amp; the list </a:t>
            </a:r>
            <a:r>
              <a:rPr lang="en-US" altLang="en-US" sz="2000" dirty="0" smtClean="0"/>
              <a:t>thereof</a:t>
            </a:r>
            <a:endParaRPr lang="en-US" altLang="en-US" sz="2000" dirty="0"/>
          </a:p>
          <a:p>
            <a:pPr marL="990600" lvl="1" indent="-533400" eaLnBrk="1" hangingPunct="1">
              <a:lnSpc>
                <a:spcPct val="90000"/>
              </a:lnSpc>
              <a:buFontTx/>
              <a:buAutoNum type="arabicParenR"/>
            </a:pPr>
            <a:r>
              <a:rPr lang="en-US" altLang="en-US" sz="2000" dirty="0"/>
              <a:t>The receipt book &amp; Cash, if any </a:t>
            </a:r>
            <a:r>
              <a:rPr lang="en-US" altLang="en-US" sz="2000" dirty="0" smtClean="0"/>
              <a:t>challenged votes</a:t>
            </a:r>
            <a:endParaRPr lang="en-US" altLang="en-US" sz="2000" dirty="0"/>
          </a:p>
          <a:p>
            <a:pPr marL="990600" lvl="1" indent="-533400" eaLnBrk="1" hangingPunct="1">
              <a:lnSpc>
                <a:spcPct val="90000"/>
              </a:lnSpc>
              <a:buFontTx/>
              <a:buAutoNum type="arabicParenR"/>
            </a:pPr>
            <a:r>
              <a:rPr lang="en-US" altLang="en-US" sz="2000" dirty="0"/>
              <a:t>Unused &amp; damaged paper seals, special </a:t>
            </a:r>
            <a:r>
              <a:rPr lang="en-US" altLang="en-US" sz="2000" dirty="0" smtClean="0"/>
              <a:t>tags</a:t>
            </a:r>
          </a:p>
          <a:p>
            <a:pPr marL="990600" lvl="1" indent="-533400" eaLnBrk="1" hangingPunct="1">
              <a:lnSpc>
                <a:spcPct val="90000"/>
              </a:lnSpc>
              <a:buFontTx/>
              <a:buAutoNum type="arabicParenR"/>
            </a:pPr>
            <a:r>
              <a:rPr lang="en-US" altLang="en-US" sz="2000" dirty="0" smtClean="0"/>
              <a:t>Unused </a:t>
            </a:r>
            <a:r>
              <a:rPr lang="en-US" altLang="en-US" sz="2000" dirty="0"/>
              <a:t>voter slips</a:t>
            </a:r>
            <a:r>
              <a:rPr lang="en-US" altLang="en-US" sz="2000" dirty="0" smtClean="0"/>
              <a:t>.</a:t>
            </a:r>
          </a:p>
          <a:p>
            <a:pPr marL="990600" lvl="1" indent="-533400" eaLnBrk="1" hangingPunct="1">
              <a:lnSpc>
                <a:spcPct val="90000"/>
              </a:lnSpc>
              <a:buNone/>
            </a:pPr>
            <a:r>
              <a:rPr lang="en-US" altLang="en-US" sz="2000" b="1" u="sng" dirty="0" smtClean="0">
                <a:solidFill>
                  <a:srgbClr val="FF3399"/>
                </a:solidFill>
              </a:rPr>
              <a:t>N.B</a:t>
            </a:r>
            <a:r>
              <a:rPr lang="en-US" altLang="en-US" sz="2000" b="1" u="sng" dirty="0">
                <a:solidFill>
                  <a:srgbClr val="FF3399"/>
                </a:solidFill>
              </a:rPr>
              <a:t>. The  Non-Statutory Forms &amp; covers will be of YELLOW </a:t>
            </a:r>
            <a:r>
              <a:rPr lang="en-US" altLang="en-US" sz="2000" b="1" u="sng" dirty="0" smtClean="0">
                <a:solidFill>
                  <a:srgbClr val="FF3399"/>
                </a:solidFill>
              </a:rPr>
              <a:t>color</a:t>
            </a:r>
            <a:r>
              <a:rPr lang="en-US" altLang="en-US" sz="2000" b="1" dirty="0" smtClean="0">
                <a:solidFill>
                  <a:srgbClr val="FF3399"/>
                </a:solidFill>
              </a:rPr>
              <a:t>.</a:t>
            </a:r>
          </a:p>
          <a:p>
            <a:pPr marL="990600" lvl="1" indent="-533400" eaLnBrk="1" hangingPunct="1">
              <a:lnSpc>
                <a:spcPct val="90000"/>
              </a:lnSpc>
              <a:buNone/>
            </a:pPr>
            <a:endParaRPr lang="en-US" altLang="en-US" sz="2000" b="1" dirty="0" smtClean="0"/>
          </a:p>
          <a:p>
            <a:pPr marL="990600" lvl="1" indent="-533400" eaLnBrk="1" hangingPunct="1">
              <a:lnSpc>
                <a:spcPct val="90000"/>
              </a:lnSpc>
              <a:buNone/>
            </a:pPr>
            <a:endParaRPr lang="en-US" altLang="en-US" sz="2000" b="1" dirty="0"/>
          </a:p>
        </p:txBody>
      </p:sp>
      <p:sp>
        <p:nvSpPr>
          <p:cNvPr id="5" name="Rectangle 4"/>
          <p:cNvSpPr/>
          <p:nvPr/>
        </p:nvSpPr>
        <p:spPr>
          <a:xfrm>
            <a:off x="0" y="278452"/>
            <a:ext cx="12192000" cy="523220"/>
          </a:xfrm>
          <a:prstGeom prst="rect">
            <a:avLst/>
          </a:prstGeom>
        </p:spPr>
        <p:txBody>
          <a:bodyPr wrap="square">
            <a:spAutoFit/>
          </a:bodyPr>
          <a:lstStyle/>
          <a:p>
            <a:pPr marL="609600" indent="-609600" algn="ctr" eaLnBrk="1" hangingPunct="1">
              <a:buNone/>
            </a:pPr>
            <a:r>
              <a:rPr lang="en-US" sz="2800" b="1" dirty="0"/>
              <a:t>CLOSE OF POLL - </a:t>
            </a:r>
            <a:r>
              <a:rPr lang="en-US" altLang="en-US" sz="2800" b="1" u="sng" dirty="0"/>
              <a:t>PREPARATION OF </a:t>
            </a:r>
            <a:r>
              <a:rPr lang="en-US" altLang="en-US" sz="2800" b="1" u="sng" dirty="0" smtClean="0"/>
              <a:t>non- Statutory covers – Contd.</a:t>
            </a:r>
            <a:endParaRPr lang="en-US" altLang="en-US" sz="2800" b="1" dirty="0"/>
          </a:p>
        </p:txBody>
      </p:sp>
      <p:sp>
        <p:nvSpPr>
          <p:cNvPr id="6" name="Rectangle 5"/>
          <p:cNvSpPr/>
          <p:nvPr/>
        </p:nvSpPr>
        <p:spPr>
          <a:xfrm>
            <a:off x="10744200" y="5715000"/>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17717942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a:extLst>
              <a:ext uri="{FF2B5EF4-FFF2-40B4-BE49-F238E27FC236}">
                <a16:creationId xmlns:a16="http://schemas.microsoft.com/office/drawing/2014/main" id="{80A3C7CA-455E-B4CF-DBAF-FFDE1BDF0BBA}"/>
              </a:ext>
            </a:extLst>
          </p:cNvPr>
          <p:cNvSpPr>
            <a:spLocks noGrp="1" noChangeArrowheads="1"/>
          </p:cNvSpPr>
          <p:nvPr>
            <p:ph type="body" idx="1"/>
          </p:nvPr>
        </p:nvSpPr>
        <p:spPr>
          <a:xfrm>
            <a:off x="457200" y="1524000"/>
            <a:ext cx="11353800" cy="3886200"/>
          </a:xfrm>
        </p:spPr>
        <p:txBody>
          <a:bodyPr/>
          <a:lstStyle/>
          <a:p>
            <a:pPr lvl="1" algn="just" eaLnBrk="1" hangingPunct="1">
              <a:buFont typeface="Wingdings" panose="05000000000000000000" pitchFamily="2" charset="2"/>
              <a:buChar char="§"/>
            </a:pPr>
            <a:r>
              <a:rPr lang="en-US" altLang="en-US" sz="2400" b="1" dirty="0" smtClean="0"/>
              <a:t>Third Packet (</a:t>
            </a:r>
            <a:r>
              <a:rPr lang="en-US" altLang="en-US" sz="2400" b="1" dirty="0"/>
              <a:t>BROWN) </a:t>
            </a:r>
            <a:r>
              <a:rPr lang="en-US" altLang="en-US" sz="2400" b="1" dirty="0" smtClean="0"/>
              <a:t>– </a:t>
            </a:r>
            <a:r>
              <a:rPr lang="en-US" altLang="en-US" sz="2400" dirty="0" smtClean="0"/>
              <a:t>H.B</a:t>
            </a:r>
            <a:r>
              <a:rPr lang="en-US" altLang="en-US" sz="2400" dirty="0"/>
              <a:t>. of Presiding Officer, indelible ink, inkpad, metal seal, arrow cross mark, ink holding </a:t>
            </a:r>
            <a:r>
              <a:rPr lang="en-US" altLang="en-US" sz="2400" dirty="0" smtClean="0"/>
              <a:t>pot, etc.</a:t>
            </a:r>
            <a:endParaRPr lang="en-US" altLang="en-US" sz="2400" dirty="0"/>
          </a:p>
          <a:p>
            <a:pPr lvl="1" algn="just" eaLnBrk="1" hangingPunct="1">
              <a:buFont typeface="Wingdings" panose="05000000000000000000" pitchFamily="2" charset="2"/>
              <a:buChar char="§"/>
            </a:pPr>
            <a:r>
              <a:rPr lang="en-US" altLang="en-US" sz="2400" b="1" dirty="0" smtClean="0"/>
              <a:t>Fourth Packet (</a:t>
            </a:r>
            <a:r>
              <a:rPr lang="en-US" altLang="en-US" sz="2400" b="1" dirty="0"/>
              <a:t>BLUE) </a:t>
            </a:r>
            <a:r>
              <a:rPr lang="en-US" altLang="en-US" sz="2400" b="1" dirty="0" smtClean="0"/>
              <a:t>– </a:t>
            </a:r>
            <a:r>
              <a:rPr lang="en-US" altLang="en-US" sz="2400" dirty="0" smtClean="0"/>
              <a:t>All remaining articles</a:t>
            </a:r>
          </a:p>
          <a:p>
            <a:pPr marL="457200" lvl="1" indent="0" algn="just" eaLnBrk="1" hangingPunct="1">
              <a:buNone/>
            </a:pPr>
            <a:endParaRPr lang="en-US" altLang="en-US" sz="2400" dirty="0" smtClean="0"/>
          </a:p>
          <a:p>
            <a:pPr lvl="1" algn="just" eaLnBrk="1" hangingPunct="1">
              <a:buFont typeface="Wingdings" panose="05000000000000000000" pitchFamily="2" charset="2"/>
              <a:buChar char="§"/>
            </a:pPr>
            <a:r>
              <a:rPr lang="en-US" altLang="en-US" sz="2400" dirty="0" smtClean="0"/>
              <a:t>All Video Recordings clips  to be handed over at Reception Centre</a:t>
            </a:r>
          </a:p>
          <a:p>
            <a:pPr lvl="1" algn="just" eaLnBrk="1" hangingPunct="1">
              <a:buFont typeface="Wingdings" panose="05000000000000000000" pitchFamily="2" charset="2"/>
              <a:buChar char="§"/>
            </a:pPr>
            <a:r>
              <a:rPr lang="en-US" altLang="en-US" sz="2400" dirty="0" smtClean="0"/>
              <a:t>Micro </a:t>
            </a:r>
            <a:r>
              <a:rPr lang="en-US" altLang="en-US" sz="2400" dirty="0"/>
              <a:t>Observers reports have to be received at one counter specially monitored by Observer.</a:t>
            </a:r>
          </a:p>
        </p:txBody>
      </p:sp>
      <p:sp>
        <p:nvSpPr>
          <p:cNvPr id="5" name="Rectangle 4"/>
          <p:cNvSpPr/>
          <p:nvPr/>
        </p:nvSpPr>
        <p:spPr>
          <a:xfrm>
            <a:off x="0" y="278452"/>
            <a:ext cx="12192000" cy="523220"/>
          </a:xfrm>
          <a:prstGeom prst="rect">
            <a:avLst/>
          </a:prstGeom>
        </p:spPr>
        <p:txBody>
          <a:bodyPr wrap="square">
            <a:spAutoFit/>
          </a:bodyPr>
          <a:lstStyle/>
          <a:p>
            <a:pPr marL="609600" indent="-609600" algn="ctr" eaLnBrk="1" hangingPunct="1">
              <a:buNone/>
            </a:pPr>
            <a:r>
              <a:rPr lang="en-US" sz="2800" b="1" dirty="0"/>
              <a:t>CLOSE OF POLL </a:t>
            </a:r>
            <a:r>
              <a:rPr lang="en-US" sz="2800" b="1" dirty="0" smtClean="0"/>
              <a:t>– </a:t>
            </a:r>
            <a:r>
              <a:rPr lang="en-US" altLang="en-US" sz="2800" b="1" u="sng" dirty="0" smtClean="0"/>
              <a:t>sealing of other documents/materials – Contd.</a:t>
            </a:r>
            <a:endParaRPr lang="en-US" altLang="en-US" sz="2800" b="1" dirty="0"/>
          </a:p>
        </p:txBody>
      </p:sp>
    </p:spTree>
    <p:extLst>
      <p:ext uri="{BB962C8B-B14F-4D97-AF65-F5344CB8AC3E}">
        <p14:creationId xmlns:p14="http://schemas.microsoft.com/office/powerpoint/2010/main" val="516334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676400"/>
            <a:ext cx="12192000" cy="3539430"/>
          </a:xfrm>
          <a:prstGeom prst="rect">
            <a:avLst/>
          </a:prstGeom>
          <a:noFill/>
        </p:spPr>
        <p:txBody>
          <a:bodyPr wrap="square" rtlCol="0">
            <a:spAutoFit/>
          </a:bodyPr>
          <a:lstStyle/>
          <a:p>
            <a:pPr algn="just">
              <a:spcAft>
                <a:spcPts val="1200"/>
              </a:spcAft>
              <a:tabLst>
                <a:tab pos="338138" algn="l"/>
              </a:tabLst>
            </a:pPr>
            <a:r>
              <a:rPr lang="en-US" sz="16600" dirty="0" smtClean="0"/>
              <a:t>Part – A</a:t>
            </a:r>
            <a:endParaRPr lang="en-US" sz="16600" dirty="0"/>
          </a:p>
          <a:p>
            <a:pPr>
              <a:spcAft>
                <a:spcPts val="1200"/>
              </a:spcAft>
              <a:tabLst>
                <a:tab pos="338138" algn="l"/>
              </a:tabLst>
            </a:pPr>
            <a:r>
              <a:rPr lang="en-GB" sz="4400" dirty="0"/>
              <a:t> </a:t>
            </a:r>
            <a:r>
              <a:rPr lang="en-GB" sz="4800" dirty="0"/>
              <a:t>Poll Day - RO Level overview and preparations</a:t>
            </a:r>
            <a:endParaRPr lang="en-US" sz="4800" dirty="0" smtClean="0"/>
          </a:p>
        </p:txBody>
      </p:sp>
    </p:spTree>
    <p:extLst>
      <p:ext uri="{BB962C8B-B14F-4D97-AF65-F5344CB8AC3E}">
        <p14:creationId xmlns:p14="http://schemas.microsoft.com/office/powerpoint/2010/main" val="2496283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066800"/>
            <a:ext cx="12192000" cy="4278094"/>
          </a:xfrm>
          <a:prstGeom prst="rect">
            <a:avLst/>
          </a:prstGeom>
          <a:noFill/>
        </p:spPr>
        <p:txBody>
          <a:bodyPr wrap="square" rtlCol="0">
            <a:spAutoFit/>
          </a:bodyPr>
          <a:lstStyle/>
          <a:p>
            <a:pPr algn="just">
              <a:spcAft>
                <a:spcPts val="1200"/>
              </a:spcAft>
              <a:tabLst>
                <a:tab pos="338138" algn="l"/>
              </a:tabLst>
            </a:pPr>
            <a:r>
              <a:rPr lang="en-US" sz="16600" dirty="0" smtClean="0"/>
              <a:t>Part – E</a:t>
            </a:r>
          </a:p>
          <a:p>
            <a:pPr>
              <a:spcAft>
                <a:spcPts val="1200"/>
              </a:spcAft>
              <a:tabLst>
                <a:tab pos="338138" algn="l"/>
              </a:tabLst>
            </a:pPr>
            <a:r>
              <a:rPr lang="en-GB" sz="4800" dirty="0" smtClean="0"/>
              <a:t>Arrangements </a:t>
            </a:r>
            <a:r>
              <a:rPr lang="en-GB" sz="4800" dirty="0"/>
              <a:t>and Layout of RECEPTION CENTER – General guidelines – RO/ARO </a:t>
            </a:r>
            <a:endParaRPr lang="en-US" sz="4800" dirty="0" smtClean="0"/>
          </a:p>
        </p:txBody>
      </p:sp>
    </p:spTree>
    <p:extLst>
      <p:ext uri="{BB962C8B-B14F-4D97-AF65-F5344CB8AC3E}">
        <p14:creationId xmlns:p14="http://schemas.microsoft.com/office/powerpoint/2010/main" val="4466800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1">
            <a:extLst>
              <a:ext uri="{FF2B5EF4-FFF2-40B4-BE49-F238E27FC236}">
                <a16:creationId xmlns:a16="http://schemas.microsoft.com/office/drawing/2014/main" id="{17BFB3ED-C2CB-FD8B-34BB-BC3F2AADABD9}"/>
              </a:ext>
            </a:extLst>
          </p:cNvPr>
          <p:cNvSpPr>
            <a:spLocks noGrp="1"/>
          </p:cNvSpPr>
          <p:nvPr>
            <p:ph idx="1"/>
          </p:nvPr>
        </p:nvSpPr>
        <p:spPr>
          <a:xfrm>
            <a:off x="304800" y="1295400"/>
            <a:ext cx="11582400" cy="5181600"/>
          </a:xfrm>
        </p:spPr>
        <p:txBody>
          <a:bodyPr/>
          <a:lstStyle/>
          <a:p>
            <a:pPr marL="0" indent="0" eaLnBrk="1" hangingPunct="1">
              <a:buNone/>
            </a:pPr>
            <a:r>
              <a:rPr lang="en-US" altLang="en-US" sz="2350" b="1" dirty="0" smtClean="0"/>
              <a:t>Arrangements/logistics at Reception Centre:</a:t>
            </a:r>
          </a:p>
          <a:p>
            <a:pPr eaLnBrk="1" hangingPunct="1">
              <a:buFont typeface="Wingdings" panose="05000000000000000000" pitchFamily="2" charset="2"/>
              <a:buChar char="§"/>
            </a:pPr>
            <a:r>
              <a:rPr lang="en-US" altLang="en-US" sz="2350" dirty="0" smtClean="0"/>
              <a:t>Proper </a:t>
            </a:r>
            <a:r>
              <a:rPr lang="en-US" altLang="en-US" sz="2350" dirty="0"/>
              <a:t>arrangements for receiving of </a:t>
            </a:r>
            <a:r>
              <a:rPr lang="en-US" altLang="en-US" sz="2350" dirty="0" smtClean="0"/>
              <a:t>polled materials from polling personnel, strong </a:t>
            </a:r>
            <a:r>
              <a:rPr lang="en-US" altLang="en-US" sz="2350" dirty="0"/>
              <a:t>room security, parking of vehicles, and d</a:t>
            </a:r>
            <a:r>
              <a:rPr lang="en-US" altLang="en-US" sz="2350" dirty="0" smtClean="0"/>
              <a:t>esignated </a:t>
            </a:r>
            <a:r>
              <a:rPr lang="en-US" altLang="en-US" sz="2350" dirty="0"/>
              <a:t>shaded area for rest/ filling of incomplete reports if any, drinking water, electricity, power backup, computer with internet, telephone connections, toilet for males &amp; females, medical facilities and stalls for food, transport arrangements to go back </a:t>
            </a:r>
            <a:r>
              <a:rPr lang="en-US" altLang="en-US" sz="2350" dirty="0" smtClean="0"/>
              <a:t>etc. has </a:t>
            </a:r>
            <a:r>
              <a:rPr lang="en-US" altLang="en-US" sz="2350" dirty="0"/>
              <a:t>to be ensured.</a:t>
            </a:r>
          </a:p>
          <a:p>
            <a:pPr eaLnBrk="1" hangingPunct="1">
              <a:buFont typeface="Wingdings" panose="05000000000000000000" pitchFamily="2" charset="2"/>
              <a:buChar char="§"/>
            </a:pPr>
            <a:r>
              <a:rPr lang="en-US" altLang="en-US" sz="2350" dirty="0"/>
              <a:t>Adequate number of counters with reception parties be kept ready before the polling party arrives. </a:t>
            </a:r>
          </a:p>
          <a:p>
            <a:pPr eaLnBrk="1" hangingPunct="1">
              <a:buFont typeface="Wingdings" panose="05000000000000000000" pitchFamily="2" charset="2"/>
              <a:buChar char="§"/>
            </a:pPr>
            <a:r>
              <a:rPr lang="en-US" altLang="en-US" sz="2350" dirty="0"/>
              <a:t>Special instruction to check receipt </a:t>
            </a:r>
            <a:r>
              <a:rPr lang="en-US" altLang="en-US" sz="2350" dirty="0" smtClean="0"/>
              <a:t>of EVM &amp; VVPATs and all relevant documents, particularly PrO Diary duly filled, additional reports, account in </a:t>
            </a:r>
            <a:r>
              <a:rPr lang="en-US" altLang="en-US" sz="2350" dirty="0" smtClean="0">
                <a:solidFill>
                  <a:srgbClr val="0070C0"/>
                </a:solidFill>
              </a:rPr>
              <a:t>Form 17C</a:t>
            </a:r>
            <a:r>
              <a:rPr lang="en-US" altLang="en-US" sz="2350" dirty="0" smtClean="0"/>
              <a:t> and Register of </a:t>
            </a:r>
            <a:r>
              <a:rPr lang="en-US" altLang="en-US" sz="2350" dirty="0"/>
              <a:t>voters</a:t>
            </a:r>
            <a:r>
              <a:rPr lang="en-US" altLang="en-US" sz="2400" dirty="0" smtClean="0"/>
              <a:t>.</a:t>
            </a:r>
            <a:endParaRPr lang="en-US" altLang="en-US" sz="2400" dirty="0"/>
          </a:p>
        </p:txBody>
      </p:sp>
      <p:sp>
        <p:nvSpPr>
          <p:cNvPr id="46083" name="Title 2">
            <a:extLst>
              <a:ext uri="{FF2B5EF4-FFF2-40B4-BE49-F238E27FC236}">
                <a16:creationId xmlns:a16="http://schemas.microsoft.com/office/drawing/2014/main" id="{676637D9-A1CC-C41C-6C9D-0EAB138FF955}"/>
              </a:ext>
            </a:extLst>
          </p:cNvPr>
          <p:cNvSpPr>
            <a:spLocks noGrp="1"/>
          </p:cNvSpPr>
          <p:nvPr>
            <p:ph type="title"/>
          </p:nvPr>
        </p:nvSpPr>
        <p:spPr>
          <a:xfrm>
            <a:off x="0" y="159972"/>
            <a:ext cx="12192000" cy="830629"/>
          </a:xfrm>
        </p:spPr>
        <p:txBody>
          <a:bodyPr/>
          <a:lstStyle/>
          <a:p>
            <a:pPr eaLnBrk="1" hangingPunct="1"/>
            <a:r>
              <a:rPr lang="en-US" altLang="en-US" sz="4000" b="1" dirty="0"/>
              <a:t>Arrangements and Layout of RECEPTION CENTER</a:t>
            </a:r>
            <a:r>
              <a:rPr lang="en-US" altLang="en-US" sz="4000" b="1" dirty="0" smtClean="0"/>
              <a:t> – General guidelines – RO/ARO </a:t>
            </a:r>
            <a:endParaRPr lang="en-US" altLang="en-US" sz="4000" b="1" dirty="0"/>
          </a:p>
        </p:txBody>
      </p:sp>
      <p:sp>
        <p:nvSpPr>
          <p:cNvPr id="5" name="Rectangle 4"/>
          <p:cNvSpPr/>
          <p:nvPr/>
        </p:nvSpPr>
        <p:spPr>
          <a:xfrm>
            <a:off x="10893302" y="6107668"/>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23232718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1">
            <a:extLst>
              <a:ext uri="{FF2B5EF4-FFF2-40B4-BE49-F238E27FC236}">
                <a16:creationId xmlns:a16="http://schemas.microsoft.com/office/drawing/2014/main" id="{17BFB3ED-C2CB-FD8B-34BB-BC3F2AADABD9}"/>
              </a:ext>
            </a:extLst>
          </p:cNvPr>
          <p:cNvSpPr>
            <a:spLocks noGrp="1"/>
          </p:cNvSpPr>
          <p:nvPr>
            <p:ph idx="1"/>
          </p:nvPr>
        </p:nvSpPr>
        <p:spPr>
          <a:xfrm>
            <a:off x="398585" y="1352746"/>
            <a:ext cx="11430000" cy="5016500"/>
          </a:xfrm>
        </p:spPr>
        <p:txBody>
          <a:bodyPr/>
          <a:lstStyle/>
          <a:p>
            <a:pPr marL="0" indent="0" eaLnBrk="1" hangingPunct="1">
              <a:buNone/>
            </a:pPr>
            <a:r>
              <a:rPr lang="en-US" altLang="en-US" sz="2400" b="1" dirty="0" smtClean="0"/>
              <a:t>Special arrangements regarding PS with high voter turnout, violent incidents, complaints etc.:</a:t>
            </a:r>
          </a:p>
          <a:p>
            <a:pPr eaLnBrk="1" hangingPunct="1">
              <a:buFont typeface="Wingdings" panose="05000000000000000000" pitchFamily="2" charset="2"/>
              <a:buChar char="§"/>
            </a:pPr>
            <a:r>
              <a:rPr lang="en-US" altLang="en-US" sz="2400" dirty="0" smtClean="0"/>
              <a:t>Separate special </a:t>
            </a:r>
            <a:r>
              <a:rPr lang="en-US" altLang="en-US" sz="2400" dirty="0"/>
              <a:t>counter for receiving </a:t>
            </a:r>
            <a:r>
              <a:rPr lang="en-US" altLang="en-US" sz="2400" dirty="0" smtClean="0"/>
              <a:t>EVM &amp; VVPATs </a:t>
            </a:r>
            <a:r>
              <a:rPr lang="en-US" altLang="en-US" sz="2400" dirty="0"/>
              <a:t>and election </a:t>
            </a:r>
            <a:r>
              <a:rPr lang="en-US" altLang="en-US" sz="2400" dirty="0" smtClean="0"/>
              <a:t>materials </a:t>
            </a:r>
            <a:r>
              <a:rPr lang="en-US" altLang="en-US" sz="2400" dirty="0"/>
              <a:t>from polling stations where serious complaints were received, where polling percentages is </a:t>
            </a:r>
            <a:r>
              <a:rPr lang="en-US" altLang="en-US" sz="2400" dirty="0" smtClean="0"/>
              <a:t>higher, </a:t>
            </a:r>
            <a:r>
              <a:rPr lang="en-US" altLang="en-US" sz="2400" dirty="0"/>
              <a:t>PS where significant events such as violent incidents have taken place, where </a:t>
            </a:r>
            <a:r>
              <a:rPr lang="en-US" altLang="en-US" sz="2400" dirty="0" smtClean="0"/>
              <a:t>EVM/VVPAT replacement </a:t>
            </a:r>
            <a:r>
              <a:rPr lang="en-US" altLang="en-US" sz="2400" dirty="0"/>
              <a:t>has been done, PS where mock poll was conducted in the absence of </a:t>
            </a:r>
            <a:r>
              <a:rPr lang="en-US" altLang="en-US" sz="2400" dirty="0" smtClean="0"/>
              <a:t>polling agent/candidate</a:t>
            </a:r>
            <a:r>
              <a:rPr lang="en-US" altLang="en-US" sz="2400" dirty="0"/>
              <a:t>. </a:t>
            </a:r>
          </a:p>
          <a:p>
            <a:pPr eaLnBrk="1" hangingPunct="1">
              <a:buFont typeface="Wingdings" panose="05000000000000000000" pitchFamily="2" charset="2"/>
              <a:buChar char="§"/>
            </a:pPr>
            <a:r>
              <a:rPr lang="en-US" altLang="en-US" sz="2400" dirty="0"/>
              <a:t>Separate counter to receive the reports of Micro </a:t>
            </a:r>
            <a:r>
              <a:rPr lang="en-US" altLang="en-US" sz="2400" dirty="0" smtClean="0"/>
              <a:t>Observer</a:t>
            </a:r>
            <a:endParaRPr lang="en-US" altLang="en-US" sz="2400" dirty="0"/>
          </a:p>
          <a:p>
            <a:pPr eaLnBrk="1" hangingPunct="1">
              <a:buFont typeface="Wingdings" panose="05000000000000000000" pitchFamily="2" charset="2"/>
              <a:buChar char="§"/>
            </a:pPr>
            <a:r>
              <a:rPr lang="en-US" altLang="en-US" sz="2400" dirty="0"/>
              <a:t>Observer/RO should be present at this counter. </a:t>
            </a:r>
          </a:p>
          <a:p>
            <a:pPr eaLnBrk="1" hangingPunct="1">
              <a:buFont typeface="Wingdings" panose="05000000000000000000" pitchFamily="2" charset="2"/>
              <a:buChar char="§"/>
            </a:pPr>
            <a:r>
              <a:rPr lang="en-US" altLang="en-US" sz="2400" dirty="0"/>
              <a:t>The </a:t>
            </a:r>
            <a:r>
              <a:rPr lang="en-US" altLang="en-US" sz="2400" dirty="0" smtClean="0"/>
              <a:t>PrO and Sector Officers including Micro Observers </a:t>
            </a:r>
            <a:r>
              <a:rPr lang="en-US" altLang="en-US" sz="2400" dirty="0"/>
              <a:t>if any are relieved only after proper verification of documents, checking of seals of </a:t>
            </a:r>
            <a:r>
              <a:rPr lang="en-US" altLang="en-US" sz="2400" dirty="0" smtClean="0"/>
              <a:t>EVM &amp; VVPATs, </a:t>
            </a:r>
            <a:r>
              <a:rPr lang="en-US" altLang="en-US" sz="2400" dirty="0"/>
              <a:t>and discussion with RO, and Observer.</a:t>
            </a:r>
          </a:p>
          <a:p>
            <a:pPr eaLnBrk="1" hangingPunct="1"/>
            <a:endParaRPr lang="en-US" altLang="en-US" sz="2400" dirty="0"/>
          </a:p>
        </p:txBody>
      </p:sp>
      <p:sp>
        <p:nvSpPr>
          <p:cNvPr id="46083" name="Title 2">
            <a:extLst>
              <a:ext uri="{FF2B5EF4-FFF2-40B4-BE49-F238E27FC236}">
                <a16:creationId xmlns:a16="http://schemas.microsoft.com/office/drawing/2014/main" id="{676637D9-A1CC-C41C-6C9D-0EAB138FF955}"/>
              </a:ext>
            </a:extLst>
          </p:cNvPr>
          <p:cNvSpPr>
            <a:spLocks noGrp="1"/>
          </p:cNvSpPr>
          <p:nvPr>
            <p:ph type="title"/>
          </p:nvPr>
        </p:nvSpPr>
        <p:spPr>
          <a:xfrm>
            <a:off x="17585" y="113714"/>
            <a:ext cx="12192000" cy="1143000"/>
          </a:xfrm>
        </p:spPr>
        <p:txBody>
          <a:bodyPr/>
          <a:lstStyle/>
          <a:p>
            <a:pPr eaLnBrk="1" hangingPunct="1"/>
            <a:r>
              <a:rPr lang="en-US" altLang="en-US" sz="3600" b="1" dirty="0" smtClean="0"/>
              <a:t>Arrangements and Layout of RECEPTION </a:t>
            </a:r>
            <a:r>
              <a:rPr lang="en-US" altLang="en-US" sz="3600" b="1" dirty="0"/>
              <a:t>CENTER – General guidelines – RO/ARO </a:t>
            </a:r>
            <a:r>
              <a:rPr lang="en-US" altLang="en-US" sz="3600" b="1" dirty="0" smtClean="0"/>
              <a:t>– contd.</a:t>
            </a:r>
            <a:endParaRPr lang="en-US" altLang="en-US" sz="3600" b="1" dirty="0"/>
          </a:p>
        </p:txBody>
      </p:sp>
      <p:sp>
        <p:nvSpPr>
          <p:cNvPr id="5" name="Rectangle 4"/>
          <p:cNvSpPr/>
          <p:nvPr/>
        </p:nvSpPr>
        <p:spPr>
          <a:xfrm>
            <a:off x="10439400" y="5999914"/>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34292126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1752600"/>
            <a:ext cx="12192000" cy="6238875"/>
          </a:xfrm>
        </p:spPr>
        <p:txBody>
          <a:bodyPr/>
          <a:lstStyle/>
          <a:p>
            <a:pPr marL="0" indent="0" eaLnBrk="1" hangingPunct="1">
              <a:buNone/>
            </a:pPr>
            <a:r>
              <a:rPr lang="en-US" altLang="en-US" sz="2400" b="1" dirty="0" smtClean="0"/>
              <a:t>Arrangements in strong room, safe custody of EVMs &amp; VVPATs:</a:t>
            </a:r>
          </a:p>
          <a:p>
            <a:pPr marL="273050" indent="-273050" eaLnBrk="1" hangingPunct="1">
              <a:buFont typeface="Wingdings" panose="05000000000000000000" pitchFamily="2" charset="2"/>
              <a:buChar char="§"/>
            </a:pPr>
            <a:r>
              <a:rPr lang="en-US" altLang="en-US" sz="2400" dirty="0" smtClean="0"/>
              <a:t>Preparation </a:t>
            </a:r>
            <a:r>
              <a:rPr lang="en-US" altLang="en-US" sz="2400" dirty="0"/>
              <a:t>of a </a:t>
            </a:r>
            <a:r>
              <a:rPr lang="en-US" altLang="en-US" sz="2400" dirty="0" smtClean="0"/>
              <a:t>strong </a:t>
            </a:r>
            <a:r>
              <a:rPr lang="en-US" altLang="en-US" sz="2400" dirty="0"/>
              <a:t>room should be done well in advance. </a:t>
            </a:r>
          </a:p>
          <a:p>
            <a:pPr marL="273050" indent="-273050" eaLnBrk="1" hangingPunct="1">
              <a:buFont typeface="Wingdings" panose="05000000000000000000" pitchFamily="2" charset="2"/>
              <a:buChar char="§"/>
            </a:pPr>
            <a:r>
              <a:rPr lang="en-US" altLang="en-US" sz="2400" dirty="0"/>
              <a:t>Strong rooms should have proper security, 24x7 CAPF  </a:t>
            </a:r>
            <a:r>
              <a:rPr lang="en-US" altLang="en-US" sz="2400" dirty="0" smtClean="0"/>
              <a:t>(2 layered </a:t>
            </a:r>
            <a:r>
              <a:rPr lang="en-US" altLang="en-US" sz="2400" dirty="0"/>
              <a:t>security, 24x7 control room with CCTV cameras etc.)</a:t>
            </a:r>
          </a:p>
          <a:p>
            <a:pPr marL="273050" indent="-273050" eaLnBrk="1" hangingPunct="1">
              <a:buFont typeface="Wingdings" panose="05000000000000000000" pitchFamily="2" charset="2"/>
              <a:buChar char="§"/>
            </a:pPr>
            <a:r>
              <a:rPr lang="en-US" altLang="en-US" sz="2400" dirty="0"/>
              <a:t>The floor of the strong room has squares indicating the </a:t>
            </a:r>
            <a:r>
              <a:rPr lang="en-US" altLang="en-US" sz="2400" dirty="0" smtClean="0"/>
              <a:t>PS </a:t>
            </a:r>
            <a:r>
              <a:rPr lang="en-US" altLang="en-US" sz="2400" dirty="0"/>
              <a:t>numbers.</a:t>
            </a:r>
          </a:p>
          <a:p>
            <a:pPr marL="273050" indent="-273050" eaLnBrk="1" hangingPunct="1">
              <a:buFont typeface="Wingdings" panose="05000000000000000000" pitchFamily="2" charset="2"/>
              <a:buChar char="§"/>
            </a:pPr>
            <a:r>
              <a:rPr lang="en-US" altLang="en-US" sz="2400" dirty="0"/>
              <a:t>The </a:t>
            </a:r>
            <a:r>
              <a:rPr lang="en-US" altLang="en-US" sz="2400" dirty="0" smtClean="0"/>
              <a:t>EVM &amp; VVPATs </a:t>
            </a:r>
            <a:r>
              <a:rPr lang="en-US" altLang="en-US" sz="2400" dirty="0"/>
              <a:t>received from polling parties are to be stacked in polling station-wise squares in the strong room. </a:t>
            </a:r>
            <a:r>
              <a:rPr lang="en-US" altLang="en-US" sz="2400" dirty="0" smtClean="0"/>
              <a:t>CU </a:t>
            </a:r>
            <a:r>
              <a:rPr lang="en-US" altLang="en-US" sz="2400" dirty="0"/>
              <a:t>above </a:t>
            </a:r>
            <a:r>
              <a:rPr lang="en-US" altLang="en-US" sz="2400" dirty="0" smtClean="0"/>
              <a:t>BU,VVPAT </a:t>
            </a:r>
            <a:r>
              <a:rPr lang="en-US" altLang="en-US" sz="2400" dirty="0"/>
              <a:t>with one copy of </a:t>
            </a:r>
            <a:r>
              <a:rPr lang="en-US" altLang="en-US" sz="2400" b="1" dirty="0" smtClean="0">
                <a:solidFill>
                  <a:srgbClr val="0070C0"/>
                </a:solidFill>
              </a:rPr>
              <a:t>Form </a:t>
            </a:r>
            <a:r>
              <a:rPr lang="en-US" altLang="en-US" sz="2400" b="1" dirty="0">
                <a:solidFill>
                  <a:srgbClr val="0070C0"/>
                </a:solidFill>
              </a:rPr>
              <a:t>17C</a:t>
            </a:r>
            <a:r>
              <a:rPr lang="en-US" altLang="en-US" sz="2400" dirty="0"/>
              <a:t> and </a:t>
            </a:r>
            <a:r>
              <a:rPr lang="en-US" altLang="en-US" sz="2400" dirty="0" smtClean="0"/>
              <a:t>PrO declaration </a:t>
            </a:r>
            <a:r>
              <a:rPr lang="en-US" altLang="en-US" sz="2400" dirty="0"/>
              <a:t>of each PS.(Duplicate copy of </a:t>
            </a:r>
            <a:r>
              <a:rPr lang="en-US" altLang="en-US" sz="2400" b="1" dirty="0">
                <a:solidFill>
                  <a:srgbClr val="0070C0"/>
                </a:solidFill>
              </a:rPr>
              <a:t>F</a:t>
            </a:r>
            <a:r>
              <a:rPr lang="en-US" altLang="en-US" sz="2400" b="1" dirty="0" smtClean="0">
                <a:solidFill>
                  <a:srgbClr val="0070C0"/>
                </a:solidFill>
              </a:rPr>
              <a:t>orm </a:t>
            </a:r>
            <a:r>
              <a:rPr lang="en-US" altLang="en-US" sz="2400" b="1" dirty="0">
                <a:solidFill>
                  <a:srgbClr val="0070C0"/>
                </a:solidFill>
              </a:rPr>
              <a:t>17C </a:t>
            </a:r>
            <a:r>
              <a:rPr lang="en-US" altLang="en-US" sz="2400" dirty="0"/>
              <a:t>to be </a:t>
            </a:r>
            <a:r>
              <a:rPr lang="en-US" altLang="en-US" sz="2400" dirty="0" smtClean="0"/>
              <a:t>kept with RO</a:t>
            </a:r>
            <a:r>
              <a:rPr lang="en-US" altLang="en-US" sz="2400" dirty="0"/>
              <a:t>) </a:t>
            </a:r>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609600"/>
            <a:ext cx="12192000" cy="487362"/>
          </a:xfrm>
        </p:spPr>
        <p:txBody>
          <a:bodyPr/>
          <a:lstStyle/>
          <a:p>
            <a:pPr eaLnBrk="1" hangingPunct="1"/>
            <a:r>
              <a:rPr lang="en-US" altLang="en-US" sz="2800" b="1" dirty="0"/>
              <a:t>Arrangements and Layout of RECEPTION CENTER – General guidelines – RO/ARO - </a:t>
            </a:r>
            <a:r>
              <a:rPr lang="en-US" altLang="en-US" sz="2800" b="1" dirty="0" smtClean="0"/>
              <a:t>safe custody of EVM &amp; VVPAT after receiving – contd.</a:t>
            </a:r>
            <a:endParaRPr lang="en-US" altLang="en-US" sz="2800" b="1" dirty="0"/>
          </a:p>
        </p:txBody>
      </p:sp>
      <p:sp>
        <p:nvSpPr>
          <p:cNvPr id="6" name="Rectangle 5"/>
          <p:cNvSpPr/>
          <p:nvPr/>
        </p:nvSpPr>
        <p:spPr>
          <a:xfrm>
            <a:off x="9601200" y="5650468"/>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417024258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1371601"/>
            <a:ext cx="12191999" cy="5257800"/>
          </a:xfrm>
        </p:spPr>
        <p:txBody>
          <a:bodyPr/>
          <a:lstStyle/>
          <a:p>
            <a:pPr marL="0" indent="0" algn="just" eaLnBrk="1" hangingPunct="1">
              <a:buNone/>
            </a:pPr>
            <a:r>
              <a:rPr lang="en-US" altLang="en-US" sz="2350" b="1" dirty="0" smtClean="0"/>
              <a:t>Sealing and Security arrangements for strong rooms </a:t>
            </a:r>
          </a:p>
          <a:p>
            <a:pPr algn="just" eaLnBrk="1" hangingPunct="1">
              <a:buFont typeface="Wingdings" panose="05000000000000000000" pitchFamily="2" charset="2"/>
              <a:buChar char="§"/>
            </a:pPr>
            <a:r>
              <a:rPr lang="en-US" altLang="en-US" sz="2350" dirty="0"/>
              <a:t>After</a:t>
            </a:r>
            <a:r>
              <a:rPr lang="en-US" altLang="en-US" sz="2350" dirty="0" smtClean="0"/>
              <a:t> </a:t>
            </a:r>
            <a:r>
              <a:rPr lang="en-US" altLang="en-US" sz="2350" dirty="0"/>
              <a:t>all </a:t>
            </a:r>
            <a:r>
              <a:rPr lang="en-US" altLang="en-US" sz="2350" dirty="0" smtClean="0"/>
              <a:t>EVM &amp; VVPATs </a:t>
            </a:r>
            <a:r>
              <a:rPr lang="en-US" altLang="en-US" sz="2350" dirty="0"/>
              <a:t>and other materials are safely placed, the strong room is to be sealed in the presence of contesting candidates / their election agents and </a:t>
            </a:r>
            <a:r>
              <a:rPr lang="en-US" altLang="en-US" sz="2350" dirty="0" smtClean="0"/>
              <a:t>Observer.</a:t>
            </a:r>
            <a:endParaRPr lang="en-US" altLang="en-US" sz="2350" dirty="0"/>
          </a:p>
          <a:p>
            <a:pPr marL="273050" indent="-273050" algn="just" eaLnBrk="1" hangingPunct="1">
              <a:buFont typeface="Wingdings" panose="05000000000000000000" pitchFamily="2" charset="2"/>
              <a:buChar char="§"/>
            </a:pPr>
            <a:r>
              <a:rPr lang="en-US" altLang="en-US" sz="2350" dirty="0"/>
              <a:t> All contesting candidates can depute their representatives to keep a close watch on the security arrangements of the strong room. They are to be allowed to stay outside the outermost perimeter in rainproof tents, built officially, with proper shade, drinking water, toilets, CCTV etc. </a:t>
            </a:r>
            <a:endParaRPr lang="en-US" altLang="en-US" sz="2350" dirty="0" smtClean="0"/>
          </a:p>
          <a:p>
            <a:pPr marL="273050" indent="-273050" algn="just" eaLnBrk="1" hangingPunct="1">
              <a:buFont typeface="Wingdings" panose="05000000000000000000" pitchFamily="2" charset="2"/>
              <a:buChar char="§"/>
            </a:pPr>
            <a:r>
              <a:rPr lang="en-GB" sz="2400" dirty="0" smtClean="0"/>
              <a:t>A </a:t>
            </a:r>
            <a:r>
              <a:rPr lang="en-GB" sz="2400" dirty="0"/>
              <a:t>Gazetted officer along with a police officer should be put on duty round the clock for monitoring the security arrangements of strong room. </a:t>
            </a:r>
            <a:endParaRPr lang="en-US" altLang="en-US" sz="2350" dirty="0" smtClean="0"/>
          </a:p>
          <a:p>
            <a:pPr marL="273050" indent="-273050" algn="just" eaLnBrk="1" hangingPunct="1">
              <a:buFont typeface="Wingdings" panose="05000000000000000000" pitchFamily="2" charset="2"/>
              <a:buChar char="§"/>
            </a:pPr>
            <a:r>
              <a:rPr lang="en-US" altLang="en-US" sz="2350" dirty="0" smtClean="0"/>
              <a:t>RO/DEO </a:t>
            </a:r>
            <a:r>
              <a:rPr lang="en-US" altLang="en-US" sz="2350" dirty="0"/>
              <a:t>to check the strong room(Inner perimeter only) log book every day.</a:t>
            </a:r>
          </a:p>
          <a:p>
            <a:pPr marL="273050" indent="-273050" algn="just" eaLnBrk="1" hangingPunct="1">
              <a:buFont typeface="Wingdings" panose="05000000000000000000" pitchFamily="2" charset="2"/>
              <a:buChar char="§"/>
            </a:pPr>
            <a:r>
              <a:rPr lang="en-US" altLang="en-US" sz="2350" dirty="0"/>
              <a:t>In case after the strong room is sealed, it needs to be reopened, the matter is </a:t>
            </a:r>
            <a:r>
              <a:rPr lang="en-US" altLang="en-US" sz="2350" dirty="0" smtClean="0"/>
              <a:t>to </a:t>
            </a:r>
            <a:r>
              <a:rPr lang="en-US" altLang="en-US" sz="2350" dirty="0"/>
              <a:t>be informed to the contesting candidates and records are to be maintained in the prescribed logbook. </a:t>
            </a:r>
            <a:endParaRPr lang="en-US" altLang="en-US" sz="2350" dirty="0" smtClean="0"/>
          </a:p>
          <a:p>
            <a:pPr marL="273050" indent="-273050" algn="just" eaLnBrk="1" hangingPunct="1">
              <a:buFont typeface="Wingdings" panose="05000000000000000000" pitchFamily="2" charset="2"/>
              <a:buChar char="§"/>
            </a:pPr>
            <a:r>
              <a:rPr lang="en-US" altLang="en-US" sz="2350" dirty="0" smtClean="0"/>
              <a:t>Strong room keys to be kept securely with authorized person as per ECI Instructions</a:t>
            </a:r>
            <a:endParaRPr lang="en-US" altLang="en-US" sz="235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609600"/>
            <a:ext cx="12115800" cy="487362"/>
          </a:xfrm>
        </p:spPr>
        <p:txBody>
          <a:bodyPr/>
          <a:lstStyle/>
          <a:p>
            <a:pPr eaLnBrk="1" hangingPunct="1"/>
            <a:r>
              <a:rPr lang="en-US" altLang="en-US" sz="2800" b="1" dirty="0"/>
              <a:t>Arrangements and Layout of RECEPTION CENTER – General guidelines – RO/ARO - </a:t>
            </a:r>
            <a:r>
              <a:rPr lang="en-US" altLang="en-US" sz="2800" b="1" dirty="0" smtClean="0"/>
              <a:t>safe </a:t>
            </a:r>
            <a:r>
              <a:rPr lang="en-US" altLang="en-US" sz="2800" b="1" dirty="0"/>
              <a:t>custody of EVM &amp; VVPAT after receiving – </a:t>
            </a:r>
            <a:r>
              <a:rPr lang="en-US" altLang="en-US" sz="2800" b="1" dirty="0" smtClean="0"/>
              <a:t>contd. </a:t>
            </a:r>
            <a:endParaRPr lang="en-US" altLang="en-US" sz="2800" b="1" dirty="0"/>
          </a:p>
        </p:txBody>
      </p:sp>
    </p:spTree>
    <p:extLst>
      <p:ext uri="{BB962C8B-B14F-4D97-AF65-F5344CB8AC3E}">
        <p14:creationId xmlns:p14="http://schemas.microsoft.com/office/powerpoint/2010/main" val="15913547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066800"/>
            <a:ext cx="12192000" cy="4278094"/>
          </a:xfrm>
          <a:prstGeom prst="rect">
            <a:avLst/>
          </a:prstGeom>
          <a:noFill/>
        </p:spPr>
        <p:txBody>
          <a:bodyPr wrap="square" rtlCol="0">
            <a:spAutoFit/>
          </a:bodyPr>
          <a:lstStyle/>
          <a:p>
            <a:pPr algn="just">
              <a:spcAft>
                <a:spcPts val="1200"/>
              </a:spcAft>
              <a:tabLst>
                <a:tab pos="338138" algn="l"/>
              </a:tabLst>
            </a:pPr>
            <a:r>
              <a:rPr lang="en-US" sz="16600" dirty="0" smtClean="0"/>
              <a:t>Part – F</a:t>
            </a:r>
          </a:p>
          <a:p>
            <a:pPr>
              <a:spcAft>
                <a:spcPts val="1200"/>
              </a:spcAft>
              <a:tabLst>
                <a:tab pos="338138" algn="l"/>
              </a:tabLst>
            </a:pPr>
            <a:r>
              <a:rPr lang="en-GB" sz="4800" dirty="0" smtClean="0"/>
              <a:t>Re-poll and Adjournment of </a:t>
            </a:r>
            <a:r>
              <a:rPr lang="en-GB" sz="4800" dirty="0"/>
              <a:t>Poll </a:t>
            </a:r>
            <a:r>
              <a:rPr lang="en-GB" sz="4800" dirty="0" smtClean="0"/>
              <a:t>- </a:t>
            </a:r>
            <a:r>
              <a:rPr lang="en-GB" sz="4800" dirty="0"/>
              <a:t>ECI/CEO/Observer/RO/PrO </a:t>
            </a:r>
            <a:endParaRPr lang="en-US" sz="4800" dirty="0" smtClean="0"/>
          </a:p>
        </p:txBody>
      </p:sp>
    </p:spTree>
    <p:extLst>
      <p:ext uri="{BB962C8B-B14F-4D97-AF65-F5344CB8AC3E}">
        <p14:creationId xmlns:p14="http://schemas.microsoft.com/office/powerpoint/2010/main" val="40249477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1">
            <a:extLst>
              <a:ext uri="{FF2B5EF4-FFF2-40B4-BE49-F238E27FC236}">
                <a16:creationId xmlns:a16="http://schemas.microsoft.com/office/drawing/2014/main" id="{8EFE93FA-420F-93BA-3109-7B93EC5C4421}"/>
              </a:ext>
            </a:extLst>
          </p:cNvPr>
          <p:cNvSpPr>
            <a:spLocks noGrp="1"/>
          </p:cNvSpPr>
          <p:nvPr>
            <p:ph idx="1"/>
          </p:nvPr>
        </p:nvSpPr>
        <p:spPr>
          <a:xfrm>
            <a:off x="609600" y="1295400"/>
            <a:ext cx="10896600" cy="4719638"/>
          </a:xfrm>
        </p:spPr>
        <p:txBody>
          <a:bodyPr/>
          <a:lstStyle/>
          <a:p>
            <a:pPr marL="0" indent="0" algn="just" eaLnBrk="1" hangingPunct="1">
              <a:lnSpc>
                <a:spcPct val="150000"/>
              </a:lnSpc>
              <a:buNone/>
            </a:pPr>
            <a:r>
              <a:rPr lang="en-US" altLang="en-US" sz="2800" b="1" dirty="0" smtClean="0"/>
              <a:t>SOP for scrutiny of </a:t>
            </a:r>
            <a:r>
              <a:rPr lang="en-US" altLang="en-US" sz="2800" b="1" dirty="0" smtClean="0">
                <a:solidFill>
                  <a:srgbClr val="0070C0"/>
                </a:solidFill>
              </a:rPr>
              <a:t>Form 17A </a:t>
            </a:r>
            <a:r>
              <a:rPr lang="en-US" altLang="en-US" sz="2800" b="1" dirty="0" smtClean="0"/>
              <a:t>and other documents:</a:t>
            </a:r>
          </a:p>
          <a:p>
            <a:pPr algn="just" eaLnBrk="1" hangingPunct="1">
              <a:lnSpc>
                <a:spcPct val="150000"/>
              </a:lnSpc>
              <a:buFont typeface="Wingdings" panose="05000000000000000000" pitchFamily="2" charset="2"/>
              <a:buChar char="§"/>
            </a:pPr>
            <a:r>
              <a:rPr lang="en-US" altLang="en-US" sz="2800" dirty="0" smtClean="0"/>
              <a:t>Scrutiny </a:t>
            </a:r>
            <a:r>
              <a:rPr lang="en-US" altLang="en-US" sz="2800" dirty="0"/>
              <a:t>of </a:t>
            </a:r>
            <a:r>
              <a:rPr lang="en-US" altLang="en-US" sz="2800" dirty="0">
                <a:solidFill>
                  <a:srgbClr val="0070C0"/>
                </a:solidFill>
              </a:rPr>
              <a:t>Form 17A </a:t>
            </a:r>
            <a:r>
              <a:rPr lang="en-US" altLang="en-US" sz="2800" dirty="0"/>
              <a:t>and </a:t>
            </a:r>
            <a:r>
              <a:rPr lang="en-US" altLang="en-US" sz="2800" dirty="0" smtClean="0"/>
              <a:t>other documents</a:t>
            </a:r>
          </a:p>
          <a:p>
            <a:pPr algn="just" eaLnBrk="1" hangingPunct="1">
              <a:lnSpc>
                <a:spcPct val="150000"/>
              </a:lnSpc>
              <a:buFont typeface="Wingdings" panose="05000000000000000000" pitchFamily="2" charset="2"/>
              <a:buChar char="§"/>
            </a:pPr>
            <a:r>
              <a:rPr lang="en-US" altLang="en-US" sz="2800" dirty="0" smtClean="0"/>
              <a:t>RO</a:t>
            </a:r>
            <a:r>
              <a:rPr lang="en-US" altLang="en-US" sz="2800" dirty="0"/>
              <a:t>, Observer, </a:t>
            </a:r>
            <a:r>
              <a:rPr lang="en-US" altLang="en-US" sz="2800" dirty="0" smtClean="0"/>
              <a:t>Candidates/agents </a:t>
            </a:r>
            <a:r>
              <a:rPr lang="en-US" altLang="en-US" sz="2800" dirty="0"/>
              <a:t>to remain present. </a:t>
            </a:r>
          </a:p>
          <a:p>
            <a:pPr algn="just" eaLnBrk="1" hangingPunct="1">
              <a:lnSpc>
                <a:spcPct val="150000"/>
              </a:lnSpc>
              <a:buFont typeface="Wingdings" panose="05000000000000000000" pitchFamily="2" charset="2"/>
              <a:buChar char="§"/>
            </a:pPr>
            <a:r>
              <a:rPr lang="en-US" altLang="en-US" sz="2800" dirty="0"/>
              <a:t>Cross Checking of entries in </a:t>
            </a:r>
            <a:r>
              <a:rPr lang="en-US" altLang="en-US" sz="2800" dirty="0">
                <a:solidFill>
                  <a:srgbClr val="0070C0"/>
                </a:solidFill>
              </a:rPr>
              <a:t>Form 17A,</a:t>
            </a:r>
            <a:r>
              <a:rPr lang="en-US" altLang="en-US" sz="2800" dirty="0"/>
              <a:t> </a:t>
            </a:r>
            <a:r>
              <a:rPr lang="en-US" altLang="en-US" sz="2800" dirty="0" smtClean="0"/>
              <a:t>PrO Diary, </a:t>
            </a:r>
            <a:r>
              <a:rPr lang="en-US" altLang="en-US" sz="2800" dirty="0"/>
              <a:t>Control Room complaint register, Marked copy of roll, </a:t>
            </a:r>
            <a:r>
              <a:rPr lang="en-US" altLang="en-US" sz="2800" dirty="0">
                <a:solidFill>
                  <a:srgbClr val="0070C0"/>
                </a:solidFill>
              </a:rPr>
              <a:t>Form 17C,</a:t>
            </a:r>
            <a:r>
              <a:rPr lang="en-US" altLang="en-US" sz="2800" dirty="0"/>
              <a:t> visit sheet, Micro </a:t>
            </a:r>
            <a:r>
              <a:rPr lang="en-US" altLang="en-US" sz="2800" dirty="0" smtClean="0"/>
              <a:t>Observer report </a:t>
            </a:r>
            <a:r>
              <a:rPr lang="en-US" altLang="en-US" sz="2800" dirty="0"/>
              <a:t>if </a:t>
            </a:r>
            <a:r>
              <a:rPr lang="en-US" altLang="en-US" sz="2800" dirty="0" smtClean="0"/>
              <a:t>any and videos/photos of poll process </a:t>
            </a:r>
          </a:p>
          <a:p>
            <a:pPr algn="just" eaLnBrk="1" hangingPunct="1">
              <a:lnSpc>
                <a:spcPct val="150000"/>
              </a:lnSpc>
              <a:buFont typeface="Wingdings" panose="05000000000000000000" pitchFamily="2" charset="2"/>
              <a:buChar char="§"/>
            </a:pPr>
            <a:r>
              <a:rPr lang="en-US" altLang="en-US" sz="2800" dirty="0" smtClean="0"/>
              <a:t>Scrutiny process to </a:t>
            </a:r>
            <a:r>
              <a:rPr lang="en-US" altLang="en-US" sz="2800" dirty="0"/>
              <a:t>be Videographed.</a:t>
            </a:r>
          </a:p>
          <a:p>
            <a:pPr algn="just" eaLnBrk="1" hangingPunct="1"/>
            <a:endParaRPr lang="en-US" altLang="en-US" sz="2800" dirty="0"/>
          </a:p>
        </p:txBody>
      </p:sp>
      <p:sp>
        <p:nvSpPr>
          <p:cNvPr id="55299" name="Title 2">
            <a:extLst>
              <a:ext uri="{FF2B5EF4-FFF2-40B4-BE49-F238E27FC236}">
                <a16:creationId xmlns:a16="http://schemas.microsoft.com/office/drawing/2014/main" id="{3C9A9E19-23A0-562E-1678-19A9F3C29FFE}"/>
              </a:ext>
            </a:extLst>
          </p:cNvPr>
          <p:cNvSpPr>
            <a:spLocks noGrp="1"/>
          </p:cNvSpPr>
          <p:nvPr>
            <p:ph type="title"/>
          </p:nvPr>
        </p:nvSpPr>
        <p:spPr/>
        <p:txBody>
          <a:bodyPr/>
          <a:lstStyle/>
          <a:p>
            <a:pPr eaLnBrk="1" hangingPunct="1"/>
            <a:r>
              <a:rPr lang="en-US" altLang="en-US" dirty="0" smtClean="0"/>
              <a:t>Scrutiny of polled documents </a:t>
            </a:r>
            <a:endParaRPr lang="en-US"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1">
            <a:extLst>
              <a:ext uri="{FF2B5EF4-FFF2-40B4-BE49-F238E27FC236}">
                <a16:creationId xmlns:a16="http://schemas.microsoft.com/office/drawing/2014/main" id="{8EFE93FA-420F-93BA-3109-7B93EC5C4421}"/>
              </a:ext>
            </a:extLst>
          </p:cNvPr>
          <p:cNvSpPr>
            <a:spLocks noGrp="1"/>
          </p:cNvSpPr>
          <p:nvPr>
            <p:ph idx="1"/>
          </p:nvPr>
        </p:nvSpPr>
        <p:spPr>
          <a:xfrm>
            <a:off x="1066800" y="1295400"/>
            <a:ext cx="10287000" cy="4719638"/>
          </a:xfrm>
        </p:spPr>
        <p:txBody>
          <a:bodyPr/>
          <a:lstStyle/>
          <a:p>
            <a:pPr algn="just" eaLnBrk="1" hangingPunct="1">
              <a:buFont typeface="Wingdings" panose="05000000000000000000" pitchFamily="2" charset="2"/>
              <a:buChar char="§"/>
            </a:pPr>
            <a:r>
              <a:rPr lang="en-US" altLang="en-US" sz="2800" dirty="0" smtClean="0"/>
              <a:t>Re-poll in PSs as per ECI orders</a:t>
            </a:r>
            <a:endParaRPr lang="en-US" altLang="en-US" sz="2800" dirty="0"/>
          </a:p>
          <a:p>
            <a:pPr algn="just" eaLnBrk="1" hangingPunct="1">
              <a:buFont typeface="Wingdings" panose="05000000000000000000" pitchFamily="2" charset="2"/>
              <a:buChar char="§"/>
            </a:pPr>
            <a:r>
              <a:rPr lang="en-US" altLang="en-US" sz="2800" dirty="0"/>
              <a:t> </a:t>
            </a:r>
            <a:r>
              <a:rPr lang="en-US" altLang="en-US" sz="2800" dirty="0" smtClean="0"/>
              <a:t>EVM &amp; VVPATs </a:t>
            </a:r>
            <a:r>
              <a:rPr lang="en-US" altLang="en-US" sz="2800" dirty="0"/>
              <a:t>and polling </a:t>
            </a:r>
            <a:r>
              <a:rPr lang="en-US" altLang="en-US" sz="2800" dirty="0" smtClean="0"/>
              <a:t>parties for re-poll to </a:t>
            </a:r>
            <a:r>
              <a:rPr lang="en-US" altLang="en-US" sz="2800" dirty="0"/>
              <a:t>be drawn from reserve list. </a:t>
            </a:r>
          </a:p>
          <a:p>
            <a:pPr algn="just" eaLnBrk="1" hangingPunct="1">
              <a:buFont typeface="Wingdings" panose="05000000000000000000" pitchFamily="2" charset="2"/>
              <a:buChar char="§"/>
            </a:pPr>
            <a:r>
              <a:rPr lang="en-US" altLang="en-US" sz="2800" dirty="0" smtClean="0"/>
              <a:t>Re-poll </a:t>
            </a:r>
            <a:r>
              <a:rPr lang="en-US" altLang="en-US" sz="2800" dirty="0"/>
              <a:t>EVM sticker </a:t>
            </a:r>
            <a:r>
              <a:rPr lang="en-US" altLang="en-US" sz="2800" dirty="0" smtClean="0"/>
              <a:t>to be pasted </a:t>
            </a:r>
            <a:r>
              <a:rPr lang="en-US" altLang="en-US" sz="2800" dirty="0"/>
              <a:t>on </a:t>
            </a:r>
            <a:r>
              <a:rPr lang="en-US" altLang="en-US" sz="2800" dirty="0" smtClean="0"/>
              <a:t>EVMs used for re-poll </a:t>
            </a:r>
          </a:p>
          <a:p>
            <a:pPr algn="just" eaLnBrk="1" hangingPunct="1">
              <a:buFont typeface="Wingdings" panose="05000000000000000000" pitchFamily="2" charset="2"/>
              <a:buChar char="§"/>
            </a:pPr>
            <a:r>
              <a:rPr lang="en-US" altLang="en-US" sz="2800" dirty="0" smtClean="0"/>
              <a:t>At the counting, it should be ensured that only the EVMs used for re-poll are taken up for counting in respect of the re-poll PSs</a:t>
            </a:r>
            <a:endParaRPr lang="en-US" altLang="en-US" sz="2800" dirty="0"/>
          </a:p>
          <a:p>
            <a:pPr algn="just" eaLnBrk="1" hangingPunct="1"/>
            <a:endParaRPr lang="en-US" altLang="en-US" sz="2800" dirty="0"/>
          </a:p>
        </p:txBody>
      </p:sp>
      <p:sp>
        <p:nvSpPr>
          <p:cNvPr id="55299" name="Title 2">
            <a:extLst>
              <a:ext uri="{FF2B5EF4-FFF2-40B4-BE49-F238E27FC236}">
                <a16:creationId xmlns:a16="http://schemas.microsoft.com/office/drawing/2014/main" id="{3C9A9E19-23A0-562E-1678-19A9F3C29FFE}"/>
              </a:ext>
            </a:extLst>
          </p:cNvPr>
          <p:cNvSpPr>
            <a:spLocks noGrp="1"/>
          </p:cNvSpPr>
          <p:nvPr>
            <p:ph type="title"/>
          </p:nvPr>
        </p:nvSpPr>
        <p:spPr/>
        <p:txBody>
          <a:bodyPr/>
          <a:lstStyle/>
          <a:p>
            <a:pPr eaLnBrk="1" hangingPunct="1"/>
            <a:r>
              <a:rPr lang="en-US" altLang="en-US" sz="3600" dirty="0" smtClean="0"/>
              <a:t>RE-POLL </a:t>
            </a:r>
            <a:r>
              <a:rPr lang="en-US" altLang="en-US" sz="2400" b="1" dirty="0">
                <a:solidFill>
                  <a:srgbClr val="FF0000"/>
                </a:solidFill>
              </a:rPr>
              <a:t>(S 58 RPA 1951)</a:t>
            </a:r>
            <a:endParaRPr lang="en-US" altLang="en-US" sz="3600" b="1" dirty="0">
              <a:solidFill>
                <a:srgbClr val="FF0000"/>
              </a:solidFill>
            </a:endParaRPr>
          </a:p>
        </p:txBody>
      </p:sp>
    </p:spTree>
    <p:extLst>
      <p:ext uri="{BB962C8B-B14F-4D97-AF65-F5344CB8AC3E}">
        <p14:creationId xmlns:p14="http://schemas.microsoft.com/office/powerpoint/2010/main" val="27584330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1">
            <a:extLst>
              <a:ext uri="{FF2B5EF4-FFF2-40B4-BE49-F238E27FC236}">
                <a16:creationId xmlns:a16="http://schemas.microsoft.com/office/drawing/2014/main" id="{84AB20D9-F72B-0228-92B0-123B54C29B57}"/>
              </a:ext>
            </a:extLst>
          </p:cNvPr>
          <p:cNvSpPr>
            <a:spLocks noGrp="1"/>
          </p:cNvSpPr>
          <p:nvPr>
            <p:ph idx="1"/>
          </p:nvPr>
        </p:nvSpPr>
        <p:spPr>
          <a:xfrm>
            <a:off x="1295400" y="1295400"/>
            <a:ext cx="9829800" cy="4719638"/>
          </a:xfrm>
        </p:spPr>
        <p:txBody>
          <a:bodyPr/>
          <a:lstStyle/>
          <a:p>
            <a:pPr algn="just" eaLnBrk="1" hangingPunct="1">
              <a:buFont typeface="Wingdings" panose="05000000000000000000" pitchFamily="2" charset="2"/>
              <a:buChar char="§"/>
            </a:pPr>
            <a:r>
              <a:rPr lang="en-US" altLang="en-US" sz="2800" dirty="0" smtClean="0">
                <a:solidFill>
                  <a:srgbClr val="FF0000"/>
                </a:solidFill>
              </a:rPr>
              <a:t>S </a:t>
            </a:r>
            <a:r>
              <a:rPr lang="en-US" altLang="en-US" sz="2800" dirty="0">
                <a:solidFill>
                  <a:srgbClr val="FF0000"/>
                </a:solidFill>
              </a:rPr>
              <a:t>58 </a:t>
            </a:r>
            <a:r>
              <a:rPr lang="en-US" altLang="en-US" sz="2800" dirty="0" smtClean="0">
                <a:solidFill>
                  <a:srgbClr val="FF0000"/>
                </a:solidFill>
              </a:rPr>
              <a:t>RPA </a:t>
            </a:r>
            <a:r>
              <a:rPr lang="en-US" altLang="en-US" sz="2800" dirty="0">
                <a:solidFill>
                  <a:srgbClr val="FF0000"/>
                </a:solidFill>
              </a:rPr>
              <a:t>1951- </a:t>
            </a:r>
            <a:r>
              <a:rPr lang="en-US" altLang="en-US" sz="2800" dirty="0"/>
              <a:t>any EVM VVPAT unlawfully taken away or accidentally / intentionally destroyed/ lost/ damaged/ tampered with or any error or irregularity in procedure likely to vitiate the Poll.</a:t>
            </a:r>
          </a:p>
          <a:p>
            <a:pPr algn="just" eaLnBrk="1" hangingPunct="1">
              <a:buFont typeface="Wingdings" panose="05000000000000000000" pitchFamily="2" charset="2"/>
              <a:buChar char="§"/>
            </a:pPr>
            <a:r>
              <a:rPr lang="en-US" altLang="en-US" sz="2800" dirty="0">
                <a:solidFill>
                  <a:srgbClr val="FF0000"/>
                </a:solidFill>
              </a:rPr>
              <a:t>S </a:t>
            </a:r>
            <a:r>
              <a:rPr lang="en-US" altLang="en-US" sz="2800" dirty="0" smtClean="0">
                <a:solidFill>
                  <a:srgbClr val="FF0000"/>
                </a:solidFill>
              </a:rPr>
              <a:t>58A </a:t>
            </a:r>
            <a:r>
              <a:rPr lang="en-US" altLang="en-US" sz="2800" dirty="0">
                <a:solidFill>
                  <a:srgbClr val="FF0000"/>
                </a:solidFill>
              </a:rPr>
              <a:t>RPA 1951</a:t>
            </a:r>
            <a:r>
              <a:rPr lang="en-US" altLang="en-US" sz="2800" dirty="0" smtClean="0"/>
              <a:t>- </a:t>
            </a:r>
            <a:r>
              <a:rPr lang="en-US" altLang="en-US" sz="2800" dirty="0"/>
              <a:t>if booth capturing has taken place</a:t>
            </a:r>
          </a:p>
          <a:p>
            <a:pPr algn="just" eaLnBrk="1" hangingPunct="1">
              <a:buFont typeface="Wingdings" panose="05000000000000000000" pitchFamily="2" charset="2"/>
              <a:buChar char="§"/>
            </a:pPr>
            <a:r>
              <a:rPr lang="en-US" altLang="en-US" sz="2800" dirty="0"/>
              <a:t> The RO to report the matter to ECI, CEO, appropriate authority and decision taken by ECI.</a:t>
            </a:r>
          </a:p>
          <a:p>
            <a:pPr eaLnBrk="1" hangingPunct="1"/>
            <a:endParaRPr lang="en-US" altLang="en-US" sz="2800" dirty="0"/>
          </a:p>
        </p:txBody>
      </p:sp>
      <p:sp>
        <p:nvSpPr>
          <p:cNvPr id="56323" name="Title 2">
            <a:extLst>
              <a:ext uri="{FF2B5EF4-FFF2-40B4-BE49-F238E27FC236}">
                <a16:creationId xmlns:a16="http://schemas.microsoft.com/office/drawing/2014/main" id="{F1364C0E-C97F-B6EC-68EB-AFF87AF61D17}"/>
              </a:ext>
            </a:extLst>
          </p:cNvPr>
          <p:cNvSpPr>
            <a:spLocks noGrp="1"/>
          </p:cNvSpPr>
          <p:nvPr>
            <p:ph type="title"/>
          </p:nvPr>
        </p:nvSpPr>
        <p:spPr/>
        <p:txBody>
          <a:bodyPr/>
          <a:lstStyle/>
          <a:p>
            <a:pPr eaLnBrk="1" hangingPunct="1"/>
            <a:r>
              <a:rPr lang="en-US" altLang="en-US" dirty="0" smtClean="0"/>
              <a:t>Fresh poll/Re-poll</a:t>
            </a:r>
            <a:endParaRPr lang="en-US"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1">
            <a:extLst>
              <a:ext uri="{FF2B5EF4-FFF2-40B4-BE49-F238E27FC236}">
                <a16:creationId xmlns:a16="http://schemas.microsoft.com/office/drawing/2014/main" id="{8EFE93FA-420F-93BA-3109-7B93EC5C4421}"/>
              </a:ext>
            </a:extLst>
          </p:cNvPr>
          <p:cNvSpPr>
            <a:spLocks noGrp="1"/>
          </p:cNvSpPr>
          <p:nvPr>
            <p:ph idx="1"/>
          </p:nvPr>
        </p:nvSpPr>
        <p:spPr>
          <a:xfrm>
            <a:off x="1019908" y="1371600"/>
            <a:ext cx="10333892" cy="4262438"/>
          </a:xfrm>
        </p:spPr>
        <p:txBody>
          <a:bodyPr/>
          <a:lstStyle/>
          <a:p>
            <a:pPr algn="just" eaLnBrk="1" hangingPunct="1">
              <a:buFont typeface="Wingdings" panose="05000000000000000000" pitchFamily="2" charset="2"/>
              <a:buChar char="§"/>
            </a:pPr>
            <a:r>
              <a:rPr lang="en-US" altLang="en-US" sz="2400" dirty="0"/>
              <a:t>On death of candidate of a Recognized National or State (that State only) Political Party in the state before Poll- </a:t>
            </a:r>
            <a:r>
              <a:rPr lang="en-US" altLang="en-US" sz="2400" dirty="0" smtClean="0">
                <a:solidFill>
                  <a:srgbClr val="FF0000"/>
                </a:solidFill>
              </a:rPr>
              <a:t>S </a:t>
            </a:r>
            <a:r>
              <a:rPr lang="en-US" altLang="en-US" sz="2400" dirty="0">
                <a:solidFill>
                  <a:srgbClr val="FF0000"/>
                </a:solidFill>
              </a:rPr>
              <a:t>52 of </a:t>
            </a:r>
            <a:r>
              <a:rPr lang="en-US" altLang="en-US" sz="2400" dirty="0" smtClean="0">
                <a:solidFill>
                  <a:srgbClr val="FF0000"/>
                </a:solidFill>
              </a:rPr>
              <a:t>RPA 1951</a:t>
            </a:r>
            <a:r>
              <a:rPr lang="en-US" altLang="en-US" sz="2400" dirty="0" smtClean="0"/>
              <a:t> (adjournment of poll)</a:t>
            </a:r>
            <a:endParaRPr lang="en-US" altLang="en-US" sz="2400" dirty="0"/>
          </a:p>
          <a:p>
            <a:pPr algn="just" eaLnBrk="1" hangingPunct="1">
              <a:buFont typeface="Wingdings" panose="05000000000000000000" pitchFamily="2" charset="2"/>
              <a:buChar char="§"/>
            </a:pPr>
            <a:r>
              <a:rPr lang="en-US" altLang="en-US" sz="2400" dirty="0">
                <a:solidFill>
                  <a:srgbClr val="FF0000"/>
                </a:solidFill>
              </a:rPr>
              <a:t> </a:t>
            </a:r>
            <a:r>
              <a:rPr lang="en-US" altLang="en-US" sz="2400" dirty="0" smtClean="0">
                <a:solidFill>
                  <a:srgbClr val="FF0000"/>
                </a:solidFill>
              </a:rPr>
              <a:t>S </a:t>
            </a:r>
            <a:r>
              <a:rPr lang="en-US" altLang="en-US" sz="2400" dirty="0">
                <a:solidFill>
                  <a:srgbClr val="FF0000"/>
                </a:solidFill>
              </a:rPr>
              <a:t>57 of </a:t>
            </a:r>
            <a:r>
              <a:rPr lang="en-US" altLang="en-US" sz="2400" dirty="0" smtClean="0">
                <a:solidFill>
                  <a:srgbClr val="FF0000"/>
                </a:solidFill>
              </a:rPr>
              <a:t>RPA 1951 </a:t>
            </a:r>
            <a:r>
              <a:rPr lang="en-US" altLang="en-US" sz="2400" dirty="0"/>
              <a:t>(adjournment of </a:t>
            </a:r>
            <a:r>
              <a:rPr lang="en-US" altLang="en-US" sz="2400" dirty="0" smtClean="0"/>
              <a:t>poll) – due to violence, natural calamities or </a:t>
            </a:r>
            <a:r>
              <a:rPr lang="en-US" altLang="en-US" sz="2400" dirty="0"/>
              <a:t>any other sufficient reason. </a:t>
            </a:r>
          </a:p>
          <a:p>
            <a:pPr algn="just" eaLnBrk="1" hangingPunct="1">
              <a:buFont typeface="Wingdings" panose="05000000000000000000" pitchFamily="2" charset="2"/>
              <a:buChar char="§"/>
            </a:pPr>
            <a:r>
              <a:rPr lang="en-US" altLang="en-US" sz="2400" dirty="0"/>
              <a:t> The RO to report the matter to ECI , CEO , appropriate authority</a:t>
            </a:r>
            <a:r>
              <a:rPr lang="en-US" altLang="en-US" sz="2400" dirty="0" smtClean="0"/>
              <a:t>. ECI </a:t>
            </a:r>
            <a:r>
              <a:rPr lang="en-US" altLang="en-US" sz="2400" dirty="0"/>
              <a:t>will formally fix the date, hours for recommencement of Poll. Candidates and voters of such PS will be informed and Poll will be completed</a:t>
            </a:r>
          </a:p>
          <a:p>
            <a:pPr algn="just" eaLnBrk="1" hangingPunct="1"/>
            <a:endParaRPr lang="en-US" altLang="en-US" sz="2400" dirty="0"/>
          </a:p>
        </p:txBody>
      </p:sp>
      <p:sp>
        <p:nvSpPr>
          <p:cNvPr id="55299" name="Title 2">
            <a:extLst>
              <a:ext uri="{FF2B5EF4-FFF2-40B4-BE49-F238E27FC236}">
                <a16:creationId xmlns:a16="http://schemas.microsoft.com/office/drawing/2014/main" id="{3C9A9E19-23A0-562E-1678-19A9F3C29FFE}"/>
              </a:ext>
            </a:extLst>
          </p:cNvPr>
          <p:cNvSpPr>
            <a:spLocks noGrp="1"/>
          </p:cNvSpPr>
          <p:nvPr>
            <p:ph type="title"/>
          </p:nvPr>
        </p:nvSpPr>
        <p:spPr>
          <a:xfrm>
            <a:off x="457200" y="440532"/>
            <a:ext cx="11176000" cy="569912"/>
          </a:xfrm>
        </p:spPr>
        <p:txBody>
          <a:bodyPr/>
          <a:lstStyle/>
          <a:p>
            <a:pPr eaLnBrk="1" hangingPunct="1"/>
            <a:r>
              <a:rPr lang="en-US" altLang="en-US" dirty="0" smtClean="0"/>
              <a:t>Adjournment of poll</a:t>
            </a:r>
            <a:endParaRPr lang="en-US" altLang="en-US" dirty="0"/>
          </a:p>
        </p:txBody>
      </p:sp>
    </p:spTree>
    <p:extLst>
      <p:ext uri="{BB962C8B-B14F-4D97-AF65-F5344CB8AC3E}">
        <p14:creationId xmlns:p14="http://schemas.microsoft.com/office/powerpoint/2010/main" val="93392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D47A6C4-26E3-F752-3568-064F76FA103B}"/>
              </a:ext>
            </a:extLst>
          </p:cNvPr>
          <p:cNvSpPr>
            <a:spLocks noGrp="1"/>
          </p:cNvSpPr>
          <p:nvPr>
            <p:ph idx="1"/>
          </p:nvPr>
        </p:nvSpPr>
        <p:spPr>
          <a:xfrm>
            <a:off x="1" y="924194"/>
            <a:ext cx="12192000" cy="5432156"/>
          </a:xfrm>
        </p:spPr>
        <p:txBody>
          <a:bodyPr rtlCol="0">
            <a:normAutofit/>
          </a:bodyPr>
          <a:lstStyle/>
          <a:p>
            <a:pPr marL="0" indent="0" eaLnBrk="1" fontAlgn="auto" hangingPunct="1">
              <a:spcAft>
                <a:spcPts val="0"/>
              </a:spcAft>
              <a:buNone/>
              <a:defRPr/>
            </a:pPr>
            <a:r>
              <a:rPr lang="en-US" b="1" dirty="0" smtClean="0">
                <a:solidFill>
                  <a:schemeClr val="tx1">
                    <a:lumMod val="95000"/>
                    <a:lumOff val="5000"/>
                  </a:schemeClr>
                </a:solidFill>
              </a:rPr>
              <a:t>Personnel and Jurisdiction – RO’s perspective/priority</a:t>
            </a:r>
            <a:endParaRPr lang="en-US" b="1" dirty="0">
              <a:solidFill>
                <a:schemeClr val="tx1">
                  <a:lumMod val="95000"/>
                  <a:lumOff val="5000"/>
                </a:schemeClr>
              </a:solidFill>
            </a:endParaRPr>
          </a:p>
          <a:p>
            <a:pPr marL="274320" indent="-274320" eaLnBrk="1" fontAlgn="auto" hangingPunct="1">
              <a:spcAft>
                <a:spcPts val="0"/>
              </a:spcAft>
              <a:defRPr/>
            </a:pPr>
            <a:r>
              <a:rPr lang="en-US" sz="2400" dirty="0">
                <a:solidFill>
                  <a:schemeClr val="tx1">
                    <a:lumMod val="95000"/>
                    <a:lumOff val="5000"/>
                  </a:schemeClr>
                </a:solidFill>
              </a:rPr>
              <a:t>At polling station – Presiding Officer and Polling Party </a:t>
            </a:r>
          </a:p>
          <a:p>
            <a:pPr marL="274320" indent="-274320" eaLnBrk="1" fontAlgn="auto" hangingPunct="1">
              <a:spcAft>
                <a:spcPts val="0"/>
              </a:spcAft>
              <a:defRPr/>
            </a:pPr>
            <a:r>
              <a:rPr lang="en-US" sz="2400" dirty="0">
                <a:solidFill>
                  <a:schemeClr val="tx1">
                    <a:lumMod val="95000"/>
                    <a:lumOff val="5000"/>
                  </a:schemeClr>
                </a:solidFill>
              </a:rPr>
              <a:t>Cluster of Polling Stations – Sector Magistrate Jurisdiction </a:t>
            </a:r>
          </a:p>
          <a:p>
            <a:pPr marL="274320" indent="-274320" eaLnBrk="1" fontAlgn="auto" hangingPunct="1">
              <a:spcAft>
                <a:spcPts val="0"/>
              </a:spcAft>
              <a:defRPr/>
            </a:pPr>
            <a:r>
              <a:rPr lang="en-US" sz="2400" dirty="0">
                <a:solidFill>
                  <a:schemeClr val="tx1">
                    <a:lumMod val="95000"/>
                    <a:lumOff val="5000"/>
                  </a:schemeClr>
                </a:solidFill>
              </a:rPr>
              <a:t> At the constituency level – RO and his team</a:t>
            </a:r>
          </a:p>
          <a:p>
            <a:pPr marL="0" indent="0" eaLnBrk="1" fontAlgn="auto" hangingPunct="1">
              <a:spcAft>
                <a:spcPts val="0"/>
              </a:spcAft>
              <a:buNone/>
              <a:defRPr/>
            </a:pPr>
            <a:r>
              <a:rPr lang="en-US" sz="2400" dirty="0">
                <a:solidFill>
                  <a:schemeClr val="tx1">
                    <a:lumMod val="95000"/>
                    <a:lumOff val="5000"/>
                  </a:schemeClr>
                </a:solidFill>
              </a:rPr>
              <a:t>	 - law and order</a:t>
            </a:r>
          </a:p>
          <a:p>
            <a:pPr marL="0" indent="0" eaLnBrk="1" fontAlgn="auto" hangingPunct="1">
              <a:spcAft>
                <a:spcPts val="0"/>
              </a:spcAft>
              <a:buNone/>
              <a:defRPr/>
            </a:pPr>
            <a:r>
              <a:rPr lang="en-US" sz="2400" dirty="0">
                <a:solidFill>
                  <a:schemeClr val="tx1">
                    <a:lumMod val="95000"/>
                    <a:lumOff val="5000"/>
                  </a:schemeClr>
                </a:solidFill>
              </a:rPr>
              <a:t>              - model code of conduct.</a:t>
            </a:r>
          </a:p>
          <a:p>
            <a:pPr marL="274320" indent="-274320" eaLnBrk="1" fontAlgn="auto" hangingPunct="1">
              <a:spcAft>
                <a:spcPts val="0"/>
              </a:spcAft>
              <a:defRPr/>
            </a:pPr>
            <a:r>
              <a:rPr lang="en-US" sz="2400" dirty="0">
                <a:solidFill>
                  <a:schemeClr val="tx1">
                    <a:lumMod val="95000"/>
                    <a:lumOff val="5000"/>
                  </a:schemeClr>
                </a:solidFill>
              </a:rPr>
              <a:t>At the constituency level – General Observer/Police Observer/Expenditure Observer</a:t>
            </a:r>
          </a:p>
          <a:p>
            <a:pPr marL="274320" indent="-274320" eaLnBrk="1" fontAlgn="auto" hangingPunct="1">
              <a:spcAft>
                <a:spcPts val="0"/>
              </a:spcAft>
              <a:defRPr/>
            </a:pPr>
            <a:r>
              <a:rPr lang="en-US" sz="2400" dirty="0">
                <a:solidFill>
                  <a:schemeClr val="tx1">
                    <a:lumMod val="95000"/>
                    <a:lumOff val="5000"/>
                  </a:schemeClr>
                </a:solidFill>
              </a:rPr>
              <a:t>At control room – RO and team</a:t>
            </a:r>
          </a:p>
          <a:p>
            <a:pPr marL="274320" indent="-274320" eaLnBrk="1" fontAlgn="auto" hangingPunct="1">
              <a:spcAft>
                <a:spcPts val="0"/>
              </a:spcAft>
              <a:defRPr/>
            </a:pPr>
            <a:r>
              <a:rPr lang="en-US" sz="2400" dirty="0">
                <a:solidFill>
                  <a:schemeClr val="tx1">
                    <a:lumMod val="95000"/>
                    <a:lumOff val="5000"/>
                  </a:schemeClr>
                </a:solidFill>
              </a:rPr>
              <a:t>At Dispatch/Reception center - RO and team</a:t>
            </a:r>
          </a:p>
          <a:p>
            <a:pPr marL="274320" indent="-274320" eaLnBrk="1" fontAlgn="auto" hangingPunct="1">
              <a:spcAft>
                <a:spcPts val="0"/>
              </a:spcAft>
              <a:defRPr/>
            </a:pPr>
            <a:r>
              <a:rPr lang="en-US" sz="2400" dirty="0">
                <a:solidFill>
                  <a:schemeClr val="tx1">
                    <a:lumMod val="95000"/>
                    <a:lumOff val="5000"/>
                  </a:schemeClr>
                </a:solidFill>
              </a:rPr>
              <a:t>At Strong room - RO and team</a:t>
            </a:r>
          </a:p>
          <a:p>
            <a:pPr marL="274320" indent="-274320" eaLnBrk="1" fontAlgn="auto" hangingPunct="1">
              <a:spcAft>
                <a:spcPts val="0"/>
              </a:spcAft>
              <a:defRPr/>
            </a:pPr>
            <a:endParaRPr lang="en-US" sz="2400" dirty="0">
              <a:solidFill>
                <a:schemeClr val="tx1">
                  <a:lumMod val="95000"/>
                  <a:lumOff val="5000"/>
                </a:schemeClr>
              </a:solidFill>
            </a:endParaRPr>
          </a:p>
        </p:txBody>
      </p:sp>
      <p:sp>
        <p:nvSpPr>
          <p:cNvPr id="8195" name="Title 2">
            <a:extLst>
              <a:ext uri="{FF2B5EF4-FFF2-40B4-BE49-F238E27FC236}">
                <a16:creationId xmlns:a16="http://schemas.microsoft.com/office/drawing/2014/main" id="{AB399D9E-04C2-66A6-60F4-1C1FFBEBF64F}"/>
              </a:ext>
            </a:extLst>
          </p:cNvPr>
          <p:cNvSpPr>
            <a:spLocks noGrp="1"/>
          </p:cNvSpPr>
          <p:nvPr>
            <p:ph type="title"/>
          </p:nvPr>
        </p:nvSpPr>
        <p:spPr>
          <a:xfrm>
            <a:off x="1981200" y="76200"/>
            <a:ext cx="8229600" cy="1143000"/>
          </a:xfrm>
        </p:spPr>
        <p:txBody>
          <a:bodyPr/>
          <a:lstStyle/>
          <a:p>
            <a:pPr eaLnBrk="1" hangingPunct="1"/>
            <a:r>
              <a:rPr lang="en-US" altLang="en-US" dirty="0"/>
              <a:t>POLL DAY</a:t>
            </a:r>
          </a:p>
        </p:txBody>
      </p:sp>
      <p:sp>
        <p:nvSpPr>
          <p:cNvPr id="5" name="Rectangle 4"/>
          <p:cNvSpPr/>
          <p:nvPr/>
        </p:nvSpPr>
        <p:spPr>
          <a:xfrm>
            <a:off x="10866439" y="6053262"/>
            <a:ext cx="745269" cy="307777"/>
          </a:xfrm>
          <a:prstGeom prst="rect">
            <a:avLst/>
          </a:prstGeom>
        </p:spPr>
        <p:txBody>
          <a:bodyPr wrap="none">
            <a:spAutoFit/>
          </a:bodyPr>
          <a:lstStyle/>
          <a:p>
            <a:r>
              <a:rPr lang="en-IN" altLang="en-US" sz="1400" dirty="0" err="1">
                <a:cs typeface="Calibri" panose="020F0502020204030204" pitchFamily="34" charset="0"/>
              </a:rPr>
              <a:t>Contd</a:t>
            </a:r>
            <a:r>
              <a:rPr lang="en-IN" altLang="en-US" sz="1400" dirty="0">
                <a:cs typeface="Calibri" panose="020F0502020204030204" pitchFamily="34" charset="0"/>
              </a:rPr>
              <a:t>…</a:t>
            </a:r>
            <a:endParaRPr lang="en-IN" sz="14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1">
            <a:extLst>
              <a:ext uri="{FF2B5EF4-FFF2-40B4-BE49-F238E27FC236}">
                <a16:creationId xmlns:a16="http://schemas.microsoft.com/office/drawing/2014/main" id="{F4D07195-FE13-0BD4-5E9B-9074590064ED}"/>
              </a:ext>
            </a:extLst>
          </p:cNvPr>
          <p:cNvSpPr>
            <a:spLocks noGrp="1"/>
          </p:cNvSpPr>
          <p:nvPr>
            <p:ph idx="1"/>
          </p:nvPr>
        </p:nvSpPr>
        <p:spPr>
          <a:xfrm>
            <a:off x="355600" y="2101851"/>
            <a:ext cx="11607800" cy="3743325"/>
          </a:xfrm>
        </p:spPr>
        <p:txBody>
          <a:bodyPr/>
          <a:lstStyle/>
          <a:p>
            <a:pPr eaLnBrk="1" hangingPunct="1"/>
            <a:r>
              <a:rPr lang="en-US" altLang="en-US" dirty="0" smtClean="0"/>
              <a:t>Study the provisions relating to corrupt </a:t>
            </a:r>
            <a:r>
              <a:rPr lang="en-US" altLang="en-US" dirty="0"/>
              <a:t>practices and electoral offences under  </a:t>
            </a:r>
            <a:r>
              <a:rPr lang="en-US" altLang="en-US" dirty="0" smtClean="0">
                <a:solidFill>
                  <a:srgbClr val="FF0000"/>
                </a:solidFill>
              </a:rPr>
              <a:t>RPA 1951 </a:t>
            </a:r>
          </a:p>
          <a:p>
            <a:pPr eaLnBrk="1" hangingPunct="1"/>
            <a:r>
              <a:rPr lang="en-US" altLang="en-US" dirty="0" smtClean="0"/>
              <a:t>Corrupt practices listed under </a:t>
            </a:r>
            <a:r>
              <a:rPr lang="en-US" altLang="en-US" dirty="0" smtClean="0">
                <a:solidFill>
                  <a:srgbClr val="FF0000"/>
                </a:solidFill>
              </a:rPr>
              <a:t>S 123 RPA 1951</a:t>
            </a:r>
          </a:p>
          <a:p>
            <a:pPr eaLnBrk="1" hangingPunct="1"/>
            <a:r>
              <a:rPr lang="en-US" altLang="en-US" dirty="0" smtClean="0"/>
              <a:t>Electoral </a:t>
            </a:r>
            <a:r>
              <a:rPr lang="en-US" altLang="en-US" dirty="0"/>
              <a:t>Offences under </a:t>
            </a:r>
            <a:r>
              <a:rPr lang="en-US" altLang="en-US" dirty="0" smtClean="0">
                <a:solidFill>
                  <a:srgbClr val="FF0000"/>
                </a:solidFill>
              </a:rPr>
              <a:t>RPA 1951 and  Indian </a:t>
            </a:r>
            <a:r>
              <a:rPr lang="en-US" altLang="en-US" dirty="0">
                <a:solidFill>
                  <a:srgbClr val="FF0000"/>
                </a:solidFill>
              </a:rPr>
              <a:t>Penal </a:t>
            </a:r>
            <a:r>
              <a:rPr lang="en-US" altLang="en-US" dirty="0" smtClean="0">
                <a:solidFill>
                  <a:srgbClr val="FF0000"/>
                </a:solidFill>
              </a:rPr>
              <a:t>code-171-A </a:t>
            </a:r>
            <a:r>
              <a:rPr lang="en-US" altLang="en-US" dirty="0">
                <a:solidFill>
                  <a:srgbClr val="FF0000"/>
                </a:solidFill>
              </a:rPr>
              <a:t>to </a:t>
            </a:r>
            <a:r>
              <a:rPr lang="en-US" altLang="en-US" dirty="0" smtClean="0">
                <a:solidFill>
                  <a:srgbClr val="FF0000"/>
                </a:solidFill>
              </a:rPr>
              <a:t>171-I</a:t>
            </a:r>
            <a:endParaRPr lang="en-US" altLang="en-US" dirty="0">
              <a:solidFill>
                <a:srgbClr val="FF0000"/>
              </a:solidFill>
            </a:endParaRPr>
          </a:p>
          <a:p>
            <a:pPr eaLnBrk="1" hangingPunct="1"/>
            <a:endParaRPr lang="en-US" altLang="en-US" dirty="0"/>
          </a:p>
        </p:txBody>
      </p:sp>
      <p:sp>
        <p:nvSpPr>
          <p:cNvPr id="53251" name="Title 2">
            <a:extLst>
              <a:ext uri="{FF2B5EF4-FFF2-40B4-BE49-F238E27FC236}">
                <a16:creationId xmlns:a16="http://schemas.microsoft.com/office/drawing/2014/main" id="{10C9AD94-854F-D1FA-C496-D8A5DDD1A51D}"/>
              </a:ext>
            </a:extLst>
          </p:cNvPr>
          <p:cNvSpPr>
            <a:spLocks noGrp="1"/>
          </p:cNvSpPr>
          <p:nvPr>
            <p:ph type="title"/>
          </p:nvPr>
        </p:nvSpPr>
        <p:spPr/>
        <p:txBody>
          <a:bodyPr/>
          <a:lstStyle/>
          <a:p>
            <a:pPr eaLnBrk="1" hangingPunct="1"/>
            <a:r>
              <a:rPr lang="en-US" altLang="en-US" b="1" dirty="0"/>
              <a:t>OTHER RELEVENT ISSUES </a:t>
            </a:r>
            <a:r>
              <a:rPr lang="en-US" altLang="en-US" b="1" dirty="0" smtClean="0"/>
              <a:t>- Corrupt practices, electoral offences</a:t>
            </a:r>
            <a:endParaRPr lang="en-US" altLang="en-US" b="1" dirty="0"/>
          </a:p>
        </p:txBody>
      </p:sp>
    </p:spTree>
    <p:extLst>
      <p:ext uri="{BB962C8B-B14F-4D97-AF65-F5344CB8AC3E}">
        <p14:creationId xmlns:p14="http://schemas.microsoft.com/office/powerpoint/2010/main" val="77794228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066800"/>
            <a:ext cx="12192000" cy="3539430"/>
          </a:xfrm>
          <a:prstGeom prst="rect">
            <a:avLst/>
          </a:prstGeom>
          <a:noFill/>
        </p:spPr>
        <p:txBody>
          <a:bodyPr wrap="square" rtlCol="0">
            <a:spAutoFit/>
          </a:bodyPr>
          <a:lstStyle/>
          <a:p>
            <a:pPr algn="just">
              <a:spcAft>
                <a:spcPts val="1200"/>
              </a:spcAft>
              <a:tabLst>
                <a:tab pos="338138" algn="l"/>
              </a:tabLst>
            </a:pPr>
            <a:r>
              <a:rPr lang="en-US" sz="16600" dirty="0" smtClean="0"/>
              <a:t>Part – G</a:t>
            </a:r>
          </a:p>
          <a:p>
            <a:pPr>
              <a:spcAft>
                <a:spcPts val="1200"/>
              </a:spcAft>
              <a:tabLst>
                <a:tab pos="338138" algn="l"/>
              </a:tabLst>
            </a:pPr>
            <a:r>
              <a:rPr lang="en-GB" sz="4800" dirty="0" smtClean="0"/>
              <a:t>Simultaneous </a:t>
            </a:r>
            <a:r>
              <a:rPr lang="en-GB" sz="4800" dirty="0"/>
              <a:t>Poll </a:t>
            </a:r>
            <a:r>
              <a:rPr lang="en-GB" sz="4800" dirty="0" smtClean="0"/>
              <a:t>- ECI/CEO/Observer/RO/PrO </a:t>
            </a:r>
            <a:endParaRPr lang="en-US" sz="4800" dirty="0" smtClean="0"/>
          </a:p>
        </p:txBody>
      </p:sp>
    </p:spTree>
    <p:extLst>
      <p:ext uri="{BB962C8B-B14F-4D97-AF65-F5344CB8AC3E}">
        <p14:creationId xmlns:p14="http://schemas.microsoft.com/office/powerpoint/2010/main" val="396621765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619125"/>
            <a:ext cx="12192000" cy="6238875"/>
          </a:xfrm>
        </p:spPr>
        <p:txBody>
          <a:bodyPr/>
          <a:lstStyle/>
          <a:p>
            <a:pPr lvl="0"/>
            <a:r>
              <a:rPr lang="en-IN" sz="2400" dirty="0" smtClean="0"/>
              <a:t>Separate </a:t>
            </a:r>
            <a:r>
              <a:rPr lang="en-IN" sz="2400" dirty="0"/>
              <a:t>sets of EVM/VVPATs are to be used – one set for Lok Sabha election and the other set for Assembly election.</a:t>
            </a:r>
          </a:p>
          <a:p>
            <a:pPr lvl="0"/>
            <a:r>
              <a:rPr lang="en-IN" sz="2400" dirty="0"/>
              <a:t>Separate database will have to be maintained for Assembly Elections. </a:t>
            </a:r>
          </a:p>
          <a:p>
            <a:pPr lvl="0"/>
            <a:r>
              <a:rPr lang="en-IN" sz="2400" dirty="0"/>
              <a:t>First randomization is to be made among FLC Ok machines. - no need to make separate allocation for training and awareness as these will be taken care of by parliamentary EVMs</a:t>
            </a:r>
            <a:r>
              <a:rPr lang="en-IN" sz="2400" dirty="0" smtClean="0"/>
              <a:t>.</a:t>
            </a:r>
          </a:p>
          <a:p>
            <a:pPr lvl="0"/>
            <a:r>
              <a:rPr lang="en-IN" sz="2400" b="1" dirty="0"/>
              <a:t>Identification Stickers -</a:t>
            </a:r>
            <a:r>
              <a:rPr lang="en-IN" sz="2400" dirty="0"/>
              <a:t>In order to clearly identify and recognize which set of EVMs belongs to Lok Sabha election and which to State Assembly Election, it is absolutely necessary to fix/paste distinct Identification Stickers on the Control Units and Ballot Units and carrying cases as well. </a:t>
            </a:r>
          </a:p>
          <a:p>
            <a:pPr marL="400050" lvl="1" indent="0">
              <a:buNone/>
            </a:pPr>
            <a:r>
              <a:rPr lang="en-IN" sz="2400" b="1" dirty="0"/>
              <a:t>(a)  Colour of stickers </a:t>
            </a:r>
            <a:endParaRPr lang="en-IN" sz="2400" dirty="0"/>
          </a:p>
          <a:p>
            <a:pPr marL="400050" lvl="1" indent="0">
              <a:buNone/>
            </a:pPr>
            <a:r>
              <a:rPr lang="en-IN" sz="2400" b="1" dirty="0"/>
              <a:t>Lok Sabha Election</a:t>
            </a:r>
            <a:r>
              <a:rPr lang="en-IN" sz="2400" dirty="0"/>
              <a:t> -The colour of the Identification Sticker shall be WHITE (same colour as that of Ballot Paper). </a:t>
            </a:r>
          </a:p>
          <a:p>
            <a:pPr marL="400050" lvl="1" indent="0">
              <a:buNone/>
            </a:pPr>
            <a:r>
              <a:rPr lang="en-IN" sz="2400" b="1" dirty="0"/>
              <a:t>Legislative Assembly Election</a:t>
            </a:r>
            <a:r>
              <a:rPr lang="en-IN" sz="2400" dirty="0"/>
              <a:t> -The colour of the Identification Sticker shall be PINK (same colour as that of Ballot Paper).</a:t>
            </a:r>
          </a:p>
          <a:p>
            <a:pPr marL="400050" lvl="1" indent="0">
              <a:buNone/>
            </a:pPr>
            <a:r>
              <a:rPr lang="en-IN" sz="2400" b="1" dirty="0"/>
              <a:t>(b) Size of adhesive stickers shall be 6</a:t>
            </a:r>
            <a:r>
              <a:rPr lang="en-IN" sz="2400" dirty="0"/>
              <a:t> cm x 3 cm</a:t>
            </a:r>
          </a:p>
          <a:p>
            <a:pPr marL="400050" lvl="1" indent="0">
              <a:buNone/>
            </a:pPr>
            <a:endParaRPr lang="en-IN" sz="24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152400"/>
            <a:ext cx="12192000" cy="487362"/>
          </a:xfrm>
        </p:spPr>
        <p:txBody>
          <a:bodyPr/>
          <a:lstStyle/>
          <a:p>
            <a:pPr eaLnBrk="1" hangingPunct="1"/>
            <a:r>
              <a:rPr lang="en-IN" sz="3600" b="1" dirty="0"/>
              <a:t>Simultaneous Poll </a:t>
            </a:r>
            <a:r>
              <a:rPr lang="en-IN" sz="3600" b="1" dirty="0" smtClean="0"/>
              <a:t>- EVM/VVPATs arrangements</a:t>
            </a:r>
            <a:r>
              <a:rPr lang="en-IN" sz="3600" dirty="0"/>
              <a:t/>
            </a:r>
            <a:br>
              <a:rPr lang="en-IN" sz="3600" dirty="0"/>
            </a:br>
            <a:endParaRPr lang="en-US" altLang="en-US" sz="2000" b="1" dirty="0"/>
          </a:p>
        </p:txBody>
      </p:sp>
      <p:sp>
        <p:nvSpPr>
          <p:cNvPr id="6" name="Rectangle 5"/>
          <p:cNvSpPr/>
          <p:nvPr/>
        </p:nvSpPr>
        <p:spPr>
          <a:xfrm>
            <a:off x="10972800" y="6248400"/>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406373071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1524000"/>
            <a:ext cx="12192000" cy="5334000"/>
          </a:xfrm>
        </p:spPr>
        <p:txBody>
          <a:bodyPr/>
          <a:lstStyle/>
          <a:p>
            <a:pPr marL="0" indent="0">
              <a:buNone/>
            </a:pPr>
            <a:r>
              <a:rPr lang="en-IN" b="1" dirty="0" smtClean="0"/>
              <a:t>Preparation </a:t>
            </a:r>
            <a:r>
              <a:rPr lang="en-IN" b="1" dirty="0"/>
              <a:t>of </a:t>
            </a:r>
            <a:r>
              <a:rPr lang="en-IN" b="1" dirty="0" smtClean="0"/>
              <a:t>EVM/VVPATs </a:t>
            </a:r>
            <a:r>
              <a:rPr lang="en-IN" b="1" dirty="0"/>
              <a:t>at different places</a:t>
            </a:r>
            <a:endParaRPr lang="en-IN" dirty="0"/>
          </a:p>
          <a:p>
            <a:r>
              <a:rPr lang="en-IN" dirty="0"/>
              <a:t>Preparation of </a:t>
            </a:r>
            <a:r>
              <a:rPr lang="en-IN" dirty="0" smtClean="0"/>
              <a:t>EVM/VVPATs for </a:t>
            </a:r>
            <a:r>
              <a:rPr lang="en-IN" dirty="0"/>
              <a:t>Assembly Election and Lok Sabha Election shall be done in separate rooms or halls and shall NOT be done in the same hall or room. </a:t>
            </a:r>
          </a:p>
          <a:p>
            <a:r>
              <a:rPr lang="en-IN" dirty="0"/>
              <a:t>All candidates of the Assembly Elections as well as Lok Sabha Elections are to be intimated well in advance about the schedule and layout of commissioning plan</a:t>
            </a:r>
            <a:r>
              <a:rPr lang="en-IN" dirty="0" smtClean="0"/>
              <a:t>.</a:t>
            </a:r>
          </a:p>
          <a:p>
            <a:pPr marL="400050" lvl="1" indent="0">
              <a:buNone/>
            </a:pPr>
            <a:endParaRPr lang="en-IN" sz="24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457200"/>
            <a:ext cx="12192000" cy="487362"/>
          </a:xfrm>
        </p:spPr>
        <p:txBody>
          <a:bodyPr/>
          <a:lstStyle/>
          <a:p>
            <a:pPr lvl="0" eaLnBrk="1" hangingPunct="1"/>
            <a:r>
              <a:rPr lang="en-IN" sz="3200" b="1" dirty="0"/>
              <a:t>Simultaneous Poll - EVM/VVPATs arrangements</a:t>
            </a:r>
            <a:r>
              <a:rPr lang="en-IN" sz="3200" dirty="0"/>
              <a:t/>
            </a:r>
            <a:br>
              <a:rPr lang="en-IN" sz="3200" dirty="0"/>
            </a:br>
            <a:r>
              <a:rPr lang="en-IN" sz="3200" b="1" dirty="0" smtClean="0"/>
              <a:t>– </a:t>
            </a:r>
            <a:r>
              <a:rPr lang="en-GB" sz="3200" b="1" dirty="0"/>
              <a:t>Action by </a:t>
            </a:r>
            <a:r>
              <a:rPr lang="en-GB" sz="3200" b="1" dirty="0" smtClean="0"/>
              <a:t>RO -</a:t>
            </a:r>
            <a:r>
              <a:rPr lang="en-IN" sz="3200" b="1" dirty="0" smtClean="0"/>
              <a:t> contd. </a:t>
            </a:r>
            <a:r>
              <a:rPr lang="en-IN" sz="3200" b="1" dirty="0"/>
              <a:t/>
            </a:r>
            <a:br>
              <a:rPr lang="en-IN" sz="3200" b="1" dirty="0"/>
            </a:br>
            <a:endParaRPr lang="en-US" altLang="en-US" sz="1800" b="1" dirty="0"/>
          </a:p>
        </p:txBody>
      </p:sp>
      <p:sp>
        <p:nvSpPr>
          <p:cNvPr id="6" name="Rectangle 5"/>
          <p:cNvSpPr/>
          <p:nvPr/>
        </p:nvSpPr>
        <p:spPr>
          <a:xfrm>
            <a:off x="10972800" y="6248400"/>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35614775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1295400"/>
            <a:ext cx="12192000" cy="5562600"/>
          </a:xfrm>
        </p:spPr>
        <p:txBody>
          <a:bodyPr/>
          <a:lstStyle/>
          <a:p>
            <a:pPr marL="0" indent="0">
              <a:buNone/>
            </a:pPr>
            <a:r>
              <a:rPr lang="en-IN" sz="2800" b="1" dirty="0" smtClean="0"/>
              <a:t>Fixing </a:t>
            </a:r>
            <a:r>
              <a:rPr lang="en-IN" sz="2800" b="1" dirty="0"/>
              <a:t>of Identification Sticker and address tag</a:t>
            </a:r>
            <a:endParaRPr lang="en-IN" sz="2800" dirty="0"/>
          </a:p>
          <a:p>
            <a:pPr lvl="0"/>
            <a:r>
              <a:rPr lang="en-IN" sz="2800" dirty="0"/>
              <a:t>The first task of the </a:t>
            </a:r>
            <a:r>
              <a:rPr lang="en-IN" sz="2800" dirty="0" smtClean="0"/>
              <a:t>RO is </a:t>
            </a:r>
            <a:r>
              <a:rPr lang="en-IN" sz="2800" dirty="0"/>
              <a:t>to paste the Identification Sticker on each Unit. After pasting this sticker, he should proceed to set up the Control  Unit  for  the  required  number  of  candidates,  seal  the  Battery Section of the control unit  and put an address tag, thereon. </a:t>
            </a:r>
            <a:endParaRPr lang="en-IN" sz="2800" dirty="0" smtClean="0"/>
          </a:p>
          <a:p>
            <a:pPr lvl="0"/>
            <a:r>
              <a:rPr lang="en-IN" sz="2800" dirty="0" smtClean="0"/>
              <a:t>The </a:t>
            </a:r>
            <a:r>
              <a:rPr lang="en-IN" sz="2800" dirty="0"/>
              <a:t>Units prepared shall be kept in their carrying cases and the corresponding coloured Identification Stickers and address tags shall be pasted on the carrying cases also.</a:t>
            </a:r>
          </a:p>
          <a:p>
            <a:pPr lvl="0"/>
            <a:r>
              <a:rPr lang="en-IN" sz="2800" dirty="0"/>
              <a:t>An identification sticker (similar to the one used on the control unit, ballot unit and VVPAT) shall be fixed/pasted on the top of the carrying cases of </a:t>
            </a:r>
            <a:r>
              <a:rPr lang="en-IN" sz="2800" dirty="0" smtClean="0"/>
              <a:t>Control Unit, Ballot Unit and </a:t>
            </a:r>
            <a:r>
              <a:rPr lang="en-IN" sz="2800" dirty="0"/>
              <a:t>VVPAT.</a:t>
            </a:r>
          </a:p>
          <a:p>
            <a:endParaRPr lang="en-IN" sz="2800" dirty="0" smtClean="0"/>
          </a:p>
          <a:p>
            <a:pPr marL="400050" lvl="1" indent="0">
              <a:buNone/>
            </a:pPr>
            <a:endParaRPr lang="en-IN" sz="20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8021" y="567770"/>
            <a:ext cx="12192000" cy="487362"/>
          </a:xfrm>
        </p:spPr>
        <p:txBody>
          <a:bodyPr/>
          <a:lstStyle/>
          <a:p>
            <a:pPr lvl="0" eaLnBrk="1" hangingPunct="1"/>
            <a:r>
              <a:rPr lang="en-IN" sz="3200" b="1" dirty="0"/>
              <a:t>Simultaneous Poll - EVM/VVPATs arrangements</a:t>
            </a:r>
            <a:r>
              <a:rPr lang="en-IN" sz="3200" dirty="0"/>
              <a:t/>
            </a:r>
            <a:br>
              <a:rPr lang="en-IN" sz="3200" dirty="0"/>
            </a:br>
            <a:r>
              <a:rPr lang="en-IN" sz="3200" b="1" dirty="0" smtClean="0"/>
              <a:t>– </a:t>
            </a:r>
            <a:r>
              <a:rPr lang="en-GB" sz="3200" b="1" dirty="0"/>
              <a:t>Action by </a:t>
            </a:r>
            <a:r>
              <a:rPr lang="en-GB" sz="3200" b="1" dirty="0" smtClean="0"/>
              <a:t>RO -</a:t>
            </a:r>
            <a:r>
              <a:rPr lang="en-IN" sz="3200" b="1" dirty="0" smtClean="0"/>
              <a:t> contd. </a:t>
            </a:r>
            <a:r>
              <a:rPr lang="en-IN" sz="3200" b="1" dirty="0"/>
              <a:t/>
            </a:r>
            <a:br>
              <a:rPr lang="en-IN" sz="3200" b="1" dirty="0"/>
            </a:br>
            <a:endParaRPr lang="en-US" altLang="en-US" sz="1800" b="1" dirty="0"/>
          </a:p>
        </p:txBody>
      </p:sp>
      <p:sp>
        <p:nvSpPr>
          <p:cNvPr id="6" name="Rectangle 5"/>
          <p:cNvSpPr/>
          <p:nvPr/>
        </p:nvSpPr>
        <p:spPr>
          <a:xfrm>
            <a:off x="10972800" y="6248400"/>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91437294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990600"/>
            <a:ext cx="12192000" cy="5867400"/>
          </a:xfrm>
        </p:spPr>
        <p:txBody>
          <a:bodyPr/>
          <a:lstStyle/>
          <a:p>
            <a:pPr marL="0" indent="0">
              <a:buNone/>
            </a:pPr>
            <a:r>
              <a:rPr lang="en-IN" sz="2800" b="1" dirty="0" smtClean="0"/>
              <a:t>Storage </a:t>
            </a:r>
            <a:r>
              <a:rPr lang="en-IN" sz="2800" b="1" dirty="0"/>
              <a:t>for units prepared for Assembly Election</a:t>
            </a:r>
            <a:endParaRPr lang="en-IN" sz="2800" dirty="0"/>
          </a:p>
          <a:p>
            <a:r>
              <a:rPr lang="en-IN" sz="2800" dirty="0"/>
              <a:t>Units prepared  be  stored  in  different  rooms  or  halls  with  a board outside to indicate that Assembly EVMs are stored, therein</a:t>
            </a:r>
            <a:r>
              <a:rPr lang="en-IN" sz="2800" dirty="0" smtClean="0"/>
              <a:t>.</a:t>
            </a:r>
          </a:p>
          <a:p>
            <a:r>
              <a:rPr lang="en-GB" sz="2800" dirty="0"/>
              <a:t>Similar board to be displayed for Assembly Segments of PC</a:t>
            </a:r>
            <a:endParaRPr lang="en-IN" sz="2800" dirty="0"/>
          </a:p>
          <a:p>
            <a:pPr marL="0" indent="0">
              <a:buNone/>
            </a:pPr>
            <a:r>
              <a:rPr lang="en-IN" sz="2800" b="1" dirty="0" smtClean="0"/>
              <a:t>Register </a:t>
            </a:r>
            <a:r>
              <a:rPr lang="en-IN" sz="2800" b="1" dirty="0"/>
              <a:t>for allocation EVM / VVPATs</a:t>
            </a:r>
            <a:endParaRPr lang="en-IN" sz="2800" dirty="0"/>
          </a:p>
          <a:p>
            <a:r>
              <a:rPr lang="en-IN" sz="2800" dirty="0"/>
              <a:t>Separate records should be maintained  after due preparation of the EVMs / VVPATS</a:t>
            </a:r>
            <a:r>
              <a:rPr lang="en-IN" sz="2800" dirty="0" smtClean="0"/>
              <a:t>.</a:t>
            </a:r>
          </a:p>
          <a:p>
            <a:pPr marL="0" indent="0">
              <a:buNone/>
            </a:pPr>
            <a:r>
              <a:rPr lang="en-GB" sz="2800" b="1" dirty="0"/>
              <a:t>Training of Polling Personnel</a:t>
            </a:r>
            <a:endParaRPr lang="en-IN" sz="2800" b="1" dirty="0"/>
          </a:p>
          <a:p>
            <a:r>
              <a:rPr lang="en-IN" sz="2800" dirty="0" smtClean="0"/>
              <a:t>During </a:t>
            </a:r>
            <a:r>
              <a:rPr lang="en-IN" sz="2800" dirty="0"/>
              <a:t>the training classes for the Presiding and Polling Officers, the difference between the </a:t>
            </a:r>
            <a:r>
              <a:rPr lang="en-IN" sz="2800" dirty="0" smtClean="0"/>
              <a:t>EVM &amp; VVPAT for </a:t>
            </a:r>
            <a:r>
              <a:rPr lang="en-IN" sz="2800" dirty="0"/>
              <a:t>each Election shall be explained  in  detail,  so  that  they  do  not  have  any  doubt.</a:t>
            </a:r>
          </a:p>
          <a:p>
            <a:pPr marL="0" indent="0">
              <a:buNone/>
            </a:pPr>
            <a:endParaRPr lang="en-IN" sz="2800" dirty="0"/>
          </a:p>
          <a:p>
            <a:endParaRPr lang="en-IN" sz="2800" dirty="0" smtClean="0"/>
          </a:p>
          <a:p>
            <a:pPr marL="400050" lvl="1" indent="0">
              <a:buNone/>
            </a:pPr>
            <a:endParaRPr lang="en-IN"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503238"/>
            <a:ext cx="12192000" cy="487362"/>
          </a:xfrm>
        </p:spPr>
        <p:txBody>
          <a:bodyPr/>
          <a:lstStyle/>
          <a:p>
            <a:pPr lvl="0" eaLnBrk="1" hangingPunct="1"/>
            <a:r>
              <a:rPr lang="en-IN" sz="3200" b="1" dirty="0"/>
              <a:t>Simultaneous Poll - EVM/VVPATs arrangements</a:t>
            </a:r>
            <a:r>
              <a:rPr lang="en-IN" sz="3200" dirty="0"/>
              <a:t/>
            </a:r>
            <a:br>
              <a:rPr lang="en-IN" sz="3200" dirty="0"/>
            </a:br>
            <a:r>
              <a:rPr lang="en-IN" sz="3200" b="1" dirty="0"/>
              <a:t>– </a:t>
            </a:r>
            <a:r>
              <a:rPr lang="en-GB" sz="3200" b="1" dirty="0"/>
              <a:t>Action by RO </a:t>
            </a:r>
            <a:r>
              <a:rPr lang="en-GB" sz="3200" b="1" dirty="0" smtClean="0"/>
              <a:t>-</a:t>
            </a:r>
            <a:r>
              <a:rPr lang="en-IN" sz="3200" b="1" dirty="0" smtClean="0"/>
              <a:t> contd. </a:t>
            </a:r>
            <a:r>
              <a:rPr lang="en-IN" sz="3200" b="1" dirty="0"/>
              <a:t/>
            </a:r>
            <a:br>
              <a:rPr lang="en-IN" sz="3200" b="1" dirty="0"/>
            </a:br>
            <a:endParaRPr lang="en-US" altLang="en-US" sz="1800" b="1" dirty="0"/>
          </a:p>
        </p:txBody>
      </p:sp>
    </p:spTree>
    <p:extLst>
      <p:ext uri="{BB962C8B-B14F-4D97-AF65-F5344CB8AC3E}">
        <p14:creationId xmlns:p14="http://schemas.microsoft.com/office/powerpoint/2010/main" val="338604861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771525"/>
            <a:ext cx="12192000" cy="6238875"/>
          </a:xfrm>
        </p:spPr>
        <p:txBody>
          <a:bodyPr/>
          <a:lstStyle/>
          <a:p>
            <a:pPr marL="0" indent="0">
              <a:buNone/>
            </a:pPr>
            <a:r>
              <a:rPr lang="en-IN" sz="2400" dirty="0" smtClean="0"/>
              <a:t>Assessment </a:t>
            </a:r>
            <a:r>
              <a:rPr lang="en-IN" sz="2400" dirty="0"/>
              <a:t>of requirement of materials to be made immediately particularly for those materials which will be exclusively used for Assembly Elections like Voters Slips, Identification stickers, labels of voting compartments , stationeries of postal ballot etc.</a:t>
            </a:r>
          </a:p>
          <a:p>
            <a:pPr marL="0" indent="0">
              <a:buNone/>
            </a:pPr>
            <a:r>
              <a:rPr lang="en-IN" sz="2400" b="1" dirty="0" smtClean="0"/>
              <a:t>Voters</a:t>
            </a:r>
            <a:r>
              <a:rPr lang="en-IN" sz="2400" b="1" dirty="0"/>
              <a:t>’ Register</a:t>
            </a:r>
            <a:endParaRPr lang="en-IN" sz="2400" dirty="0"/>
          </a:p>
          <a:p>
            <a:r>
              <a:rPr lang="en-IN" sz="2400" dirty="0"/>
              <a:t> </a:t>
            </a:r>
            <a:r>
              <a:rPr lang="en-IN" sz="2400" dirty="0" smtClean="0"/>
              <a:t>For </a:t>
            </a:r>
            <a:r>
              <a:rPr lang="en-IN" sz="2400" dirty="0"/>
              <a:t>the conduct of poll for both the elections, only </a:t>
            </a:r>
            <a:r>
              <a:rPr lang="en-IN" sz="2400" b="1" dirty="0"/>
              <a:t>ONE</a:t>
            </a:r>
            <a:r>
              <a:rPr lang="en-IN" sz="2400" dirty="0"/>
              <a:t> Voter’s Register is to be used. The signatures of voters for both the elections shall be taken in the same register.</a:t>
            </a:r>
          </a:p>
          <a:p>
            <a:pPr marL="0" indent="0">
              <a:buNone/>
            </a:pPr>
            <a:r>
              <a:rPr lang="en-IN" sz="2400" b="1" dirty="0" smtClean="0"/>
              <a:t>Voter’s </a:t>
            </a:r>
            <a:r>
              <a:rPr lang="en-IN" sz="2400" b="1" dirty="0"/>
              <a:t>Slip</a:t>
            </a:r>
            <a:endParaRPr lang="en-IN" sz="2400" dirty="0"/>
          </a:p>
          <a:p>
            <a:r>
              <a:rPr lang="en-IN" sz="2400" dirty="0"/>
              <a:t>After signing the Voter’s Register, each voter is to be supplied with TWO Voter’s  slips.  The Voter’s Slip for  Lok  Sabha  election  be printed on WHITE paper and that for Assembly election on PINK paper.</a:t>
            </a:r>
          </a:p>
          <a:p>
            <a:pPr marL="0" indent="0">
              <a:buNone/>
            </a:pPr>
            <a:r>
              <a:rPr lang="en-IN" sz="2400" b="1" dirty="0" smtClean="0"/>
              <a:t>Marked </a:t>
            </a:r>
            <a:r>
              <a:rPr lang="en-IN" sz="2400" b="1" dirty="0"/>
              <a:t>copy Electoral Roll</a:t>
            </a:r>
            <a:endParaRPr lang="en-IN" sz="2400" dirty="0"/>
          </a:p>
          <a:p>
            <a:r>
              <a:rPr lang="en-IN" sz="2400" dirty="0"/>
              <a:t>There is no change in the number of working copies of the electoral roll to be supplied to each polling station. The polling officer in charge of marked copy of the electoral roll will maintain only ONE marked copy of the electoral roll for both the elections.</a:t>
            </a:r>
          </a:p>
          <a:p>
            <a:pPr marL="0" indent="0">
              <a:buNone/>
            </a:pPr>
            <a:endParaRPr lang="en-IN" sz="2400" dirty="0"/>
          </a:p>
          <a:p>
            <a:endParaRPr lang="en-IN" sz="2000" dirty="0" smtClean="0"/>
          </a:p>
          <a:p>
            <a:pPr marL="400050" lvl="1" indent="0">
              <a:buNone/>
            </a:pPr>
            <a:endParaRPr lang="en-IN" sz="16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284163"/>
            <a:ext cx="12192000" cy="487362"/>
          </a:xfrm>
        </p:spPr>
        <p:txBody>
          <a:bodyPr/>
          <a:lstStyle/>
          <a:p>
            <a:pPr eaLnBrk="1" hangingPunct="1"/>
            <a:r>
              <a:rPr lang="en-IN" sz="3600" b="1" dirty="0" smtClean="0"/>
              <a:t>Simultaneous Elections - Election </a:t>
            </a:r>
            <a:r>
              <a:rPr lang="en-IN" sz="3600" b="1" dirty="0"/>
              <a:t>materials for </a:t>
            </a:r>
            <a:r>
              <a:rPr lang="en-IN" sz="3600" b="1" dirty="0" smtClean="0"/>
              <a:t>PS </a:t>
            </a:r>
            <a:r>
              <a:rPr lang="en-IN" sz="3600" b="1" dirty="0"/>
              <a:t/>
            </a:r>
            <a:br>
              <a:rPr lang="en-IN" sz="3600" b="1" dirty="0"/>
            </a:br>
            <a:endParaRPr lang="en-US" altLang="en-US" sz="2000" b="1" dirty="0"/>
          </a:p>
        </p:txBody>
      </p:sp>
    </p:spTree>
    <p:extLst>
      <p:ext uri="{BB962C8B-B14F-4D97-AF65-F5344CB8AC3E}">
        <p14:creationId xmlns:p14="http://schemas.microsoft.com/office/powerpoint/2010/main" val="425766877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771525"/>
            <a:ext cx="12192000" cy="6238875"/>
          </a:xfrm>
        </p:spPr>
        <p:txBody>
          <a:bodyPr/>
          <a:lstStyle/>
          <a:p>
            <a:pPr marL="0" indent="0">
              <a:buNone/>
            </a:pPr>
            <a:r>
              <a:rPr lang="en-IN" b="1" dirty="0" smtClean="0"/>
              <a:t>Ballot Paper	</a:t>
            </a:r>
            <a:endParaRPr lang="en-IN" dirty="0" smtClean="0"/>
          </a:p>
          <a:p>
            <a:r>
              <a:rPr lang="en-IN" dirty="0" smtClean="0"/>
              <a:t>Requirement </a:t>
            </a:r>
            <a:r>
              <a:rPr lang="en-IN" dirty="0"/>
              <a:t>to be assessed- </a:t>
            </a:r>
            <a:r>
              <a:rPr lang="en-IN" dirty="0" smtClean="0"/>
              <a:t>for </a:t>
            </a:r>
            <a:r>
              <a:rPr lang="en-IN" dirty="0"/>
              <a:t>postal ballot, EVM ballot, tendered ballot and Braille ballot.</a:t>
            </a:r>
          </a:p>
          <a:p>
            <a:r>
              <a:rPr lang="en-IN" dirty="0" smtClean="0"/>
              <a:t>Matter </a:t>
            </a:r>
            <a:r>
              <a:rPr lang="en-IN" dirty="0"/>
              <a:t>of despatch of postal ballot to be co ordinated with the DEO.</a:t>
            </a:r>
          </a:p>
          <a:p>
            <a:pPr marL="0" indent="0">
              <a:buNone/>
            </a:pPr>
            <a:r>
              <a:rPr lang="en-IN" dirty="0"/>
              <a:t> </a:t>
            </a:r>
            <a:r>
              <a:rPr lang="en-IN" sz="2800" b="1" dirty="0" smtClean="0"/>
              <a:t>Vehicle Requirement</a:t>
            </a:r>
            <a:endParaRPr lang="en-IN" sz="2800" dirty="0" smtClean="0"/>
          </a:p>
          <a:p>
            <a:r>
              <a:rPr lang="en-IN" dirty="0" smtClean="0"/>
              <a:t>To </a:t>
            </a:r>
            <a:r>
              <a:rPr lang="en-IN" dirty="0"/>
              <a:t>be made after taking due care of composition of the polling party.</a:t>
            </a:r>
          </a:p>
          <a:p>
            <a:r>
              <a:rPr lang="en-IN" dirty="0"/>
              <a:t>Vehicle permission for candidates by RO for the candidates. Similar provision in SUVIDHA.</a:t>
            </a:r>
          </a:p>
          <a:p>
            <a:pPr marL="0" indent="0">
              <a:buNone/>
            </a:pPr>
            <a:endParaRPr lang="en-IN" sz="2400" dirty="0"/>
          </a:p>
          <a:p>
            <a:endParaRPr lang="en-IN" sz="2000" dirty="0" smtClean="0"/>
          </a:p>
          <a:p>
            <a:pPr marL="400050" lvl="1" indent="0">
              <a:buNone/>
            </a:pPr>
            <a:endParaRPr lang="en-IN" sz="16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284163"/>
            <a:ext cx="12192000" cy="487362"/>
          </a:xfrm>
        </p:spPr>
        <p:txBody>
          <a:bodyPr/>
          <a:lstStyle/>
          <a:p>
            <a:pPr eaLnBrk="1" hangingPunct="1"/>
            <a:r>
              <a:rPr lang="en-IN" sz="3600" b="1" dirty="0"/>
              <a:t>Simultaneous Elections - </a:t>
            </a:r>
            <a:r>
              <a:rPr lang="en-IN" sz="3600" b="1" dirty="0" smtClean="0"/>
              <a:t>Other arrangements – contd. </a:t>
            </a:r>
            <a:r>
              <a:rPr lang="en-IN" sz="3600" b="1" dirty="0"/>
              <a:t/>
            </a:r>
            <a:br>
              <a:rPr lang="en-IN" sz="3600" b="1" dirty="0"/>
            </a:br>
            <a:endParaRPr lang="en-US" altLang="en-US" sz="2000" b="1" dirty="0"/>
          </a:p>
        </p:txBody>
      </p:sp>
    </p:spTree>
    <p:extLst>
      <p:ext uri="{BB962C8B-B14F-4D97-AF65-F5344CB8AC3E}">
        <p14:creationId xmlns:p14="http://schemas.microsoft.com/office/powerpoint/2010/main" val="21232395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619125"/>
            <a:ext cx="12192000" cy="6238875"/>
          </a:xfrm>
        </p:spPr>
        <p:txBody>
          <a:bodyPr/>
          <a:lstStyle/>
          <a:p>
            <a:pPr marL="0" indent="0">
              <a:buNone/>
            </a:pPr>
            <a:r>
              <a:rPr lang="en-GB" sz="2400" b="1" dirty="0" smtClean="0"/>
              <a:t>Composition:</a:t>
            </a:r>
            <a:endParaRPr lang="en-IN" sz="2400" b="1" dirty="0" smtClean="0"/>
          </a:p>
          <a:p>
            <a:r>
              <a:rPr lang="en-IN" sz="2400" dirty="0" smtClean="0"/>
              <a:t>For   </a:t>
            </a:r>
            <a:r>
              <a:rPr lang="en-IN" sz="2400" dirty="0"/>
              <a:t>the  conduct  of  poll  at simultaneous  elections with the use of EVM/VVPATs -One Presiding Officer and 5 Polling Officers to </a:t>
            </a:r>
            <a:r>
              <a:rPr lang="en-IN" sz="2400" dirty="0" smtClean="0"/>
              <a:t>be appointed </a:t>
            </a:r>
            <a:r>
              <a:rPr lang="en-IN" sz="2400" dirty="0"/>
              <a:t>for each Polling Station. Reserves have to be kept as well.</a:t>
            </a:r>
          </a:p>
          <a:p>
            <a:pPr marL="0" indent="0">
              <a:buNone/>
            </a:pPr>
            <a:r>
              <a:rPr lang="en-GB" sz="2400" b="1" dirty="0" smtClean="0"/>
              <a:t>Duties:</a:t>
            </a:r>
            <a:endParaRPr lang="en-IN" sz="2400" b="1" dirty="0" smtClean="0"/>
          </a:p>
          <a:p>
            <a:pPr marL="400050" lvl="1" indent="0">
              <a:buNone/>
            </a:pPr>
            <a:r>
              <a:rPr lang="en-IN" sz="2400" b="1" dirty="0" smtClean="0"/>
              <a:t>(</a:t>
            </a:r>
            <a:r>
              <a:rPr lang="en-IN" sz="2400" b="1" dirty="0"/>
              <a:t>a) First Polling Officer: </a:t>
            </a:r>
            <a:r>
              <a:rPr lang="en-IN" sz="2400" dirty="0"/>
              <a:t>He will be identifying the electors and will be in charge of marked copy of the electoral roll.</a:t>
            </a:r>
          </a:p>
          <a:p>
            <a:pPr marL="400050" lvl="1" indent="0">
              <a:buNone/>
            </a:pPr>
            <a:r>
              <a:rPr lang="en-IN" sz="2400" b="1" dirty="0"/>
              <a:t>(b) Second Polling Officer: </a:t>
            </a:r>
            <a:r>
              <a:rPr lang="en-IN" sz="2400" dirty="0"/>
              <a:t>He will be in charge of the indelible ink and voter’s register.</a:t>
            </a:r>
          </a:p>
          <a:p>
            <a:pPr marL="400050" lvl="1" indent="0">
              <a:buNone/>
            </a:pPr>
            <a:r>
              <a:rPr lang="en-IN" sz="2400" b="1" dirty="0" smtClean="0"/>
              <a:t>(</a:t>
            </a:r>
            <a:r>
              <a:rPr lang="en-IN" sz="2400" b="1" dirty="0"/>
              <a:t>c) Third Polling Officer: </a:t>
            </a:r>
            <a:r>
              <a:rPr lang="en-IN" sz="2400" dirty="0"/>
              <a:t>He will be in charge of the Voter’s Slips.</a:t>
            </a:r>
          </a:p>
          <a:p>
            <a:pPr marL="400050" lvl="1" indent="0">
              <a:buNone/>
            </a:pPr>
            <a:r>
              <a:rPr lang="en-IN" sz="2400" b="1" dirty="0" smtClean="0"/>
              <a:t>(d</a:t>
            </a:r>
            <a:r>
              <a:rPr lang="en-IN" sz="2400" b="1" dirty="0"/>
              <a:t>) Fourth Polling Officer: </a:t>
            </a:r>
            <a:r>
              <a:rPr lang="en-IN" sz="2400" dirty="0"/>
              <a:t>He will be in charge of the Control Unit for Lok Sabha election.</a:t>
            </a:r>
          </a:p>
          <a:p>
            <a:pPr marL="400050" lvl="1" indent="0">
              <a:buNone/>
            </a:pPr>
            <a:r>
              <a:rPr lang="en-IN" sz="2400" b="1" dirty="0" smtClean="0"/>
              <a:t>(</a:t>
            </a:r>
            <a:r>
              <a:rPr lang="en-IN" sz="2400" b="1" dirty="0"/>
              <a:t>e) Fifth Polling Officer: </a:t>
            </a:r>
            <a:r>
              <a:rPr lang="en-IN" sz="2400" dirty="0"/>
              <a:t>He will be in charge of the Control Unit for State Assembly  Election.</a:t>
            </a:r>
          </a:p>
          <a:p>
            <a:pPr marL="400050" lvl="1" indent="0">
              <a:buNone/>
            </a:pPr>
            <a:r>
              <a:rPr lang="en-IN" sz="2400" b="1" dirty="0" smtClean="0"/>
              <a:t>(</a:t>
            </a:r>
            <a:r>
              <a:rPr lang="en-IN" sz="2400" b="1" dirty="0"/>
              <a:t>f) Presiding Officer: </a:t>
            </a:r>
            <a:r>
              <a:rPr lang="en-IN" sz="2400" dirty="0"/>
              <a:t>He will be over all in-charge of the polling station and supervise the smooth conduct of poll</a:t>
            </a:r>
            <a:r>
              <a:rPr lang="en-IN" sz="2400" dirty="0" smtClean="0"/>
              <a:t>.</a:t>
            </a:r>
          </a:p>
          <a:p>
            <a:pPr marL="400050" lvl="1" indent="0">
              <a:buNone/>
            </a:pPr>
            <a:r>
              <a:rPr lang="en-GB" sz="2400" b="1" dirty="0" smtClean="0">
                <a:solidFill>
                  <a:srgbClr val="FF3399"/>
                </a:solidFill>
              </a:rPr>
              <a:t>NB: Detailed process of voting, with variation from single election to be elaborated to the participants</a:t>
            </a:r>
            <a:endParaRPr lang="en-IN" sz="1600" b="1" dirty="0">
              <a:solidFill>
                <a:srgbClr val="FF3399"/>
              </a:solidFill>
            </a:endParaRPr>
          </a:p>
          <a:p>
            <a:endParaRPr lang="en-IN" sz="1600" dirty="0" smtClean="0"/>
          </a:p>
          <a:p>
            <a:pPr marL="400050" lvl="1" indent="0">
              <a:buNone/>
            </a:pPr>
            <a:endParaRPr lang="en-IN" sz="12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131763"/>
            <a:ext cx="12192000" cy="487362"/>
          </a:xfrm>
        </p:spPr>
        <p:txBody>
          <a:bodyPr/>
          <a:lstStyle/>
          <a:p>
            <a:pPr eaLnBrk="1" hangingPunct="1"/>
            <a:r>
              <a:rPr lang="en-IN" sz="3600" b="1" dirty="0"/>
              <a:t>Simultaneous Elections - </a:t>
            </a:r>
            <a:r>
              <a:rPr lang="en-IN" sz="3600" b="1" dirty="0" smtClean="0"/>
              <a:t>Polling Parties</a:t>
            </a:r>
            <a:endParaRPr lang="en-US" altLang="en-US" sz="2000" b="1" dirty="0"/>
          </a:p>
        </p:txBody>
      </p:sp>
    </p:spTree>
    <p:extLst>
      <p:ext uri="{BB962C8B-B14F-4D97-AF65-F5344CB8AC3E}">
        <p14:creationId xmlns:p14="http://schemas.microsoft.com/office/powerpoint/2010/main" val="177500917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685800"/>
            <a:ext cx="12192000" cy="6238875"/>
          </a:xfrm>
        </p:spPr>
        <p:txBody>
          <a:bodyPr/>
          <a:lstStyle/>
          <a:p>
            <a:pPr marL="0" indent="0">
              <a:buNone/>
            </a:pPr>
            <a:r>
              <a:rPr lang="en-IN" sz="2400" b="1" dirty="0"/>
              <a:t>Important duties </a:t>
            </a:r>
            <a:r>
              <a:rPr lang="en-IN" sz="2400" b="1" dirty="0" smtClean="0"/>
              <a:t>of 4</a:t>
            </a:r>
            <a:r>
              <a:rPr lang="en-IN" sz="2400" b="1" baseline="30000" dirty="0" smtClean="0"/>
              <a:t>th</a:t>
            </a:r>
            <a:r>
              <a:rPr lang="en-IN" sz="2400" b="1" dirty="0" smtClean="0"/>
              <a:t> </a:t>
            </a:r>
            <a:r>
              <a:rPr lang="en-IN" sz="2400" b="1" dirty="0"/>
              <a:t>and 5</a:t>
            </a:r>
            <a:r>
              <a:rPr lang="en-IN" sz="2400" b="1" baseline="30000" dirty="0"/>
              <a:t>th</a:t>
            </a:r>
            <a:r>
              <a:rPr lang="en-IN" sz="2400" b="1" dirty="0"/>
              <a:t> Polling Officer</a:t>
            </a:r>
            <a:endParaRPr lang="en-IN" sz="2400" dirty="0"/>
          </a:p>
          <a:p>
            <a:r>
              <a:rPr lang="en-IN" sz="2500" dirty="0" smtClean="0"/>
              <a:t>Their </a:t>
            </a:r>
            <a:r>
              <a:rPr lang="en-IN" sz="2500" dirty="0"/>
              <a:t>job is not only to simply press the Ballot Button to activate the Voting Machine, they have to ensure that each voter votes in his/her turn in the exact serial order as given in the Voter’s Slip. </a:t>
            </a:r>
            <a:endParaRPr lang="en-IN" sz="2500" dirty="0" smtClean="0"/>
          </a:p>
          <a:p>
            <a:r>
              <a:rPr lang="en-IN" sz="2500" dirty="0" smtClean="0"/>
              <a:t>They </a:t>
            </a:r>
            <a:r>
              <a:rPr lang="en-IN" sz="2500" dirty="0"/>
              <a:t>have also to keep a constant watch to ensure that when they direct any   voter   to   go   and   vote,   the   voter   goes   into   the   correct   Voting Compartment and votes accordingly. </a:t>
            </a:r>
            <a:endParaRPr lang="en-IN" sz="2500" dirty="0" smtClean="0"/>
          </a:p>
          <a:p>
            <a:r>
              <a:rPr lang="en-IN" sz="2500" dirty="0" smtClean="0"/>
              <a:t>if </a:t>
            </a:r>
            <a:r>
              <a:rPr lang="en-IN" sz="2500" dirty="0"/>
              <a:t>any voter appears to be unsure of where to go and what to do after he has been allowed to vote, it is the duty of these two polling officers to ensure that the voter follows the correct procedure.  </a:t>
            </a:r>
            <a:endParaRPr lang="en-IN" sz="2500" dirty="0" smtClean="0"/>
          </a:p>
          <a:p>
            <a:r>
              <a:rPr lang="en-IN" sz="2500" dirty="0" smtClean="0"/>
              <a:t>During </a:t>
            </a:r>
            <a:r>
              <a:rPr lang="en-IN" sz="2500" dirty="0"/>
              <a:t>the first hour of poll when  there  is  usually  a  lot  of  rush,  the officers  should  keep their  cool and see that the voting proceeds  smoothly.  </a:t>
            </a:r>
            <a:endParaRPr lang="en-IN" sz="2500" dirty="0" smtClean="0"/>
          </a:p>
          <a:p>
            <a:pPr marL="0" indent="0">
              <a:buNone/>
            </a:pPr>
            <a:r>
              <a:rPr lang="en-IN" sz="2500" b="1" dirty="0" smtClean="0">
                <a:solidFill>
                  <a:srgbClr val="FF3399"/>
                </a:solidFill>
              </a:rPr>
              <a:t>NB: They </a:t>
            </a:r>
            <a:r>
              <a:rPr lang="en-IN" sz="2500" b="1" dirty="0">
                <a:solidFill>
                  <a:srgbClr val="FF3399"/>
                </a:solidFill>
              </a:rPr>
              <a:t>should </a:t>
            </a:r>
            <a:r>
              <a:rPr lang="en-IN" sz="2500" b="1" dirty="0" smtClean="0">
                <a:solidFill>
                  <a:srgbClr val="FF3399"/>
                </a:solidFill>
              </a:rPr>
              <a:t>check the </a:t>
            </a:r>
            <a:r>
              <a:rPr lang="en-IN" sz="2500" b="1" dirty="0">
                <a:solidFill>
                  <a:srgbClr val="FF3399"/>
                </a:solidFill>
              </a:rPr>
              <a:t>total number of votes as per </a:t>
            </a:r>
            <a:r>
              <a:rPr lang="en-IN" sz="2500" b="1" dirty="0" smtClean="0">
                <a:solidFill>
                  <a:srgbClr val="FF3399"/>
                </a:solidFill>
              </a:rPr>
              <a:t>EVMs of PC and AC, </a:t>
            </a:r>
            <a:r>
              <a:rPr lang="en-IN" sz="2500" b="1" dirty="0">
                <a:solidFill>
                  <a:srgbClr val="FF3399"/>
                </a:solidFill>
              </a:rPr>
              <a:t>voters register and voters </a:t>
            </a:r>
            <a:r>
              <a:rPr lang="en-IN" sz="2500" b="1" dirty="0" smtClean="0">
                <a:solidFill>
                  <a:srgbClr val="FF3399"/>
                </a:solidFill>
              </a:rPr>
              <a:t>slips </a:t>
            </a:r>
            <a:r>
              <a:rPr lang="en-IN" sz="2500" b="1" dirty="0">
                <a:solidFill>
                  <a:srgbClr val="FF3399"/>
                </a:solidFill>
              </a:rPr>
              <a:t>of PC and AC</a:t>
            </a:r>
            <a:r>
              <a:rPr lang="en-IN" sz="2500" b="1" dirty="0" smtClean="0">
                <a:solidFill>
                  <a:srgbClr val="FF3399"/>
                </a:solidFill>
              </a:rPr>
              <a:t> from time </a:t>
            </a:r>
            <a:r>
              <a:rPr lang="en-IN" sz="2500" b="1" dirty="0">
                <a:solidFill>
                  <a:srgbClr val="FF3399"/>
                </a:solidFill>
              </a:rPr>
              <a:t>to </a:t>
            </a:r>
            <a:r>
              <a:rPr lang="en-IN" sz="2500" b="1" dirty="0" smtClean="0">
                <a:solidFill>
                  <a:srgbClr val="FF3399"/>
                </a:solidFill>
              </a:rPr>
              <a:t>time.</a:t>
            </a:r>
            <a:endParaRPr lang="en-IN" sz="1200" dirty="0" smtClean="0"/>
          </a:p>
          <a:p>
            <a:pPr marL="400050" lvl="1" indent="0">
              <a:buNone/>
            </a:pPr>
            <a:endParaRPr lang="en-IN" sz="105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152400"/>
            <a:ext cx="12192000" cy="487362"/>
          </a:xfrm>
        </p:spPr>
        <p:txBody>
          <a:bodyPr/>
          <a:lstStyle/>
          <a:p>
            <a:pPr eaLnBrk="1" hangingPunct="1"/>
            <a:r>
              <a:rPr lang="en-IN" sz="3600" b="1" dirty="0"/>
              <a:t>Simultaneous Elections - Polling </a:t>
            </a:r>
            <a:r>
              <a:rPr lang="en-IN" sz="3600" b="1" dirty="0" smtClean="0"/>
              <a:t>Parties – contd.</a:t>
            </a:r>
            <a:endParaRPr lang="en-US" altLang="en-US" sz="2000" b="1" dirty="0"/>
          </a:p>
        </p:txBody>
      </p:sp>
    </p:spTree>
    <p:extLst>
      <p:ext uri="{BB962C8B-B14F-4D97-AF65-F5344CB8AC3E}">
        <p14:creationId xmlns:p14="http://schemas.microsoft.com/office/powerpoint/2010/main" val="2399938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09AD8F74-1EC8-B8B9-8A08-D0E0ECFB2659}"/>
              </a:ext>
            </a:extLst>
          </p:cNvPr>
          <p:cNvSpPr/>
          <p:nvPr/>
        </p:nvSpPr>
        <p:spPr>
          <a:xfrm>
            <a:off x="5649913" y="3786188"/>
            <a:ext cx="2063750" cy="8683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lumMod val="95000"/>
                    <a:lumOff val="5000"/>
                  </a:schemeClr>
                </a:solidFill>
              </a:rPr>
              <a:t>RECEPTION  CENTRE </a:t>
            </a:r>
          </a:p>
        </p:txBody>
      </p:sp>
      <p:sp>
        <p:nvSpPr>
          <p:cNvPr id="8" name="Rectangle 7">
            <a:extLst>
              <a:ext uri="{FF2B5EF4-FFF2-40B4-BE49-F238E27FC236}">
                <a16:creationId xmlns:a16="http://schemas.microsoft.com/office/drawing/2014/main" id="{CE185476-6122-621A-16AB-72678B83626B}"/>
              </a:ext>
            </a:extLst>
          </p:cNvPr>
          <p:cNvSpPr/>
          <p:nvPr/>
        </p:nvSpPr>
        <p:spPr>
          <a:xfrm>
            <a:off x="6049718" y="4884738"/>
            <a:ext cx="1722438" cy="7810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lumMod val="95000"/>
                    <a:lumOff val="5000"/>
                  </a:schemeClr>
                </a:solidFill>
              </a:rPr>
              <a:t>STRONG ROOM </a:t>
            </a:r>
          </a:p>
        </p:txBody>
      </p:sp>
      <p:sp>
        <p:nvSpPr>
          <p:cNvPr id="10" name="Oval 9">
            <a:extLst>
              <a:ext uri="{FF2B5EF4-FFF2-40B4-BE49-F238E27FC236}">
                <a16:creationId xmlns:a16="http://schemas.microsoft.com/office/drawing/2014/main" id="{A935BF7E-6FC9-B680-C3DF-E2FBD4F334E3}"/>
              </a:ext>
            </a:extLst>
          </p:cNvPr>
          <p:cNvSpPr/>
          <p:nvPr/>
        </p:nvSpPr>
        <p:spPr>
          <a:xfrm>
            <a:off x="5018088" y="1839913"/>
            <a:ext cx="1828800" cy="12112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lumMod val="95000"/>
                    <a:lumOff val="5000"/>
                  </a:schemeClr>
                </a:solidFill>
              </a:rPr>
              <a:t>OUTSIDE POLLING STATION </a:t>
            </a:r>
          </a:p>
        </p:txBody>
      </p:sp>
      <p:sp>
        <p:nvSpPr>
          <p:cNvPr id="11" name="Oval 10">
            <a:extLst>
              <a:ext uri="{FF2B5EF4-FFF2-40B4-BE49-F238E27FC236}">
                <a16:creationId xmlns:a16="http://schemas.microsoft.com/office/drawing/2014/main" id="{43201807-5911-F056-0993-449564E40B2A}"/>
              </a:ext>
            </a:extLst>
          </p:cNvPr>
          <p:cNvSpPr/>
          <p:nvPr/>
        </p:nvSpPr>
        <p:spPr>
          <a:xfrm>
            <a:off x="3657601" y="3200401"/>
            <a:ext cx="1992313" cy="85566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lumMod val="95000"/>
                    <a:lumOff val="5000"/>
                  </a:schemeClr>
                </a:solidFill>
              </a:rPr>
              <a:t>CONTROL ROOM</a:t>
            </a:r>
          </a:p>
        </p:txBody>
      </p:sp>
      <p:sp>
        <p:nvSpPr>
          <p:cNvPr id="12" name="Oval 11">
            <a:extLst>
              <a:ext uri="{FF2B5EF4-FFF2-40B4-BE49-F238E27FC236}">
                <a16:creationId xmlns:a16="http://schemas.microsoft.com/office/drawing/2014/main" id="{0EE0B325-2ECD-336F-87AF-8360498BB2E6}"/>
              </a:ext>
            </a:extLst>
          </p:cNvPr>
          <p:cNvSpPr/>
          <p:nvPr/>
        </p:nvSpPr>
        <p:spPr>
          <a:xfrm>
            <a:off x="5018089" y="1312864"/>
            <a:ext cx="1652587" cy="75088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lumMod val="95000"/>
                    <a:lumOff val="5000"/>
                  </a:schemeClr>
                </a:solidFill>
              </a:rPr>
              <a:t>Polling station</a:t>
            </a:r>
          </a:p>
        </p:txBody>
      </p:sp>
      <p:sp>
        <p:nvSpPr>
          <p:cNvPr id="13" name="Oval 12">
            <a:extLst>
              <a:ext uri="{FF2B5EF4-FFF2-40B4-BE49-F238E27FC236}">
                <a16:creationId xmlns:a16="http://schemas.microsoft.com/office/drawing/2014/main" id="{3D627ABF-D2C9-D9AF-A75A-3F3A10759A53}"/>
              </a:ext>
            </a:extLst>
          </p:cNvPr>
          <p:cNvSpPr/>
          <p:nvPr/>
        </p:nvSpPr>
        <p:spPr>
          <a:xfrm>
            <a:off x="3657600" y="4056064"/>
            <a:ext cx="1360488" cy="11144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lumMod val="95000"/>
                    <a:lumOff val="5000"/>
                  </a:schemeClr>
                </a:solidFill>
              </a:rPr>
              <a:t>HQs/</a:t>
            </a:r>
          </a:p>
          <a:p>
            <a:pPr algn="ctr" fontAlgn="auto">
              <a:spcBef>
                <a:spcPts val="0"/>
              </a:spcBef>
              <a:spcAft>
                <a:spcPts val="0"/>
              </a:spcAft>
              <a:defRPr/>
            </a:pPr>
            <a:r>
              <a:rPr lang="en-US" b="1" dirty="0">
                <a:solidFill>
                  <a:schemeClr val="tx1">
                    <a:lumMod val="95000"/>
                    <a:lumOff val="5000"/>
                  </a:schemeClr>
                </a:solidFill>
              </a:rPr>
              <a:t>CEO OFFICE </a:t>
            </a:r>
          </a:p>
        </p:txBody>
      </p:sp>
      <p:sp>
        <p:nvSpPr>
          <p:cNvPr id="9227" name="TextBox 14">
            <a:extLst>
              <a:ext uri="{FF2B5EF4-FFF2-40B4-BE49-F238E27FC236}">
                <a16:creationId xmlns:a16="http://schemas.microsoft.com/office/drawing/2014/main" id="{AEB340A9-600B-FA80-87FE-FFA35394E8E6}"/>
              </a:ext>
            </a:extLst>
          </p:cNvPr>
          <p:cNvSpPr txBox="1">
            <a:spLocks noChangeArrowheads="1"/>
          </p:cNvSpPr>
          <p:nvPr/>
        </p:nvSpPr>
        <p:spPr bwMode="auto">
          <a:xfrm>
            <a:off x="3036888" y="235585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TRANSPORT</a:t>
            </a:r>
          </a:p>
        </p:txBody>
      </p:sp>
      <p:sp>
        <p:nvSpPr>
          <p:cNvPr id="9228" name="TextBox 15">
            <a:extLst>
              <a:ext uri="{FF2B5EF4-FFF2-40B4-BE49-F238E27FC236}">
                <a16:creationId xmlns:a16="http://schemas.microsoft.com/office/drawing/2014/main" id="{0953460A-1593-97DC-EBBB-742AE4AE1907}"/>
              </a:ext>
            </a:extLst>
          </p:cNvPr>
          <p:cNvSpPr txBox="1">
            <a:spLocks noChangeArrowheads="1"/>
          </p:cNvSpPr>
          <p:nvPr/>
        </p:nvSpPr>
        <p:spPr bwMode="auto">
          <a:xfrm>
            <a:off x="6846889" y="2063750"/>
            <a:ext cx="21097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COMMUNICATION</a:t>
            </a:r>
          </a:p>
        </p:txBody>
      </p:sp>
      <p:sp>
        <p:nvSpPr>
          <p:cNvPr id="9229" name="TextBox 16">
            <a:extLst>
              <a:ext uri="{FF2B5EF4-FFF2-40B4-BE49-F238E27FC236}">
                <a16:creationId xmlns:a16="http://schemas.microsoft.com/office/drawing/2014/main" id="{A5B4B0D3-F294-52A3-82F9-DF2255084C48}"/>
              </a:ext>
            </a:extLst>
          </p:cNvPr>
          <p:cNvSpPr txBox="1">
            <a:spLocks noChangeArrowheads="1"/>
          </p:cNvSpPr>
          <p:nvPr/>
        </p:nvSpPr>
        <p:spPr bwMode="auto">
          <a:xfrm>
            <a:off x="7854951" y="3786189"/>
            <a:ext cx="1793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LAW &amp; ORDER</a:t>
            </a:r>
          </a:p>
        </p:txBody>
      </p:sp>
      <p:sp>
        <p:nvSpPr>
          <p:cNvPr id="9230" name="TextBox 17">
            <a:extLst>
              <a:ext uri="{FF2B5EF4-FFF2-40B4-BE49-F238E27FC236}">
                <a16:creationId xmlns:a16="http://schemas.microsoft.com/office/drawing/2014/main" id="{26B3C88C-7796-8A9B-994B-6F143C74F14C}"/>
              </a:ext>
            </a:extLst>
          </p:cNvPr>
          <p:cNvSpPr txBox="1">
            <a:spLocks noChangeArrowheads="1"/>
          </p:cNvSpPr>
          <p:nvPr/>
        </p:nvSpPr>
        <p:spPr bwMode="auto">
          <a:xfrm>
            <a:off x="6934200" y="1371601"/>
            <a:ext cx="23685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MODEL CODE OF CONDUCT</a:t>
            </a:r>
          </a:p>
        </p:txBody>
      </p:sp>
      <p:sp>
        <p:nvSpPr>
          <p:cNvPr id="9231" name="TextBox 18">
            <a:extLst>
              <a:ext uri="{FF2B5EF4-FFF2-40B4-BE49-F238E27FC236}">
                <a16:creationId xmlns:a16="http://schemas.microsoft.com/office/drawing/2014/main" id="{8E0E105F-B508-0BC0-2332-B5AD0CFF55DF}"/>
              </a:ext>
            </a:extLst>
          </p:cNvPr>
          <p:cNvSpPr txBox="1">
            <a:spLocks noChangeArrowheads="1"/>
          </p:cNvSpPr>
          <p:nvPr/>
        </p:nvSpPr>
        <p:spPr bwMode="auto">
          <a:xfrm>
            <a:off x="2579688" y="2906714"/>
            <a:ext cx="1981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COORDINATION </a:t>
            </a:r>
          </a:p>
        </p:txBody>
      </p:sp>
      <p:sp>
        <p:nvSpPr>
          <p:cNvPr id="9232" name="TextBox 19">
            <a:extLst>
              <a:ext uri="{FF2B5EF4-FFF2-40B4-BE49-F238E27FC236}">
                <a16:creationId xmlns:a16="http://schemas.microsoft.com/office/drawing/2014/main" id="{62BD3727-FC4B-C78D-83C5-95E285D25081}"/>
              </a:ext>
            </a:extLst>
          </p:cNvPr>
          <p:cNvSpPr txBox="1">
            <a:spLocks noChangeArrowheads="1"/>
          </p:cNvSpPr>
          <p:nvPr/>
        </p:nvSpPr>
        <p:spPr bwMode="auto">
          <a:xfrm>
            <a:off x="6670676" y="2906714"/>
            <a:ext cx="31337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9233" name="TextBox 20">
            <a:extLst>
              <a:ext uri="{FF2B5EF4-FFF2-40B4-BE49-F238E27FC236}">
                <a16:creationId xmlns:a16="http://schemas.microsoft.com/office/drawing/2014/main" id="{95398831-9CA2-45CE-41AF-DCD67C621792}"/>
              </a:ext>
            </a:extLst>
          </p:cNvPr>
          <p:cNvSpPr txBox="1">
            <a:spLocks noChangeArrowheads="1"/>
          </p:cNvSpPr>
          <p:nvPr/>
        </p:nvSpPr>
        <p:spPr bwMode="auto">
          <a:xfrm>
            <a:off x="7080250" y="2906714"/>
            <a:ext cx="31305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dirty="0"/>
              <a:t>SECTOR OFFICERS</a:t>
            </a:r>
          </a:p>
          <a:p>
            <a:pPr eaLnBrk="1" hangingPunct="1"/>
            <a:r>
              <a:rPr lang="en-US" altLang="en-US" dirty="0" smtClean="0"/>
              <a:t>Micro Observer/ </a:t>
            </a:r>
            <a:r>
              <a:rPr lang="en-US" altLang="en-US" dirty="0"/>
              <a:t>GEN OBSERV</a:t>
            </a:r>
          </a:p>
        </p:txBody>
      </p:sp>
      <p:sp>
        <p:nvSpPr>
          <p:cNvPr id="9234" name="TextBox 21">
            <a:extLst>
              <a:ext uri="{FF2B5EF4-FFF2-40B4-BE49-F238E27FC236}">
                <a16:creationId xmlns:a16="http://schemas.microsoft.com/office/drawing/2014/main" id="{E34FDBF8-4A4A-7AEF-8AF6-EBA1FDDF6218}"/>
              </a:ext>
            </a:extLst>
          </p:cNvPr>
          <p:cNvSpPr txBox="1">
            <a:spLocks noChangeArrowheads="1"/>
          </p:cNvSpPr>
          <p:nvPr/>
        </p:nvSpPr>
        <p:spPr bwMode="auto">
          <a:xfrm>
            <a:off x="3657600" y="2063750"/>
            <a:ext cx="16525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dirty="0"/>
              <a:t>RESERVE PARTY </a:t>
            </a:r>
          </a:p>
        </p:txBody>
      </p:sp>
      <p:sp>
        <p:nvSpPr>
          <p:cNvPr id="9235" name="TextBox 22">
            <a:extLst>
              <a:ext uri="{FF2B5EF4-FFF2-40B4-BE49-F238E27FC236}">
                <a16:creationId xmlns:a16="http://schemas.microsoft.com/office/drawing/2014/main" id="{D1217826-DECF-BF28-1FFE-33AACBE4C010}"/>
              </a:ext>
            </a:extLst>
          </p:cNvPr>
          <p:cNvSpPr txBox="1">
            <a:spLocks noChangeArrowheads="1"/>
          </p:cNvSpPr>
          <p:nvPr/>
        </p:nvSpPr>
        <p:spPr bwMode="auto">
          <a:xfrm>
            <a:off x="2395538" y="4056064"/>
            <a:ext cx="1262062"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1400" dirty="0" smtClean="0"/>
              <a:t>REPLACEMENT </a:t>
            </a:r>
            <a:r>
              <a:rPr lang="en-US" altLang="en-US" sz="1400" dirty="0"/>
              <a:t>OF DEFECTIVE  EVMS</a:t>
            </a:r>
          </a:p>
        </p:txBody>
      </p:sp>
      <p:sp>
        <p:nvSpPr>
          <p:cNvPr id="9236" name="TextBox 23">
            <a:extLst>
              <a:ext uri="{FF2B5EF4-FFF2-40B4-BE49-F238E27FC236}">
                <a16:creationId xmlns:a16="http://schemas.microsoft.com/office/drawing/2014/main" id="{67D972A6-46BA-19F9-F16F-7F37BCD2C032}"/>
              </a:ext>
            </a:extLst>
          </p:cNvPr>
          <p:cNvSpPr txBox="1">
            <a:spLocks noChangeArrowheads="1"/>
          </p:cNvSpPr>
          <p:nvPr/>
        </p:nvSpPr>
        <p:spPr bwMode="auto">
          <a:xfrm>
            <a:off x="7419976" y="2432050"/>
            <a:ext cx="18526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REPORTS </a:t>
            </a:r>
          </a:p>
        </p:txBody>
      </p:sp>
      <p:sp>
        <p:nvSpPr>
          <p:cNvPr id="23" name="Title 2">
            <a:extLst>
              <a:ext uri="{FF2B5EF4-FFF2-40B4-BE49-F238E27FC236}">
                <a16:creationId xmlns:a16="http://schemas.microsoft.com/office/drawing/2014/main" id="{AB399D9E-04C2-66A6-60F4-1C1FFBEBF64F}"/>
              </a:ext>
            </a:extLst>
          </p:cNvPr>
          <p:cNvSpPr txBox="1">
            <a:spLocks/>
          </p:cNvSpPr>
          <p:nvPr/>
        </p:nvSpPr>
        <p:spPr bwMode="auto">
          <a:xfrm>
            <a:off x="1486009" y="-250030"/>
            <a:ext cx="622765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3600" dirty="0"/>
              <a:t>POLL DAY – Graphic – contd.</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771525"/>
            <a:ext cx="12192000" cy="6238875"/>
          </a:xfrm>
        </p:spPr>
        <p:txBody>
          <a:bodyPr/>
          <a:lstStyle/>
          <a:p>
            <a:pPr marL="0" indent="0">
              <a:buNone/>
            </a:pPr>
            <a:r>
              <a:rPr lang="en-GB" sz="2800" b="1" dirty="0" smtClean="0"/>
              <a:t>Checking identity stickers – Sealing - placing in the correct carrying case </a:t>
            </a:r>
            <a:endParaRPr lang="en-IN" sz="2800" b="1" dirty="0" smtClean="0"/>
          </a:p>
          <a:p>
            <a:r>
              <a:rPr lang="en-IN" dirty="0" smtClean="0"/>
              <a:t>The </a:t>
            </a:r>
            <a:r>
              <a:rPr lang="en-IN" dirty="0"/>
              <a:t>Presiding Officer should ensure that the carrying cases of all the units have identity stickers of the concerned elections prominently pasted on the outside. He should also ensure that the  ballot  units,  control  units and VVPATs are  placed  only  in  their  respective carrying cases with the election identity label firmly pasted. </a:t>
            </a:r>
          </a:p>
          <a:p>
            <a:endParaRPr lang="en-IN" dirty="0"/>
          </a:p>
          <a:p>
            <a:r>
              <a:rPr lang="en-IN" dirty="0"/>
              <a:t>Presiding  Officer  should  ensure  that  all  the  sealed  Units  and  election records  are  duly  handed over to the Returning Officer, at the reception centre, as per the prescribed procedure.</a:t>
            </a:r>
          </a:p>
          <a:p>
            <a:endParaRPr lang="en-IN" sz="1200" dirty="0" smtClean="0"/>
          </a:p>
          <a:p>
            <a:pPr marL="400050" lvl="1" indent="0">
              <a:buNone/>
            </a:pPr>
            <a:endParaRPr lang="en-IN" sz="105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152400"/>
            <a:ext cx="12192000" cy="487362"/>
          </a:xfrm>
        </p:spPr>
        <p:txBody>
          <a:bodyPr/>
          <a:lstStyle/>
          <a:p>
            <a:pPr eaLnBrk="1" hangingPunct="1"/>
            <a:r>
              <a:rPr lang="en-IN" sz="3600" b="1" dirty="0"/>
              <a:t>Simultaneous Elections - </a:t>
            </a:r>
            <a:r>
              <a:rPr lang="en-IN" sz="3600" b="1" dirty="0" smtClean="0"/>
              <a:t>Close of Poll </a:t>
            </a:r>
            <a:endParaRPr lang="en-US" altLang="en-US" sz="2000" b="1" dirty="0"/>
          </a:p>
        </p:txBody>
      </p:sp>
      <p:sp>
        <p:nvSpPr>
          <p:cNvPr id="4" name="Rectangle 3"/>
          <p:cNvSpPr/>
          <p:nvPr/>
        </p:nvSpPr>
        <p:spPr>
          <a:xfrm>
            <a:off x="10972800" y="6248400"/>
            <a:ext cx="993898" cy="369332"/>
          </a:xfrm>
          <a:prstGeom prst="rect">
            <a:avLst/>
          </a:prstGeom>
        </p:spPr>
        <p:txBody>
          <a:bodyPr wrap="square">
            <a:spAutoFit/>
          </a:bodyPr>
          <a:lstStyle/>
          <a:p>
            <a:r>
              <a:rPr lang="en-US" b="1" dirty="0" smtClean="0"/>
              <a:t>Contd..</a:t>
            </a:r>
            <a:endParaRPr lang="en-IN" dirty="0"/>
          </a:p>
        </p:txBody>
      </p:sp>
    </p:spTree>
    <p:extLst>
      <p:ext uri="{BB962C8B-B14F-4D97-AF65-F5344CB8AC3E}">
        <p14:creationId xmlns:p14="http://schemas.microsoft.com/office/powerpoint/2010/main" val="314875057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1219200"/>
            <a:ext cx="12192000" cy="5791200"/>
          </a:xfrm>
        </p:spPr>
        <p:txBody>
          <a:bodyPr/>
          <a:lstStyle/>
          <a:p>
            <a:r>
              <a:rPr lang="en-IN" sz="2800" dirty="0" smtClean="0"/>
              <a:t>After the close of poll, the Presiding Officer is required to prepare, under </a:t>
            </a:r>
            <a:r>
              <a:rPr lang="en-IN" sz="2800" b="1" dirty="0" smtClean="0">
                <a:solidFill>
                  <a:srgbClr val="FF0000"/>
                </a:solidFill>
              </a:rPr>
              <a:t>R 49S  COER 1961,  </a:t>
            </a:r>
            <a:r>
              <a:rPr lang="en-IN" sz="2800" dirty="0" smtClean="0"/>
              <a:t>an  account  of  votes recorded in the voting machine. Such account shall be prepared in </a:t>
            </a:r>
            <a:r>
              <a:rPr lang="en-IN" sz="2800" b="1" dirty="0" smtClean="0">
                <a:solidFill>
                  <a:srgbClr val="0070C0"/>
                </a:solidFill>
              </a:rPr>
              <a:t>Part-I of Form-17C</a:t>
            </a:r>
            <a:r>
              <a:rPr lang="en-IN" sz="2800" dirty="0" smtClean="0"/>
              <a:t>. This should be prepared in duplicate. It should be noted for that accounts of votes in </a:t>
            </a:r>
            <a:r>
              <a:rPr lang="en-IN" sz="2800" b="1" dirty="0">
                <a:solidFill>
                  <a:srgbClr val="0070C0"/>
                </a:solidFill>
              </a:rPr>
              <a:t>Part-I of Form- 17C </a:t>
            </a:r>
            <a:r>
              <a:rPr lang="en-IN" sz="2800" dirty="0" smtClean="0"/>
              <a:t>shall be prepared </a:t>
            </a:r>
            <a:r>
              <a:rPr lang="en-IN" sz="2800" b="1" dirty="0" smtClean="0"/>
              <a:t>separately</a:t>
            </a:r>
            <a:r>
              <a:rPr lang="en-IN" sz="2800" dirty="0" smtClean="0"/>
              <a:t> for the Parliamentary and Assembly elections.</a:t>
            </a:r>
          </a:p>
          <a:p>
            <a:r>
              <a:rPr lang="en-IN" sz="2800" dirty="0" smtClean="0"/>
              <a:t>Copies </a:t>
            </a:r>
            <a:r>
              <a:rPr lang="en-IN" sz="2800" dirty="0"/>
              <a:t>of  </a:t>
            </a:r>
            <a:r>
              <a:rPr lang="en-IN" sz="2800" b="1" dirty="0">
                <a:solidFill>
                  <a:srgbClr val="0070C0"/>
                </a:solidFill>
              </a:rPr>
              <a:t>Form-17C</a:t>
            </a:r>
            <a:r>
              <a:rPr lang="en-IN" sz="2800" dirty="0"/>
              <a:t> as prepared by him are to be given for the assembly constituency to the polling agents of the candidates contesting the assembly poll and copies of the account prepared for parliamentary constituency are to be given to the  polling  agents  of  the  candidate  contesting  the  parliamentary  poll. </a:t>
            </a:r>
            <a:endParaRPr lang="en-IN" sz="2800" dirty="0" smtClean="0"/>
          </a:p>
          <a:p>
            <a:r>
              <a:rPr lang="en-IN" sz="2800" dirty="0" smtClean="0"/>
              <a:t>Copies </a:t>
            </a:r>
            <a:r>
              <a:rPr lang="en-IN" sz="2800" dirty="0"/>
              <a:t>of the account should be furnished to every polling agent present even without his asking for it.</a:t>
            </a:r>
          </a:p>
          <a:p>
            <a:endParaRPr lang="en-IN" sz="1100" dirty="0" smtClean="0"/>
          </a:p>
          <a:p>
            <a:pPr marL="400050" lvl="1" indent="0">
              <a:buNone/>
            </a:pPr>
            <a:endParaRPr lang="en-IN" sz="10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457200"/>
            <a:ext cx="12192000" cy="487362"/>
          </a:xfrm>
        </p:spPr>
        <p:txBody>
          <a:bodyPr/>
          <a:lstStyle/>
          <a:p>
            <a:pPr eaLnBrk="1" hangingPunct="1"/>
            <a:r>
              <a:rPr lang="en-IN" sz="3200" b="1" dirty="0"/>
              <a:t>Simultaneous Elections - </a:t>
            </a:r>
            <a:r>
              <a:rPr lang="en-IN" sz="3200" b="1" dirty="0" smtClean="0"/>
              <a:t>Close </a:t>
            </a:r>
            <a:r>
              <a:rPr lang="en-IN" sz="3200" b="1" dirty="0"/>
              <a:t>of Poll </a:t>
            </a:r>
            <a:r>
              <a:rPr lang="en-IN" sz="3200" b="1" dirty="0" smtClean="0"/>
              <a:t>- Account of Votes recorded – contd.</a:t>
            </a:r>
            <a:endParaRPr lang="en-US" altLang="en-US" sz="1800" b="1" dirty="0"/>
          </a:p>
        </p:txBody>
      </p:sp>
    </p:spTree>
    <p:extLst>
      <p:ext uri="{BB962C8B-B14F-4D97-AF65-F5344CB8AC3E}">
        <p14:creationId xmlns:p14="http://schemas.microsoft.com/office/powerpoint/2010/main" val="109438010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771525"/>
            <a:ext cx="12192000" cy="6238875"/>
          </a:xfrm>
        </p:spPr>
        <p:txBody>
          <a:bodyPr/>
          <a:lstStyle/>
          <a:p>
            <a:pPr lvl="0"/>
            <a:r>
              <a:rPr lang="en-IN" dirty="0" smtClean="0"/>
              <a:t>BUs, CUs and </a:t>
            </a:r>
            <a:r>
              <a:rPr lang="en-IN" dirty="0"/>
              <a:t>VVPATs  are to be stored in separate Strong room for Lok Sabha and </a:t>
            </a:r>
            <a:r>
              <a:rPr lang="en-IN" dirty="0" smtClean="0"/>
              <a:t>Assembly Elections</a:t>
            </a:r>
            <a:r>
              <a:rPr lang="en-IN" dirty="0"/>
              <a:t>. In no case, </a:t>
            </a:r>
            <a:r>
              <a:rPr lang="en-IN" dirty="0" smtClean="0"/>
              <a:t>BUs</a:t>
            </a:r>
            <a:r>
              <a:rPr lang="en-IN" dirty="0"/>
              <a:t>, CUs and VVPATs shall be kept separately. </a:t>
            </a:r>
          </a:p>
          <a:p>
            <a:pPr lvl="0"/>
            <a:r>
              <a:rPr lang="en-IN" dirty="0"/>
              <a:t>However, outside all such rooms, a notice be pasted indicating the particulars of Election and Serial Numbers of Polling Stations where the EVMs stored inside were used for taking poll.</a:t>
            </a:r>
          </a:p>
          <a:p>
            <a:pPr lvl="0"/>
            <a:r>
              <a:rPr lang="en-IN" dirty="0"/>
              <a:t>All relevant records and the EVMs/ VVPATs used for Lok Sabha election and </a:t>
            </a:r>
            <a:r>
              <a:rPr lang="en-IN" dirty="0" smtClean="0"/>
              <a:t>State Legislative </a:t>
            </a:r>
            <a:r>
              <a:rPr lang="en-IN" dirty="0"/>
              <a:t>Assembly election  shall  be  stored  in  separate  rooms.  They shall, under no circumstances stored in the same room.</a:t>
            </a:r>
          </a:p>
          <a:p>
            <a:endParaRPr lang="en-IN" sz="1100" dirty="0" smtClean="0"/>
          </a:p>
          <a:p>
            <a:pPr marL="400050" lvl="1" indent="0">
              <a:buNone/>
            </a:pPr>
            <a:endParaRPr lang="en-IN" sz="10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152400"/>
            <a:ext cx="12192000" cy="487362"/>
          </a:xfrm>
        </p:spPr>
        <p:txBody>
          <a:bodyPr/>
          <a:lstStyle/>
          <a:p>
            <a:pPr eaLnBrk="1" hangingPunct="1"/>
            <a:r>
              <a:rPr lang="en-IN" sz="3600" b="1" dirty="0"/>
              <a:t>Simultaneous Elections - </a:t>
            </a:r>
            <a:r>
              <a:rPr lang="en-IN" sz="3600" b="1" dirty="0" smtClean="0"/>
              <a:t>Storage Place</a:t>
            </a:r>
            <a:endParaRPr lang="en-US" altLang="en-US" sz="2000" b="1" dirty="0"/>
          </a:p>
        </p:txBody>
      </p:sp>
    </p:spTree>
    <p:extLst>
      <p:ext uri="{BB962C8B-B14F-4D97-AF65-F5344CB8AC3E}">
        <p14:creationId xmlns:p14="http://schemas.microsoft.com/office/powerpoint/2010/main" val="171484506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5DA55B2D-D1D5-1CAF-B47A-A693C6ECB780}"/>
              </a:ext>
            </a:extLst>
          </p:cNvPr>
          <p:cNvSpPr>
            <a:spLocks noGrp="1"/>
          </p:cNvSpPr>
          <p:nvPr>
            <p:ph idx="1"/>
          </p:nvPr>
        </p:nvSpPr>
        <p:spPr>
          <a:xfrm>
            <a:off x="0" y="771525"/>
            <a:ext cx="12192000" cy="6238875"/>
          </a:xfrm>
        </p:spPr>
        <p:txBody>
          <a:bodyPr/>
          <a:lstStyle/>
          <a:p>
            <a:pPr marL="0" lvl="0" indent="0">
              <a:buNone/>
            </a:pPr>
            <a:r>
              <a:rPr lang="en-GB" sz="2800" b="1" dirty="0" smtClean="0"/>
              <a:t>Arrangement of tables- Counting Agents – compilation of result - </a:t>
            </a:r>
            <a:r>
              <a:rPr lang="en-IN" sz="2800" b="1" dirty="0"/>
              <a:t>arrangement </a:t>
            </a:r>
            <a:r>
              <a:rPr lang="en-IN" sz="2800" b="1" dirty="0" smtClean="0"/>
              <a:t>of separate VCBs:</a:t>
            </a:r>
          </a:p>
          <a:p>
            <a:pPr marL="0" lvl="0" indent="0">
              <a:buNone/>
            </a:pPr>
            <a:r>
              <a:rPr lang="en-IN" sz="2800" dirty="0" smtClean="0"/>
              <a:t>In </a:t>
            </a:r>
            <a:r>
              <a:rPr lang="en-IN" sz="2800" dirty="0"/>
              <a:t>case the counting of votes is to be done for both Lok Sabha and Legislative Assembly elections, then half of the counting tables in a counting hall shall be allotted for counting of votes from polled EVMs used for Lok Sabha poll and half of the tables for Assembly poll. </a:t>
            </a:r>
          </a:p>
          <a:p>
            <a:pPr lvl="0"/>
            <a:r>
              <a:rPr lang="en-IN" sz="2800" dirty="0"/>
              <a:t>Appointment of counting agents has to be made separately </a:t>
            </a:r>
            <a:r>
              <a:rPr lang="en-IN" sz="2800" dirty="0" smtClean="0"/>
              <a:t>for LS and LA elections.</a:t>
            </a:r>
            <a:endParaRPr lang="en-IN" sz="2800" dirty="0"/>
          </a:p>
          <a:p>
            <a:pPr lvl="0"/>
            <a:r>
              <a:rPr lang="en-IN" sz="2800" dirty="0"/>
              <a:t>Separate set up to be made for preparation   and compilation of results. </a:t>
            </a:r>
          </a:p>
          <a:p>
            <a:pPr lvl="0"/>
            <a:r>
              <a:rPr lang="en-IN" sz="2800" dirty="0"/>
              <a:t>The arrangement of </a:t>
            </a:r>
            <a:r>
              <a:rPr lang="en-IN" sz="2800" dirty="0" smtClean="0"/>
              <a:t>separate VCBs for mandatory </a:t>
            </a:r>
            <a:r>
              <a:rPr lang="en-IN" sz="2800" dirty="0"/>
              <a:t>counting of VVPAT paper slips for both </a:t>
            </a:r>
            <a:r>
              <a:rPr lang="en-IN" sz="2800" dirty="0" smtClean="0"/>
              <a:t>LS and LA elections has </a:t>
            </a:r>
            <a:r>
              <a:rPr lang="en-IN" sz="2800" dirty="0"/>
              <a:t>to be made within the counting hall.</a:t>
            </a:r>
          </a:p>
          <a:p>
            <a:endParaRPr lang="en-IN" sz="1050" dirty="0" smtClean="0"/>
          </a:p>
          <a:p>
            <a:pPr marL="400050" lvl="1" indent="0">
              <a:buNone/>
            </a:pPr>
            <a:endParaRPr lang="en-IN" sz="900" dirty="0"/>
          </a:p>
        </p:txBody>
      </p:sp>
      <p:sp>
        <p:nvSpPr>
          <p:cNvPr id="47107" name="Title 2">
            <a:extLst>
              <a:ext uri="{FF2B5EF4-FFF2-40B4-BE49-F238E27FC236}">
                <a16:creationId xmlns:a16="http://schemas.microsoft.com/office/drawing/2014/main" id="{C4506517-E2AB-A7E9-75AF-D3BDDCCA924B}"/>
              </a:ext>
            </a:extLst>
          </p:cNvPr>
          <p:cNvSpPr>
            <a:spLocks noGrp="1"/>
          </p:cNvSpPr>
          <p:nvPr>
            <p:ph type="title"/>
          </p:nvPr>
        </p:nvSpPr>
        <p:spPr>
          <a:xfrm>
            <a:off x="0" y="152400"/>
            <a:ext cx="12192000" cy="487362"/>
          </a:xfrm>
        </p:spPr>
        <p:txBody>
          <a:bodyPr/>
          <a:lstStyle/>
          <a:p>
            <a:pPr eaLnBrk="1" hangingPunct="1"/>
            <a:r>
              <a:rPr lang="en-IN" sz="3600" b="1" dirty="0"/>
              <a:t>Simultaneous Elections - </a:t>
            </a:r>
            <a:r>
              <a:rPr lang="en-IN" sz="3600" b="1" dirty="0" smtClean="0"/>
              <a:t>Counting of votes </a:t>
            </a:r>
            <a:endParaRPr lang="en-US" altLang="en-US" sz="2000" b="1" dirty="0"/>
          </a:p>
        </p:txBody>
      </p:sp>
    </p:spTree>
    <p:extLst>
      <p:ext uri="{BB962C8B-B14F-4D97-AF65-F5344CB8AC3E}">
        <p14:creationId xmlns:p14="http://schemas.microsoft.com/office/powerpoint/2010/main" val="2423921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9DC1E8-4F82-22DD-A372-50286452FFA7}"/>
              </a:ext>
            </a:extLst>
          </p:cNvPr>
          <p:cNvSpPr>
            <a:spLocks noGrp="1"/>
          </p:cNvSpPr>
          <p:nvPr>
            <p:ph idx="1"/>
          </p:nvPr>
        </p:nvSpPr>
        <p:spPr>
          <a:xfrm>
            <a:off x="0" y="1143000"/>
            <a:ext cx="12192000" cy="4994275"/>
          </a:xfrm>
        </p:spPr>
        <p:txBody>
          <a:bodyPr rtlCol="0">
            <a:noAutofit/>
          </a:bodyPr>
          <a:lstStyle/>
          <a:p>
            <a:pPr eaLnBrk="1" fontAlgn="auto" hangingPunct="1">
              <a:spcAft>
                <a:spcPts val="0"/>
              </a:spcAft>
              <a:buFont typeface="Wingdings" panose="05000000000000000000" pitchFamily="2" charset="2"/>
              <a:buChar char="§"/>
              <a:defRPr/>
            </a:pPr>
            <a:r>
              <a:rPr lang="en-US" sz="2800" dirty="0"/>
              <a:t>To ensure reaching of poll material and polling parties. </a:t>
            </a:r>
          </a:p>
          <a:p>
            <a:pPr marL="0" indent="0" eaLnBrk="1" fontAlgn="auto" hangingPunct="1">
              <a:spcAft>
                <a:spcPts val="0"/>
              </a:spcAft>
              <a:buFont typeface="Wingdings" pitchFamily="2" charset="2"/>
              <a:buChar char="§"/>
              <a:defRPr/>
            </a:pPr>
            <a:r>
              <a:rPr lang="en-US" sz="2800" dirty="0"/>
              <a:t> reserve parties and replacement of defective  EVMs.</a:t>
            </a:r>
          </a:p>
          <a:p>
            <a:pPr marL="274320" indent="-274320" eaLnBrk="1" fontAlgn="auto" hangingPunct="1">
              <a:spcAft>
                <a:spcPts val="0"/>
              </a:spcAft>
              <a:buFont typeface="Wingdings" pitchFamily="2" charset="2"/>
              <a:buChar char="§"/>
              <a:defRPr/>
            </a:pPr>
            <a:r>
              <a:rPr lang="en-US" sz="2800" dirty="0"/>
              <a:t>Polling process at the polling station.</a:t>
            </a:r>
          </a:p>
          <a:p>
            <a:pPr marL="274320" indent="-274320" eaLnBrk="1" fontAlgn="auto" hangingPunct="1">
              <a:spcAft>
                <a:spcPts val="0"/>
              </a:spcAft>
              <a:buFont typeface="Wingdings" pitchFamily="2" charset="2"/>
              <a:buChar char="§"/>
              <a:defRPr/>
            </a:pPr>
            <a:r>
              <a:rPr lang="en-US" sz="2800" dirty="0"/>
              <a:t>Monitoring law and </a:t>
            </a:r>
            <a:r>
              <a:rPr lang="en-US" sz="2800" dirty="0" smtClean="0"/>
              <a:t>order.</a:t>
            </a:r>
            <a:endParaRPr lang="en-US" sz="2800" dirty="0"/>
          </a:p>
          <a:p>
            <a:pPr marL="274320" indent="-274320" eaLnBrk="1" fontAlgn="auto" hangingPunct="1">
              <a:spcAft>
                <a:spcPts val="0"/>
              </a:spcAft>
              <a:buFont typeface="Wingdings" pitchFamily="2" charset="2"/>
              <a:buChar char="§"/>
              <a:defRPr/>
            </a:pPr>
            <a:r>
              <a:rPr lang="en-US" sz="2800" dirty="0"/>
              <a:t>Model code of conduct issues.</a:t>
            </a:r>
          </a:p>
          <a:p>
            <a:pPr marL="274320" indent="-274320" eaLnBrk="1" fontAlgn="auto" hangingPunct="1">
              <a:spcAft>
                <a:spcPts val="0"/>
              </a:spcAft>
              <a:buFont typeface="Wingdings" pitchFamily="2" charset="2"/>
              <a:buChar char="§"/>
              <a:defRPr/>
            </a:pPr>
            <a:r>
              <a:rPr lang="en-US" sz="2800" dirty="0"/>
              <a:t>Poll-related </a:t>
            </a:r>
            <a:r>
              <a:rPr lang="en-US" sz="2800" dirty="0" smtClean="0"/>
              <a:t>situations.</a:t>
            </a:r>
            <a:endParaRPr lang="en-US" sz="2800" dirty="0"/>
          </a:p>
          <a:p>
            <a:pPr marL="274320" indent="-274320" eaLnBrk="1" fontAlgn="auto" hangingPunct="1">
              <a:spcAft>
                <a:spcPts val="0"/>
              </a:spcAft>
              <a:buFont typeface="Wingdings" pitchFamily="2" charset="2"/>
              <a:buChar char="§"/>
              <a:defRPr/>
            </a:pPr>
            <a:r>
              <a:rPr lang="en-US" sz="2800" dirty="0"/>
              <a:t>Reception of polling material and EVMs.</a:t>
            </a:r>
          </a:p>
          <a:p>
            <a:pPr marL="274320" indent="-274320" eaLnBrk="1" fontAlgn="auto" hangingPunct="1">
              <a:spcAft>
                <a:spcPts val="0"/>
              </a:spcAft>
              <a:buFont typeface="Wingdings" pitchFamily="2" charset="2"/>
              <a:buChar char="§"/>
              <a:defRPr/>
            </a:pPr>
            <a:r>
              <a:rPr lang="en-US" sz="2800" dirty="0"/>
              <a:t>Safe custody of  </a:t>
            </a:r>
            <a:r>
              <a:rPr lang="en-US" sz="2800" dirty="0" smtClean="0"/>
              <a:t>EVMs &amp; VVPATs </a:t>
            </a:r>
            <a:r>
              <a:rPr lang="en-US" sz="2800" dirty="0"/>
              <a:t>in the strong room.</a:t>
            </a:r>
          </a:p>
          <a:p>
            <a:pPr marL="274320" indent="-274320" eaLnBrk="1" fontAlgn="auto" hangingPunct="1">
              <a:spcAft>
                <a:spcPts val="0"/>
              </a:spcAft>
              <a:buFont typeface="Wingdings" pitchFamily="2" charset="2"/>
              <a:buChar char="§"/>
              <a:defRPr/>
            </a:pPr>
            <a:r>
              <a:rPr lang="en-US" sz="2800" dirty="0"/>
              <a:t>Collecting and sending reports.</a:t>
            </a:r>
          </a:p>
          <a:p>
            <a:pPr marL="274320" indent="-274320" eaLnBrk="1" fontAlgn="auto" hangingPunct="1">
              <a:spcAft>
                <a:spcPts val="0"/>
              </a:spcAft>
              <a:buFont typeface="Wingdings" pitchFamily="2" charset="2"/>
              <a:buChar char="§"/>
              <a:defRPr/>
            </a:pPr>
            <a:r>
              <a:rPr lang="en-US" sz="2800" dirty="0"/>
              <a:t>Communication and coordination.</a:t>
            </a:r>
          </a:p>
          <a:p>
            <a:pPr marL="274320" indent="-274320" eaLnBrk="1" fontAlgn="auto" hangingPunct="1">
              <a:spcAft>
                <a:spcPts val="0"/>
              </a:spcAft>
              <a:defRPr/>
            </a:pPr>
            <a:endParaRPr lang="en-US" sz="2800" dirty="0"/>
          </a:p>
          <a:p>
            <a:pPr marL="274320" indent="-274320" eaLnBrk="1" fontAlgn="auto" hangingPunct="1">
              <a:spcAft>
                <a:spcPts val="0"/>
              </a:spcAft>
              <a:defRPr/>
            </a:pPr>
            <a:endParaRPr lang="en-US" sz="2800" dirty="0"/>
          </a:p>
        </p:txBody>
      </p:sp>
      <p:sp>
        <p:nvSpPr>
          <p:cNvPr id="11267" name="Title 2">
            <a:extLst>
              <a:ext uri="{FF2B5EF4-FFF2-40B4-BE49-F238E27FC236}">
                <a16:creationId xmlns:a16="http://schemas.microsoft.com/office/drawing/2014/main" id="{25F1E2CD-C7C5-0013-61C0-AAB0917DA620}"/>
              </a:ext>
            </a:extLst>
          </p:cNvPr>
          <p:cNvSpPr>
            <a:spLocks noGrp="1"/>
          </p:cNvSpPr>
          <p:nvPr>
            <p:ph type="title"/>
          </p:nvPr>
        </p:nvSpPr>
        <p:spPr>
          <a:xfrm>
            <a:off x="1524001" y="0"/>
            <a:ext cx="9143999" cy="1143000"/>
          </a:xfrm>
        </p:spPr>
        <p:txBody>
          <a:bodyPr/>
          <a:lstStyle/>
          <a:p>
            <a:pPr eaLnBrk="1" hangingPunct="1"/>
            <a:r>
              <a:rPr lang="en-US" altLang="en-US" b="1" dirty="0" smtClean="0"/>
              <a:t>Poll  Day events – overview for RO</a:t>
            </a:r>
            <a:endParaRPr lang="en-US" altLang="en-US" b="1" dirty="0"/>
          </a:p>
        </p:txBody>
      </p:sp>
      <p:sp>
        <p:nvSpPr>
          <p:cNvPr id="5" name="Rectangle 4"/>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extLst>
      <p:ext uri="{BB962C8B-B14F-4D97-AF65-F5344CB8AC3E}">
        <p14:creationId xmlns:p14="http://schemas.microsoft.com/office/powerpoint/2010/main" val="34176072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D7C8EF7-0A42-6ECF-B4B7-FE8C71037BE0}"/>
              </a:ext>
            </a:extLst>
          </p:cNvPr>
          <p:cNvSpPr>
            <a:spLocks noGrp="1"/>
          </p:cNvSpPr>
          <p:nvPr>
            <p:ph idx="1"/>
          </p:nvPr>
        </p:nvSpPr>
        <p:spPr>
          <a:xfrm>
            <a:off x="0" y="1066284"/>
            <a:ext cx="12192000" cy="5540891"/>
          </a:xfrm>
        </p:spPr>
        <p:txBody>
          <a:bodyPr rtlCol="0">
            <a:normAutofit/>
          </a:bodyPr>
          <a:lstStyle/>
          <a:p>
            <a:pPr marL="274320" indent="-274320" eaLnBrk="1" fontAlgn="auto" hangingPunct="1">
              <a:spcAft>
                <a:spcPts val="0"/>
              </a:spcAft>
              <a:defRPr/>
            </a:pPr>
            <a:r>
              <a:rPr lang="en-US" dirty="0"/>
              <a:t>The beginning </a:t>
            </a:r>
            <a:r>
              <a:rPr lang="en-US" dirty="0" smtClean="0"/>
              <a:t>: </a:t>
            </a:r>
            <a:r>
              <a:rPr lang="en-US" dirty="0"/>
              <a:t>at the level of RO: </a:t>
            </a:r>
          </a:p>
          <a:p>
            <a:pPr marL="274320" indent="-274320" eaLnBrk="1" fontAlgn="auto" hangingPunct="1">
              <a:spcAft>
                <a:spcPts val="0"/>
              </a:spcAft>
              <a:buFont typeface="Wingdings" pitchFamily="2" charset="2"/>
              <a:buChar char="§"/>
              <a:defRPr/>
            </a:pPr>
            <a:r>
              <a:rPr lang="en-US" sz="2800" dirty="0"/>
              <a:t>Dispatch </a:t>
            </a:r>
            <a:r>
              <a:rPr lang="en-US" sz="2800" dirty="0" smtClean="0"/>
              <a:t>center arrangements - </a:t>
            </a:r>
          </a:p>
          <a:p>
            <a:pPr lvl="1" eaLnBrk="1" fontAlgn="auto" hangingPunct="1">
              <a:spcAft>
                <a:spcPts val="0"/>
              </a:spcAft>
              <a:buFont typeface="Courier New" panose="02070309020205020404" pitchFamily="49" charset="0"/>
              <a:buChar char="o"/>
              <a:defRPr/>
            </a:pPr>
            <a:r>
              <a:rPr lang="en-US" sz="2400" dirty="0"/>
              <a:t>proper arrangements for joining of polling parties</a:t>
            </a:r>
          </a:p>
          <a:p>
            <a:pPr lvl="1" eaLnBrk="1" fontAlgn="auto" hangingPunct="1">
              <a:spcAft>
                <a:spcPts val="0"/>
              </a:spcAft>
              <a:buFont typeface="Courier New" panose="02070309020205020404" pitchFamily="49" charset="0"/>
              <a:buChar char="o"/>
              <a:defRPr/>
            </a:pPr>
            <a:r>
              <a:rPr lang="en-US" sz="2400" dirty="0"/>
              <a:t>police and vehicle tagging with polling parties </a:t>
            </a:r>
          </a:p>
          <a:p>
            <a:pPr lvl="1" eaLnBrk="1" fontAlgn="auto" hangingPunct="1">
              <a:spcAft>
                <a:spcPts val="0"/>
              </a:spcAft>
              <a:buFont typeface="Courier New" panose="02070309020205020404" pitchFamily="49" charset="0"/>
              <a:buChar char="o"/>
              <a:defRPr/>
            </a:pPr>
            <a:r>
              <a:rPr lang="en-US" sz="2400" dirty="0"/>
              <a:t>distribution of EVMs, Marked Copies of ER, green paper seals, pink paper seals, special tags, address tags, tendered ballot papers, etc. to the Polling Parties/Sector Officers.</a:t>
            </a:r>
          </a:p>
          <a:p>
            <a:pPr lvl="1" eaLnBrk="1" fontAlgn="auto" hangingPunct="1">
              <a:spcAft>
                <a:spcPts val="0"/>
              </a:spcAft>
              <a:buFont typeface="Courier New" panose="02070309020205020404" pitchFamily="49" charset="0"/>
              <a:buChar char="o"/>
              <a:defRPr/>
            </a:pPr>
            <a:r>
              <a:rPr lang="en-US" sz="2400" dirty="0"/>
              <a:t>Ensure delivery of the </a:t>
            </a:r>
            <a:r>
              <a:rPr lang="en-US" sz="2400" dirty="0" smtClean="0"/>
              <a:t>respective EVMs &amp; VVPATs </a:t>
            </a:r>
            <a:r>
              <a:rPr lang="en-US" sz="2400" dirty="0"/>
              <a:t>and </a:t>
            </a:r>
            <a:r>
              <a:rPr lang="en-US" sz="2400" dirty="0" smtClean="0"/>
              <a:t>Marked </a:t>
            </a:r>
            <a:r>
              <a:rPr lang="en-US" sz="2400" dirty="0"/>
              <a:t>Copy of ER to </a:t>
            </a:r>
            <a:r>
              <a:rPr lang="en-US" sz="2400" dirty="0" smtClean="0"/>
              <a:t>the corresponding </a:t>
            </a:r>
            <a:r>
              <a:rPr lang="en-US" sz="2400" dirty="0"/>
              <a:t>polling </a:t>
            </a:r>
            <a:r>
              <a:rPr lang="en-US" sz="2400" dirty="0" smtClean="0"/>
              <a:t>parties only</a:t>
            </a:r>
            <a:endParaRPr lang="en-US" sz="2400" dirty="0"/>
          </a:p>
          <a:p>
            <a:pPr lvl="1" eaLnBrk="1" fontAlgn="auto" hangingPunct="1">
              <a:spcAft>
                <a:spcPts val="0"/>
              </a:spcAft>
              <a:buFont typeface="Courier New" panose="02070309020205020404" pitchFamily="49" charset="0"/>
              <a:buChar char="o"/>
              <a:defRPr/>
            </a:pPr>
            <a:r>
              <a:rPr lang="en-US" sz="2400" dirty="0"/>
              <a:t>Ensure that polling parties don’t have to wait unduly long at the Dispatch Centre </a:t>
            </a:r>
            <a:endParaRPr lang="en-US" sz="2400" dirty="0" smtClean="0"/>
          </a:p>
          <a:p>
            <a:pPr lvl="1" eaLnBrk="1" fontAlgn="auto" hangingPunct="1">
              <a:spcAft>
                <a:spcPts val="0"/>
              </a:spcAft>
              <a:buFont typeface="Courier New" panose="02070309020205020404" pitchFamily="49" charset="0"/>
              <a:buChar char="o"/>
              <a:defRPr/>
            </a:pPr>
            <a:r>
              <a:rPr lang="en-US" sz="2400" dirty="0" smtClean="0"/>
              <a:t>Ensure due arrangements for meal/refreshment for polling personnel</a:t>
            </a:r>
            <a:endParaRPr lang="en-US" sz="2400" dirty="0"/>
          </a:p>
          <a:p>
            <a:pPr marL="274320" indent="-274320" eaLnBrk="1" fontAlgn="auto" hangingPunct="1">
              <a:spcAft>
                <a:spcPts val="0"/>
              </a:spcAft>
              <a:buFont typeface="Wingdings" pitchFamily="2" charset="2"/>
              <a:buChar char="§"/>
              <a:defRPr/>
            </a:pPr>
            <a:r>
              <a:rPr lang="en-US" sz="2800" dirty="0" smtClean="0"/>
              <a:t>Confirm reaching </a:t>
            </a:r>
            <a:r>
              <a:rPr lang="en-US" sz="2800" dirty="0"/>
              <a:t>of polling </a:t>
            </a:r>
            <a:r>
              <a:rPr lang="en-US" sz="2800" dirty="0" smtClean="0"/>
              <a:t>parties at the PS (through </a:t>
            </a:r>
            <a:r>
              <a:rPr lang="en-US" sz="2800" dirty="0"/>
              <a:t>sector </a:t>
            </a:r>
            <a:r>
              <a:rPr lang="en-US" sz="2800" dirty="0" smtClean="0"/>
              <a:t>officers)</a:t>
            </a:r>
            <a:endParaRPr lang="en-US" sz="2800" dirty="0"/>
          </a:p>
        </p:txBody>
      </p:sp>
      <p:sp>
        <p:nvSpPr>
          <p:cNvPr id="31747" name="Title 2">
            <a:extLst>
              <a:ext uri="{FF2B5EF4-FFF2-40B4-BE49-F238E27FC236}">
                <a16:creationId xmlns:a16="http://schemas.microsoft.com/office/drawing/2014/main" id="{95E1F8E9-0F67-0368-1338-F8FAB39DA024}"/>
              </a:ext>
            </a:extLst>
          </p:cNvPr>
          <p:cNvSpPr>
            <a:spLocks noGrp="1"/>
          </p:cNvSpPr>
          <p:nvPr>
            <p:ph type="title"/>
          </p:nvPr>
        </p:nvSpPr>
        <p:spPr>
          <a:xfrm>
            <a:off x="0" y="304800"/>
            <a:ext cx="12192000" cy="571500"/>
          </a:xfrm>
        </p:spPr>
        <p:txBody>
          <a:bodyPr/>
          <a:lstStyle/>
          <a:p>
            <a:pPr eaLnBrk="1" hangingPunct="1"/>
            <a:r>
              <a:rPr lang="en-US" altLang="en-US" b="1" dirty="0" smtClean="0"/>
              <a:t>Polling Day Preparations – RO Level – contd.</a:t>
            </a:r>
            <a:r>
              <a:rPr lang="en-US" altLang="en-US" b="1" dirty="0"/>
              <a:t/>
            </a:r>
            <a:br>
              <a:rPr lang="en-US" altLang="en-US" b="1" dirty="0"/>
            </a:br>
            <a:endParaRPr lang="en-US" altLang="en-US" b="1" dirty="0"/>
          </a:p>
        </p:txBody>
      </p:sp>
      <p:sp>
        <p:nvSpPr>
          <p:cNvPr id="3" name="Rectangle 2"/>
          <p:cNvSpPr/>
          <p:nvPr/>
        </p:nvSpPr>
        <p:spPr>
          <a:xfrm>
            <a:off x="10515600" y="5797034"/>
            <a:ext cx="935000" cy="369332"/>
          </a:xfrm>
          <a:prstGeom prst="rect">
            <a:avLst/>
          </a:prstGeom>
        </p:spPr>
        <p:txBody>
          <a:bodyPr wrap="none">
            <a:spAutoFit/>
          </a:bodyPr>
          <a:lstStyle/>
          <a:p>
            <a:r>
              <a:rPr lang="en-US" b="1" dirty="0" err="1" smtClean="0"/>
              <a:t>Contd</a:t>
            </a:r>
            <a:r>
              <a:rPr lang="en-US" b="1" dirty="0" smtClean="0"/>
              <a:t>…</a:t>
            </a:r>
            <a:endParaRPr lang="en-IN" dirty="0"/>
          </a:p>
        </p:txBody>
      </p:sp>
    </p:spTree>
    <p:extLst>
      <p:ext uri="{BB962C8B-B14F-4D97-AF65-F5344CB8AC3E}">
        <p14:creationId xmlns:p14="http://schemas.microsoft.com/office/powerpoint/2010/main" val="580393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1">
            <a:extLst>
              <a:ext uri="{FF2B5EF4-FFF2-40B4-BE49-F238E27FC236}">
                <a16:creationId xmlns:a16="http://schemas.microsoft.com/office/drawing/2014/main" id="{5AE8545E-256D-F19A-0E51-2C2A2E59ED8F}"/>
              </a:ext>
            </a:extLst>
          </p:cNvPr>
          <p:cNvSpPr>
            <a:spLocks noGrp="1"/>
          </p:cNvSpPr>
          <p:nvPr>
            <p:ph idx="1"/>
          </p:nvPr>
        </p:nvSpPr>
        <p:spPr>
          <a:xfrm>
            <a:off x="0" y="1963519"/>
            <a:ext cx="12192000" cy="4406900"/>
          </a:xfrm>
        </p:spPr>
        <p:txBody>
          <a:bodyPr/>
          <a:lstStyle/>
          <a:p>
            <a:pPr marL="273050" indent="-273050" eaLnBrk="1" hangingPunct="1">
              <a:lnSpc>
                <a:spcPct val="150000"/>
              </a:lnSpc>
              <a:buFont typeface="Wingdings" panose="05000000000000000000" pitchFamily="2" charset="2"/>
              <a:buChar char="§"/>
            </a:pPr>
            <a:r>
              <a:rPr lang="en-US" sz="2800" dirty="0" smtClean="0"/>
              <a:t>Station </a:t>
            </a:r>
            <a:r>
              <a:rPr lang="en-US" sz="2800" dirty="0"/>
              <a:t>the replacement parties for EVMs and reserved parties </a:t>
            </a:r>
            <a:r>
              <a:rPr lang="en-US" sz="2800" dirty="0" smtClean="0"/>
              <a:t>before </a:t>
            </a:r>
            <a:r>
              <a:rPr lang="en-US" sz="2800" dirty="0"/>
              <a:t>the start of the poll </a:t>
            </a:r>
            <a:r>
              <a:rPr lang="en-US" sz="2800" dirty="0" smtClean="0"/>
              <a:t>at </a:t>
            </a:r>
            <a:r>
              <a:rPr lang="en-US" sz="2800" dirty="0"/>
              <a:t>various locations in the assembly so that they can reach within a short time (1/2 hour )at the place of the problem</a:t>
            </a:r>
            <a:endParaRPr lang="en-US" altLang="en-US" sz="3000" dirty="0"/>
          </a:p>
          <a:p>
            <a:pPr marL="273050" indent="-273050" eaLnBrk="1" hangingPunct="1">
              <a:lnSpc>
                <a:spcPct val="150000"/>
              </a:lnSpc>
              <a:buFont typeface="Wingdings" panose="05000000000000000000" pitchFamily="2" charset="2"/>
              <a:buChar char="§"/>
            </a:pPr>
            <a:r>
              <a:rPr lang="en-US" altLang="en-US" sz="3000" dirty="0"/>
              <a:t>Check the law and order </a:t>
            </a:r>
            <a:r>
              <a:rPr lang="en-US" altLang="en-US" sz="3000" dirty="0" smtClean="0"/>
              <a:t>arrangements and </a:t>
            </a:r>
            <a:r>
              <a:rPr lang="en-US" altLang="en-US" sz="3000" dirty="0"/>
              <a:t>actual security deployment </a:t>
            </a:r>
          </a:p>
          <a:p>
            <a:pPr marL="273050" indent="-273050" eaLnBrk="1" hangingPunct="1">
              <a:lnSpc>
                <a:spcPct val="150000"/>
              </a:lnSpc>
              <a:buFont typeface="Wingdings" panose="05000000000000000000" pitchFamily="2" charset="2"/>
              <a:buChar char="§"/>
            </a:pPr>
            <a:r>
              <a:rPr lang="en-US" altLang="en-US" sz="3000" dirty="0"/>
              <a:t>Special attention on critical polling </a:t>
            </a:r>
            <a:r>
              <a:rPr lang="en-US" altLang="en-US" sz="3000" dirty="0" smtClean="0"/>
              <a:t>stations and vulnerable pockets</a:t>
            </a:r>
            <a:endParaRPr lang="en-US" altLang="en-US" sz="3000" dirty="0"/>
          </a:p>
        </p:txBody>
      </p:sp>
      <p:sp>
        <p:nvSpPr>
          <p:cNvPr id="5" name="Title 2">
            <a:extLst>
              <a:ext uri="{FF2B5EF4-FFF2-40B4-BE49-F238E27FC236}">
                <a16:creationId xmlns:a16="http://schemas.microsoft.com/office/drawing/2014/main" id="{95E1F8E9-0F67-0368-1338-F8FAB39DA024}"/>
              </a:ext>
            </a:extLst>
          </p:cNvPr>
          <p:cNvSpPr txBox="1">
            <a:spLocks/>
          </p:cNvSpPr>
          <p:nvPr/>
        </p:nvSpPr>
        <p:spPr bwMode="auto">
          <a:xfrm>
            <a:off x="0" y="1162050"/>
            <a:ext cx="121920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3600" b="1" dirty="0"/>
              <a:t>POLLING DAY PREPARATIONS – RO </a:t>
            </a:r>
            <a:r>
              <a:rPr lang="en-US" altLang="en-US" sz="3600" b="1" dirty="0" smtClean="0"/>
              <a:t>Level –contd.</a:t>
            </a:r>
            <a:br>
              <a:rPr lang="en-US" altLang="en-US" sz="3600" b="1" dirty="0" smtClean="0"/>
            </a:br>
            <a:endParaRPr lang="en-US" altLang="en-US" sz="3600" b="1" dirty="0"/>
          </a:p>
        </p:txBody>
      </p:sp>
      <p:sp>
        <p:nvSpPr>
          <p:cNvPr id="7" name="Rectangle 6"/>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extLst>
      <p:ext uri="{BB962C8B-B14F-4D97-AF65-F5344CB8AC3E}">
        <p14:creationId xmlns:p14="http://schemas.microsoft.com/office/powerpoint/2010/main" val="23746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9902</TotalTime>
  <Words>7219</Words>
  <Application>Microsoft Office PowerPoint</Application>
  <PresentationFormat>Widescreen</PresentationFormat>
  <Paragraphs>484</Paragraphs>
  <Slides>63</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63</vt:i4>
      </vt:variant>
    </vt:vector>
  </HeadingPairs>
  <TitlesOfParts>
    <vt:vector size="73" baseType="lpstr">
      <vt:lpstr>MS PGothic</vt:lpstr>
      <vt:lpstr>Arial</vt:lpstr>
      <vt:lpstr>Arial Narrow</vt:lpstr>
      <vt:lpstr>Calibri</vt:lpstr>
      <vt:lpstr>Courier New</vt:lpstr>
      <vt:lpstr>HGP明朝E</vt:lpstr>
      <vt:lpstr>Mangal</vt:lpstr>
      <vt:lpstr>Symbol</vt:lpstr>
      <vt:lpstr>Wingdings</vt:lpstr>
      <vt:lpstr>Office Theme</vt:lpstr>
      <vt:lpstr>PowerPoint Presentation</vt:lpstr>
      <vt:lpstr>PowerPoint Presentation</vt:lpstr>
      <vt:lpstr>PowerPoint Presentation</vt:lpstr>
      <vt:lpstr>PowerPoint Presentation</vt:lpstr>
      <vt:lpstr>POLL DAY</vt:lpstr>
      <vt:lpstr>PowerPoint Presentation</vt:lpstr>
      <vt:lpstr>Poll  Day events – overview for RO</vt:lpstr>
      <vt:lpstr>Polling Day Preparations – RO Level – contd. </vt:lpstr>
      <vt:lpstr>PowerPoint Presentation</vt:lpstr>
      <vt:lpstr>POLLING DAY PREPARATIONS – RO Level - GOING ARMED TO / NEAR A POLLING STATION  - contd.      S 134B RPA 1951 and ECI No. 464/INST – PA/2023-EPS dated 14th June 2023</vt:lpstr>
      <vt:lpstr>POLLING DAY PREPARATIONS – RO Level -  PREVENTIVE MEASURES NEAR POLLING BOOTH - contd. </vt:lpstr>
      <vt:lpstr>POLLING DAY PREPARATIONS – RO Level - Prohibition of Canvassing, Loudspeakers, Mega phones etc. and disorderly conduct within 100 mtrs of a PS (S. 131 RPA 1951) - Use of cell phones </vt:lpstr>
      <vt:lpstr>POLLING DAY PREPARATIONS – RO Level - REGULATION OF PLYING OF VEHICLES ON POLL DAY - contd.  [ECI's No. 437/6/96-PLN-III dt. 16.01.1996 &amp; dated 24.3.2007 and No. 437/6/2006 - PLN-III dt. 23.11.2007] </vt:lpstr>
      <vt:lpstr>SECTOR MANAGEMENT BY SECTOR OFFICER</vt:lpstr>
      <vt:lpstr>FORCE MULTIPLIERS</vt:lpstr>
      <vt:lpstr>APPOINTMENT OF MICRO OBSERVERS</vt:lpstr>
      <vt:lpstr>CONTROL ROOM &amp; COMMUNICATION ARRANGEMENTS</vt:lpstr>
      <vt:lpstr>CONTROL ROOM &amp; COMMUNICATION ARRANGEMENTS - contd</vt:lpstr>
      <vt:lpstr>PowerPoint Presentation</vt:lpstr>
      <vt:lpstr>SPECIAL FACILITIES FOR WOMEN ELECTORS</vt:lpstr>
      <vt:lpstr>FACILITIES FOR THE PHYSICALLY CHALLENGED ELECTORS</vt:lpstr>
      <vt:lpstr>ENTRY/identification at the POLLING STATION</vt:lpstr>
      <vt:lpstr>PowerPoint Presentation</vt:lpstr>
      <vt:lpstr>POLLING PARTIES </vt:lpstr>
      <vt:lpstr>SETTING UP OF POLLING STATION  BY POLLING PARTY</vt:lpstr>
      <vt:lpstr>Model Layout of PS – single election</vt:lpstr>
      <vt:lpstr>Model Layout of PS – simultaneous election</vt:lpstr>
      <vt:lpstr>Polling Station – polling location instructions - ELECTORAL ROLLS IN ALPHABETICAL ORDER AND VOTER ASSISTANCE BOOTH</vt:lpstr>
      <vt:lpstr>POLLING PROCESS -  PREPERATION BY PrO BEFORE COMENCEMENT OF POLL – MOCK POLL</vt:lpstr>
      <vt:lpstr>POLLING PROCESS – Post-Mock Poll</vt:lpstr>
      <vt:lpstr>SITUATIONS  AT THE  POLLING STATIONS</vt:lpstr>
      <vt:lpstr>REPORTS OF PRESIDING OFFICER</vt:lpstr>
      <vt:lpstr>Reports about progress of polling and till return of polling  parties</vt:lpstr>
      <vt:lpstr>PowerPoint Presentation</vt:lpstr>
      <vt:lpstr>CLOSE OF POLL</vt:lpstr>
      <vt:lpstr>DEPOSITION  OF THE ELECTION PAPERS AT THE  COLLECTION CENTRE</vt:lpstr>
      <vt:lpstr>STATUTORY COVERS-GREEN</vt:lpstr>
      <vt:lpstr>NON- STATUTORY COVERS</vt:lpstr>
      <vt:lpstr>PowerPoint Presentation</vt:lpstr>
      <vt:lpstr>PowerPoint Presentation</vt:lpstr>
      <vt:lpstr>Arrangements and Layout of RECEPTION CENTER – General guidelines – RO/ARO </vt:lpstr>
      <vt:lpstr>Arrangements and Layout of RECEPTION CENTER – General guidelines – RO/ARO – contd.</vt:lpstr>
      <vt:lpstr>Arrangements and Layout of RECEPTION CENTER – General guidelines – RO/ARO - safe custody of EVM &amp; VVPAT after receiving – contd.</vt:lpstr>
      <vt:lpstr>Arrangements and Layout of RECEPTION CENTER – General guidelines – RO/ARO - safe custody of EVM &amp; VVPAT after receiving – contd. </vt:lpstr>
      <vt:lpstr>PowerPoint Presentation</vt:lpstr>
      <vt:lpstr>Scrutiny of polled documents </vt:lpstr>
      <vt:lpstr>RE-POLL (S 58 RPA 1951)</vt:lpstr>
      <vt:lpstr>Fresh poll/Re-poll</vt:lpstr>
      <vt:lpstr>Adjournment of poll</vt:lpstr>
      <vt:lpstr>OTHER RELEVENT ISSUES - Corrupt practices, electoral offences</vt:lpstr>
      <vt:lpstr>PowerPoint Presentation</vt:lpstr>
      <vt:lpstr>Simultaneous Poll - EVM/VVPATs arrangements </vt:lpstr>
      <vt:lpstr>Simultaneous Poll - EVM/VVPATs arrangements – Action by RO - contd.  </vt:lpstr>
      <vt:lpstr>Simultaneous Poll - EVM/VVPATs arrangements – Action by RO - contd.  </vt:lpstr>
      <vt:lpstr>Simultaneous Poll - EVM/VVPATs arrangements – Action by RO - contd.  </vt:lpstr>
      <vt:lpstr>Simultaneous Elections - Election materials for PS  </vt:lpstr>
      <vt:lpstr>Simultaneous Elections - Other arrangements – contd.  </vt:lpstr>
      <vt:lpstr>Simultaneous Elections - Polling Parties</vt:lpstr>
      <vt:lpstr>Simultaneous Elections - Polling Parties – contd.</vt:lpstr>
      <vt:lpstr>Simultaneous Elections - Close of Poll </vt:lpstr>
      <vt:lpstr>Simultaneous Elections - Close of Poll - Account of Votes recorded – contd.</vt:lpstr>
      <vt:lpstr>Simultaneous Elections - Storage Place</vt:lpstr>
      <vt:lpstr>Simultaneous Elections - Counting of votes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 S Yadav</dc:creator>
  <cp:lastModifiedBy>Admin</cp:lastModifiedBy>
  <cp:revision>454</cp:revision>
  <cp:lastPrinted>2023-06-07T05:45:45Z</cp:lastPrinted>
  <dcterms:created xsi:type="dcterms:W3CDTF">2006-08-16T00:00:00Z</dcterms:created>
  <dcterms:modified xsi:type="dcterms:W3CDTF">2023-09-26T05:53:55Z</dcterms:modified>
</cp:coreProperties>
</file>