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3"/>
  </p:notesMasterIdLst>
  <p:handoutMasterIdLst>
    <p:handoutMasterId r:id="rId24"/>
  </p:handoutMasterIdLst>
  <p:sldIdLst>
    <p:sldId id="427" r:id="rId3"/>
    <p:sldId id="428" r:id="rId4"/>
    <p:sldId id="409" r:id="rId5"/>
    <p:sldId id="410" r:id="rId6"/>
    <p:sldId id="411" r:id="rId7"/>
    <p:sldId id="412" r:id="rId8"/>
    <p:sldId id="413" r:id="rId9"/>
    <p:sldId id="414" r:id="rId10"/>
    <p:sldId id="415" r:id="rId11"/>
    <p:sldId id="417" r:id="rId12"/>
    <p:sldId id="416" r:id="rId13"/>
    <p:sldId id="418" r:id="rId14"/>
    <p:sldId id="419" r:id="rId15"/>
    <p:sldId id="420" r:id="rId16"/>
    <p:sldId id="421" r:id="rId17"/>
    <p:sldId id="422" r:id="rId18"/>
    <p:sldId id="423" r:id="rId19"/>
    <p:sldId id="424" r:id="rId20"/>
    <p:sldId id="425" r:id="rId21"/>
    <p:sldId id="429" r:id="rId2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7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JU" initials="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0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660" y="60"/>
      </p:cViewPr>
      <p:guideLst>
        <p:guide orient="horz" pos="2160"/>
        <p:guide pos="38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84081108-3D44-44AD-9E4C-53073E8E9A4D}" type="datetimeFigureOut">
              <a:rPr lang="en-IN" smtClean="0"/>
              <a:t>25-07-2023</a:t>
            </a:fld>
            <a:endParaRPr lang="en-IN"/>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A6159B6-9B98-4C12-8FF7-18571994A668}" type="slidenum">
              <a:rPr lang="en-IN" smtClean="0"/>
              <a:t>‹#›</a:t>
            </a:fld>
            <a:endParaRPr lang="en-IN"/>
          </a:p>
        </p:txBody>
      </p:sp>
    </p:spTree>
    <p:extLst>
      <p:ext uri="{BB962C8B-B14F-4D97-AF65-F5344CB8AC3E}">
        <p14:creationId xmlns:p14="http://schemas.microsoft.com/office/powerpoint/2010/main" val="2983838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E0FE90D-B4ED-453E-830C-6A2D435B6F9C}" type="datetimeFigureOut">
              <a:rPr lang="en-IN" smtClean="0"/>
              <a:t>25-07-2023</a:t>
            </a:fld>
            <a:endParaRPr lang="en-IN"/>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763ACDF-269F-4007-AD9D-A637CF277C32}"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AFC28B-D168-4C82-BE87-FDA2F8BC7142}"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F380950-EEBB-48F2-B8DB-4429B0CB8C62}" type="datetimeFigureOut">
              <a:rPr lang="en-IN" smtClean="0"/>
              <a:t>25-07-2023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F380950-EEBB-48F2-B8DB-4429B0CB8C62}" type="datetimeFigureOut">
              <a:rPr lang="en-IN" smtClean="0"/>
              <a:t>25-07-2023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F380950-EEBB-48F2-B8DB-4429B0CB8C62}" type="datetimeFigureOut">
              <a:rPr lang="en-IN" smtClean="0"/>
              <a:t>25-07-2023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00F3986-53F2-4B70-B108-6EFA660820FA}" type="datetimeFigureOut">
              <a:rPr lang="en-US" smtClean="0"/>
              <a:t>7/25/2023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1301B-22E9-4E16-92F8-51E82247498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0F3986-53F2-4B70-B108-6EFA660820FA}" type="datetimeFigureOut">
              <a:rPr lang="en-US" smtClean="0"/>
              <a:t>7/25/2023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1301B-22E9-4E16-92F8-51E82247498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0F3986-53F2-4B70-B108-6EFA660820FA}" type="datetimeFigureOut">
              <a:rPr lang="en-US" smtClean="0"/>
              <a:t>7/25/2023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1301B-22E9-4E16-92F8-51E82247498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00F3986-53F2-4B70-B108-6EFA660820FA}" type="datetimeFigureOut">
              <a:rPr lang="en-US" smtClean="0"/>
              <a:t>7/25/2023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1301B-22E9-4E16-92F8-51E82247498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0F3986-53F2-4B70-B108-6EFA660820FA}" type="datetimeFigureOut">
              <a:rPr lang="en-US" smtClean="0"/>
              <a:t>7/25/2023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11301B-22E9-4E16-92F8-51E82247498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0F3986-53F2-4B70-B108-6EFA660820FA}" type="datetimeFigureOut">
              <a:rPr lang="en-US" smtClean="0"/>
              <a:t>7/25/2023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11301B-22E9-4E16-92F8-51E82247498A}"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F3986-53F2-4B70-B108-6EFA660820FA}" type="datetimeFigureOut">
              <a:rPr lang="en-US" smtClean="0"/>
              <a:t>7/25/2023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11301B-22E9-4E16-92F8-51E82247498A}"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0F3986-53F2-4B70-B108-6EFA660820FA}" type="datetimeFigureOut">
              <a:rPr lang="en-US" smtClean="0"/>
              <a:t>7/25/2023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1301B-22E9-4E16-92F8-51E8224749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F380950-EEBB-48F2-B8DB-4429B0CB8C62}" type="datetimeFigureOut">
              <a:rPr lang="en-IN" smtClean="0"/>
              <a:t>25-07-2023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0F3986-53F2-4B70-B108-6EFA660820FA}" type="datetimeFigureOut">
              <a:rPr lang="en-US" smtClean="0"/>
              <a:t>7/25/2023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11301B-22E9-4E16-92F8-51E82247498A}"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0F3986-53F2-4B70-B108-6EFA660820FA}" type="datetimeFigureOut">
              <a:rPr lang="en-US" smtClean="0"/>
              <a:t>7/25/2023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1301B-22E9-4E16-92F8-51E82247498A}"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0F3986-53F2-4B70-B108-6EFA660820FA}" type="datetimeFigureOut">
              <a:rPr lang="en-US" smtClean="0"/>
              <a:t>7/25/2023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11301B-22E9-4E16-92F8-51E8224749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380950-EEBB-48F2-B8DB-4429B0CB8C62}" type="datetimeFigureOut">
              <a:rPr lang="en-IN" smtClean="0"/>
              <a:t>25-07-2023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7F380950-EEBB-48F2-B8DB-4429B0CB8C62}" type="datetimeFigureOut">
              <a:rPr lang="en-IN" smtClean="0"/>
              <a:t>25-07-2023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F380950-EEBB-48F2-B8DB-4429B0CB8C62}" type="datetimeFigureOut">
              <a:rPr lang="en-IN" smtClean="0"/>
              <a:t>25-07-2023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F380950-EEBB-48F2-B8DB-4429B0CB8C62}" type="datetimeFigureOut">
              <a:rPr lang="en-IN" smtClean="0"/>
              <a:t>25-07-2023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80950-EEBB-48F2-B8DB-4429B0CB8C62}" type="datetimeFigureOut">
              <a:rPr lang="en-IN" smtClean="0"/>
              <a:t>25-07-2023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380950-EEBB-48F2-B8DB-4429B0CB8C62}" type="datetimeFigureOut">
              <a:rPr lang="en-IN" smtClean="0"/>
              <a:t>25-07-2023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380950-EEBB-48F2-B8DB-4429B0CB8C62}" type="datetimeFigureOut">
              <a:rPr lang="en-IN" smtClean="0"/>
              <a:t>25-07-2023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799A0E9-AB31-450B-A68F-27A7383CC092}"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80950-EEBB-48F2-B8DB-4429B0CB8C62}" type="datetimeFigureOut">
              <a:rPr lang="en-IN" smtClean="0"/>
              <a:t>25-07-2023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9A0E9-AB31-450B-A68F-27A7383CC092}"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F3986-53F2-4B70-B108-6EFA660820FA}" type="datetimeFigureOut">
              <a:rPr lang="en-US" smtClean="0"/>
              <a:t>7/25/2023</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1301B-22E9-4E16-92F8-51E82247498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287" y="217884"/>
            <a:ext cx="11714922" cy="491980"/>
          </a:xfrm>
          <a:ln>
            <a:solidFill>
              <a:schemeClr val="tx1"/>
            </a:solidFill>
          </a:ln>
        </p:spPr>
        <p:txBody>
          <a:bodyPr>
            <a:normAutofit/>
          </a:bodyPr>
          <a:lstStyle/>
          <a:p>
            <a:pPr algn="ctr"/>
            <a:r>
              <a:rPr lang="en-US" altLang="en-IN" sz="2400" b="1" dirty="0" smtClean="0">
                <a:latin typeface="Calibri" panose="020F0502020204030204" pitchFamily="34" charset="0"/>
                <a:ea typeface="Calibri" panose="020F0502020204030204" pitchFamily="34" charset="0"/>
                <a:cs typeface="Calibri" panose="020F0502020204030204" pitchFamily="34" charset="0"/>
              </a:rPr>
              <a:t>Theme – 8A: Ballot paper</a:t>
            </a:r>
            <a:endParaRPr lang="en-US" altLang="en-IN" sz="2400" b="1" dirty="0">
              <a:latin typeface="Calibri" panose="020F0502020204030204" pitchFamily="34" charset="0"/>
              <a:ea typeface="Calibri" panose="020F0502020204030204" pitchFamily="34" charset="0"/>
              <a:cs typeface="Calibri" panose="020F0502020204030204" pitchFamily="34" charset="0"/>
            </a:endParaRPr>
          </a:p>
        </p:txBody>
      </p:sp>
      <p:sp>
        <p:nvSpPr>
          <p:cNvPr id="9" name="Content Placeholder 2">
            <a:extLst>
              <a:ext uri="{FF2B5EF4-FFF2-40B4-BE49-F238E27FC236}">
                <a16:creationId xmlns:a16="http://schemas.microsoft.com/office/drawing/2014/main" id="{C718E363-C9D2-8409-DEFA-9551CC5EFD12}"/>
              </a:ext>
            </a:extLst>
          </p:cNvPr>
          <p:cNvSpPr>
            <a:spLocks noGrp="1"/>
          </p:cNvSpPr>
          <p:nvPr>
            <p:ph idx="1"/>
          </p:nvPr>
        </p:nvSpPr>
        <p:spPr>
          <a:xfrm>
            <a:off x="225287" y="821982"/>
            <a:ext cx="11714922" cy="4880985"/>
          </a:xfrm>
        </p:spPr>
        <p:txBody>
          <a:bodyPr>
            <a:normAutofit/>
          </a:bodyPr>
          <a:lstStyle/>
          <a:p>
            <a:pPr marL="0" lvl="0" indent="0" algn="ctr">
              <a:buClr>
                <a:schemeClr val="tx1"/>
              </a:buClr>
              <a:buSzPct val="100000"/>
              <a:buNone/>
            </a:pPr>
            <a:r>
              <a:rPr lang="en-GB" sz="2000" b="1" dirty="0" smtClean="0">
                <a:latin typeface="Calibri" panose="020F0502020204030204" pitchFamily="34" charset="0"/>
                <a:ea typeface="Calibri" panose="020F0502020204030204" pitchFamily="34" charset="0"/>
                <a:cs typeface="Calibri" panose="020F0502020204030204" pitchFamily="34" charset="0"/>
              </a:rPr>
              <a:t>Guidance Plan:</a:t>
            </a:r>
          </a:p>
          <a:p>
            <a:pPr marL="342900" indent="-342900">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This PPT brings out the legal provisions and ECI directions/guidelines on printing of Ballot Papers. The </a:t>
            </a:r>
            <a:r>
              <a:rPr lang="en-US" altLang="en-US" sz="1800" dirty="0">
                <a:latin typeface="Calibri" panose="020F0502020204030204" pitchFamily="34" charset="0"/>
                <a:ea typeface="Calibri" panose="020F0502020204030204" pitchFamily="34" charset="0"/>
                <a:cs typeface="Calibri" panose="020F0502020204030204" pitchFamily="34" charset="0"/>
              </a:rPr>
              <a:t>two types of Ballot Papers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 are for display on BU and </a:t>
            </a:r>
            <a:r>
              <a:rPr lang="en-US" altLang="en-US" sz="1800" dirty="0">
                <a:latin typeface="Calibri" panose="020F0502020204030204" pitchFamily="34" charset="0"/>
                <a:ea typeface="Calibri" panose="020F0502020204030204" pitchFamily="34" charset="0"/>
                <a:cs typeface="Calibri" panose="020F0502020204030204" pitchFamily="34" charset="0"/>
              </a:rPr>
              <a:t>the Postal Ballot Papers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for those entitled to vote by post. It will be seen that the </a:t>
            </a:r>
            <a:r>
              <a:rPr lang="en-US" altLang="en-US" sz="1800" dirty="0">
                <a:latin typeface="Calibri" panose="020F0502020204030204" pitchFamily="34" charset="0"/>
                <a:ea typeface="Calibri" panose="020F0502020204030204" pitchFamily="34" charset="0"/>
                <a:cs typeface="Calibri" panose="020F0502020204030204" pitchFamily="34" charset="0"/>
              </a:rPr>
              <a:t>Ballot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Paper meant for BU is also used as </a:t>
            </a:r>
            <a:r>
              <a:rPr lang="en-US" altLang="en-US" sz="1800" dirty="0">
                <a:latin typeface="Calibri" panose="020F0502020204030204" pitchFamily="34" charset="0"/>
                <a:ea typeface="Calibri" panose="020F0502020204030204" pitchFamily="34" charset="0"/>
                <a:cs typeface="Calibri" panose="020F0502020204030204" pitchFamily="34" charset="0"/>
              </a:rPr>
              <a:t>Tendered Ballot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Paper. Each PS will be supplied with about 20 </a:t>
            </a:r>
            <a:r>
              <a:rPr lang="en-US" altLang="en-US" sz="1800" dirty="0">
                <a:latin typeface="Calibri" panose="020F0502020204030204" pitchFamily="34" charset="0"/>
                <a:ea typeface="Calibri" panose="020F0502020204030204" pitchFamily="34" charset="0"/>
                <a:cs typeface="Calibri" panose="020F0502020204030204" pitchFamily="34" charset="0"/>
              </a:rPr>
              <a:t>Ballot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Papers for Tendered Ballot category. </a:t>
            </a:r>
          </a:p>
          <a:p>
            <a:pPr marL="342900" indent="-342900">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As </a:t>
            </a:r>
            <a:r>
              <a:rPr lang="en-US" altLang="en-US" sz="1800" dirty="0">
                <a:latin typeface="Calibri" panose="020F0502020204030204" pitchFamily="34" charset="0"/>
                <a:ea typeface="Calibri" panose="020F0502020204030204" pitchFamily="34" charset="0"/>
                <a:cs typeface="Calibri" panose="020F0502020204030204" pitchFamily="34" charset="0"/>
              </a:rPr>
              <a:t>regards Postal Ballot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Papers, it maybe seen that for Service Voters category, the ballot is generated through ETPBS. ROs should note the ECI directions regarding the particulars to be included on the Postal </a:t>
            </a:r>
            <a:r>
              <a:rPr lang="en-US" altLang="en-US" sz="1800" dirty="0">
                <a:latin typeface="Calibri" panose="020F0502020204030204" pitchFamily="34" charset="0"/>
                <a:ea typeface="Calibri" panose="020F0502020204030204" pitchFamily="34" charset="0"/>
                <a:cs typeface="Calibri" panose="020F0502020204030204" pitchFamily="34" charset="0"/>
              </a:rPr>
              <a:t>Ballot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Paper. It is also important to note that there is a slight variation regarding the particulars to be included in the PB for Service Voter category vis-à-vis the other categories of voters voting through PB. </a:t>
            </a:r>
          </a:p>
          <a:p>
            <a:pPr marL="342900" indent="-342900">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ECI directions also specify the language(s) </a:t>
            </a:r>
            <a:r>
              <a:rPr lang="en-US" altLang="en-US" sz="1800" dirty="0">
                <a:latin typeface="Calibri" panose="020F0502020204030204" pitchFamily="34" charset="0"/>
                <a:ea typeface="Calibri" panose="020F0502020204030204" pitchFamily="34" charset="0"/>
                <a:cs typeface="Calibri" panose="020F0502020204030204" pitchFamily="34" charset="0"/>
              </a:rPr>
              <a:t>in which Ballot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Paper and Postal </a:t>
            </a:r>
            <a:r>
              <a:rPr lang="en-US" altLang="en-US" sz="1800" dirty="0">
                <a:latin typeface="Calibri" panose="020F0502020204030204" pitchFamily="34" charset="0"/>
                <a:ea typeface="Calibri" panose="020F0502020204030204" pitchFamily="34" charset="0"/>
                <a:cs typeface="Calibri" panose="020F0502020204030204" pitchFamily="34" charset="0"/>
              </a:rPr>
              <a:t>Ballot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Paper is to be printed in all cases. There could be difference in the language(s) for constituencies in the same State. Therefore, ROs should necessarily study the ECI directions regarding form and language of </a:t>
            </a:r>
            <a:r>
              <a:rPr lang="en-US" altLang="en-US" sz="1800" dirty="0">
                <a:latin typeface="Calibri" panose="020F0502020204030204" pitchFamily="34" charset="0"/>
                <a:ea typeface="Calibri" panose="020F0502020204030204" pitchFamily="34" charset="0"/>
                <a:cs typeface="Calibri" panose="020F0502020204030204" pitchFamily="34" charset="0"/>
              </a:rPr>
              <a:t>Ballot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Papers (refer to slide no.10). </a:t>
            </a:r>
          </a:p>
          <a:p>
            <a:pPr marL="342900" indent="-342900">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NOTA and candidates’ photographs are to be printed on all </a:t>
            </a:r>
            <a:r>
              <a:rPr lang="en-US" altLang="en-US" sz="1800" dirty="0">
                <a:latin typeface="Calibri" panose="020F0502020204030204" pitchFamily="34" charset="0"/>
                <a:ea typeface="Calibri" panose="020F0502020204030204" pitchFamily="34" charset="0"/>
                <a:cs typeface="Calibri" panose="020F0502020204030204" pitchFamily="34" charset="0"/>
              </a:rPr>
              <a:t>Ballot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Papers. </a:t>
            </a:r>
          </a:p>
          <a:p>
            <a:pPr marL="342900" indent="-342900">
              <a:buFont typeface="+mj-lt"/>
              <a:buAutoNum type="arabicPeriod"/>
              <a:defRPr/>
            </a:pPr>
            <a:r>
              <a:rPr lang="en-US" altLang="en-US" sz="1800" dirty="0" smtClean="0">
                <a:latin typeface="Calibri" panose="020F0502020204030204" pitchFamily="34" charset="0"/>
                <a:ea typeface="Calibri" panose="020F0502020204030204" pitchFamily="34" charset="0"/>
                <a:cs typeface="Calibri" panose="020F0502020204030204" pitchFamily="34" charset="0"/>
              </a:rPr>
              <a:t>The timelines for printing of the </a:t>
            </a:r>
            <a:r>
              <a:rPr lang="en-US" altLang="en-US" sz="1800" dirty="0">
                <a:latin typeface="Calibri" panose="020F0502020204030204" pitchFamily="34" charset="0"/>
                <a:ea typeface="Calibri" panose="020F0502020204030204" pitchFamily="34" charset="0"/>
                <a:cs typeface="Calibri" panose="020F0502020204030204" pitchFamily="34" charset="0"/>
              </a:rPr>
              <a:t>Ballot Papers </a:t>
            </a:r>
            <a:r>
              <a:rPr lang="en-US" altLang="en-US" sz="1800" dirty="0" smtClean="0">
                <a:latin typeface="Calibri" panose="020F0502020204030204" pitchFamily="34" charset="0"/>
                <a:ea typeface="Calibri" panose="020F0502020204030204" pitchFamily="34" charset="0"/>
                <a:cs typeface="Calibri" panose="020F0502020204030204" pitchFamily="34" charset="0"/>
              </a:rPr>
              <a:t>and assessing the no. of Ballots required have also been highlighted in the PPT (slide 3, 16)</a:t>
            </a:r>
          </a:p>
          <a:p>
            <a:pPr marL="342900" indent="-342900">
              <a:buFont typeface="+mj-lt"/>
              <a:buAutoNum type="arabicPeriod"/>
              <a:defRPr/>
            </a:pPr>
            <a:endParaRPr lang="en-US" altLang="en-US" sz="1800" dirty="0" smtClean="0">
              <a:latin typeface="Calibri" panose="020F0502020204030204" pitchFamily="34" charset="0"/>
              <a:ea typeface="Calibri" panose="020F0502020204030204" pitchFamily="34" charset="0"/>
              <a:cs typeface="Calibri" panose="020F0502020204030204" pitchFamily="34" charset="0"/>
            </a:endParaRPr>
          </a:p>
          <a:p>
            <a:pPr marL="342900" indent="-342900">
              <a:buFont typeface="+mj-lt"/>
              <a:buAutoNum type="arabicPeriod"/>
              <a:defRPr/>
            </a:pPr>
            <a:endParaRPr lang="en-US" altLang="en-US" sz="18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03462"/>
            <a:ext cx="12031579" cy="5059363"/>
          </a:xfrm>
        </p:spPr>
        <p:txBody>
          <a:bodyPr>
            <a:normAutofit fontScale="97500"/>
          </a:bodyPr>
          <a:lstStyle/>
          <a:p>
            <a:pPr>
              <a:buNone/>
            </a:pPr>
            <a:endParaRPr lang="en-US" sz="2800" dirty="0"/>
          </a:p>
          <a:p>
            <a:r>
              <a:rPr lang="en-IN" sz="2800" dirty="0"/>
              <a:t> ECI's direction regarding design, form and language of postal ballot paper are given in </a:t>
            </a:r>
            <a:r>
              <a:rPr lang="en-IN" sz="2800" dirty="0">
                <a:solidFill>
                  <a:srgbClr val="FF0000"/>
                </a:solidFill>
              </a:rPr>
              <a:t>ECI No.</a:t>
            </a:r>
            <a:r>
              <a:rPr lang="en-US" sz="2800" dirty="0">
                <a:solidFill>
                  <a:srgbClr val="FF0000"/>
                </a:solidFill>
              </a:rPr>
              <a:t> 576/3/2015/SDR dated: 21.5.2015,  No. 52/2015/SDR dated: 18.9.2015 &amp; 52/2016/SDR-</a:t>
            </a:r>
            <a:r>
              <a:rPr lang="en-US" sz="2800" dirty="0" err="1">
                <a:solidFill>
                  <a:srgbClr val="FF0000"/>
                </a:solidFill>
              </a:rPr>
              <a:t>Vol.I</a:t>
            </a:r>
            <a:r>
              <a:rPr lang="en-US" sz="2800" dirty="0">
                <a:solidFill>
                  <a:srgbClr val="FF0000"/>
                </a:solidFill>
              </a:rPr>
              <a:t> dated: 24.02.2016</a:t>
            </a:r>
          </a:p>
          <a:p>
            <a:endParaRPr lang="en-US" sz="2800" dirty="0"/>
          </a:p>
          <a:p>
            <a:pPr>
              <a:buNone/>
            </a:pPr>
            <a:endParaRPr lang="en-US" sz="200" dirty="0"/>
          </a:p>
          <a:p>
            <a:r>
              <a:rPr lang="en-IN" sz="2800" dirty="0"/>
              <a:t> In Lok Sabha Elections Postal Ballots shall be printed </a:t>
            </a:r>
            <a:r>
              <a:rPr lang="en-IN" sz="2800" dirty="0" smtClean="0"/>
              <a:t>on </a:t>
            </a:r>
            <a:r>
              <a:rPr lang="en-IN" sz="2800" b="1" i="1" u="sng" dirty="0"/>
              <a:t>White  paper</a:t>
            </a:r>
            <a:r>
              <a:rPr lang="en-IN" sz="2800" dirty="0"/>
              <a:t>. In </a:t>
            </a:r>
            <a:r>
              <a:rPr lang="en-IN" sz="2800" dirty="0" smtClean="0"/>
              <a:t>Assembly Elections </a:t>
            </a:r>
            <a:r>
              <a:rPr lang="en-IN" sz="2800" dirty="0"/>
              <a:t>Postal Ballots shall be printed </a:t>
            </a:r>
            <a:r>
              <a:rPr lang="en-IN" sz="2800" dirty="0" smtClean="0"/>
              <a:t>on </a:t>
            </a:r>
            <a:r>
              <a:rPr lang="en-IN" sz="2800" b="1" i="1" u="sng" dirty="0" smtClean="0"/>
              <a:t>Pink  </a:t>
            </a:r>
            <a:r>
              <a:rPr lang="en-IN" sz="2800" b="1" i="1" u="sng" dirty="0"/>
              <a:t>paper</a:t>
            </a:r>
            <a:r>
              <a:rPr lang="en-IN" sz="2800" dirty="0"/>
              <a:t>.</a:t>
            </a:r>
            <a:endParaRPr lang="en-US" sz="2800" dirty="0"/>
          </a:p>
          <a:p>
            <a:pPr>
              <a:buNone/>
            </a:pPr>
            <a:r>
              <a:rPr lang="en-IN" sz="2800" dirty="0"/>
              <a:t> </a:t>
            </a:r>
            <a:endParaRPr lang="en-US" sz="2800" dirty="0" smtClean="0"/>
          </a:p>
          <a:p>
            <a:r>
              <a:rPr lang="en-IN" sz="2800" dirty="0" smtClean="0"/>
              <a:t> Postal Ballots when printed in </a:t>
            </a:r>
            <a:r>
              <a:rPr lang="en-IN" sz="2800" b="1" i="1" u="sng" dirty="0" smtClean="0"/>
              <a:t>one column </a:t>
            </a:r>
            <a:r>
              <a:rPr lang="en-IN" sz="2800" dirty="0" smtClean="0"/>
              <a:t>shall be of </a:t>
            </a:r>
            <a:r>
              <a:rPr lang="en-IN" sz="2800" b="1" i="1" u="sng" dirty="0" smtClean="0"/>
              <a:t>width 4" to 6".</a:t>
            </a:r>
          </a:p>
          <a:p>
            <a:pPr marL="0" indent="0">
              <a:buNone/>
            </a:pPr>
            <a:endParaRPr lang="en-US" sz="2800" dirty="0"/>
          </a:p>
          <a:p>
            <a:endParaRPr lang="en-US" sz="2800" dirty="0"/>
          </a:p>
        </p:txBody>
      </p:sp>
      <p:sp>
        <p:nvSpPr>
          <p:cNvPr id="4" name="Title 1"/>
          <p:cNvSpPr>
            <a:spLocks noGrp="1"/>
          </p:cNvSpPr>
          <p:nvPr>
            <p:ph type="title"/>
          </p:nvPr>
        </p:nvSpPr>
        <p:spPr>
          <a:xfrm>
            <a:off x="55033" y="274638"/>
            <a:ext cx="11697369" cy="792162"/>
          </a:xfrm>
        </p:spPr>
        <p:txBody>
          <a:bodyPr/>
          <a:lstStyle/>
          <a:p>
            <a:r>
              <a:rPr lang="en-US" dirty="0"/>
              <a:t>Postal Ballot Papers</a:t>
            </a:r>
          </a:p>
        </p:txBody>
      </p:sp>
      <p:sp>
        <p:nvSpPr>
          <p:cNvPr id="5" name="Rectangle 4"/>
          <p:cNvSpPr/>
          <p:nvPr/>
        </p:nvSpPr>
        <p:spPr>
          <a:xfrm>
            <a:off x="11209487" y="6126163"/>
            <a:ext cx="982513" cy="400110"/>
          </a:xfrm>
          <a:prstGeom prst="rect">
            <a:avLst/>
          </a:prstGeom>
        </p:spPr>
        <p:txBody>
          <a:bodyPr wrap="none">
            <a:spAutoFit/>
          </a:bodyPr>
          <a:lstStyle/>
          <a:p>
            <a:r>
              <a:rPr lang="en-GB" sz="2000" dirty="0" err="1" smtClean="0"/>
              <a:t>Contd</a:t>
            </a:r>
            <a:r>
              <a:rPr lang="en-GB" sz="2000" dirty="0" smtClean="0"/>
              <a:t>…</a:t>
            </a:r>
            <a:endParaRPr lang="en-IN" sz="2000" dirty="0"/>
          </a:p>
        </p:txBody>
      </p:sp>
      <p:sp>
        <p:nvSpPr>
          <p:cNvPr id="2" name="Rectangle 1"/>
          <p:cNvSpPr/>
          <p:nvPr/>
        </p:nvSpPr>
        <p:spPr>
          <a:xfrm>
            <a:off x="0" y="5293439"/>
            <a:ext cx="12136967" cy="552459"/>
          </a:xfrm>
          <a:prstGeom prst="rect">
            <a:avLst/>
          </a:prstGeom>
        </p:spPr>
        <p:txBody>
          <a:bodyPr wrap="square">
            <a:spAutoFit/>
          </a:bodyPr>
          <a:lstStyle/>
          <a:p>
            <a:pPr algn="just">
              <a:lnSpc>
                <a:spcPct val="170000"/>
              </a:lnSpc>
            </a:pPr>
            <a:r>
              <a:rPr lang="en-GB" sz="2000" b="1" dirty="0" smtClean="0">
                <a:solidFill>
                  <a:srgbClr val="FF3399"/>
                </a:solidFill>
              </a:rPr>
              <a:t>NB 1: </a:t>
            </a:r>
            <a:r>
              <a:rPr lang="en-GB" sz="2000" b="1" dirty="0">
                <a:solidFill>
                  <a:srgbClr val="FF3399"/>
                </a:solidFill>
              </a:rPr>
              <a:t>Note the colour difference of Ballot Papers for simultaneous </a:t>
            </a:r>
            <a:r>
              <a:rPr lang="en-GB" sz="2000" b="1" dirty="0" smtClean="0">
                <a:solidFill>
                  <a:srgbClr val="FF3399"/>
                </a:solidFill>
              </a:rPr>
              <a:t>elections</a:t>
            </a:r>
            <a:endParaRPr lang="en-GB" sz="2000" b="1" dirty="0">
              <a:solidFill>
                <a:srgbClr val="FF339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33" y="274638"/>
            <a:ext cx="11853334" cy="792162"/>
          </a:xfrm>
        </p:spPr>
        <p:txBody>
          <a:bodyPr/>
          <a:lstStyle/>
          <a:p>
            <a:r>
              <a:rPr lang="en-US" dirty="0"/>
              <a:t>Postal Ballot </a:t>
            </a:r>
            <a:r>
              <a:rPr lang="en-US" dirty="0" smtClean="0"/>
              <a:t>Papers – Contd.</a:t>
            </a:r>
            <a:endParaRPr lang="en-US" dirty="0"/>
          </a:p>
        </p:txBody>
      </p:sp>
      <p:sp>
        <p:nvSpPr>
          <p:cNvPr id="3" name="Content Placeholder 2"/>
          <p:cNvSpPr>
            <a:spLocks noGrp="1"/>
          </p:cNvSpPr>
          <p:nvPr>
            <p:ph idx="1"/>
          </p:nvPr>
        </p:nvSpPr>
        <p:spPr>
          <a:xfrm>
            <a:off x="0" y="914400"/>
            <a:ext cx="12192000" cy="5638800"/>
          </a:xfrm>
        </p:spPr>
        <p:txBody>
          <a:bodyPr>
            <a:normAutofit fontScale="25000" lnSpcReduction="20000"/>
          </a:bodyPr>
          <a:lstStyle/>
          <a:p>
            <a:pPr>
              <a:buNone/>
            </a:pPr>
            <a:endParaRPr lang="en-US" dirty="0"/>
          </a:p>
          <a:p>
            <a:pPr>
              <a:buNone/>
            </a:pPr>
            <a:endParaRPr lang="en-US" dirty="0"/>
          </a:p>
          <a:p>
            <a:pPr>
              <a:buFont typeface="Courier New" panose="02070309020205020404" pitchFamily="49" charset="0"/>
              <a:buChar char="o"/>
            </a:pPr>
            <a:r>
              <a:rPr lang="en-IN" sz="3600" dirty="0"/>
              <a:t> </a:t>
            </a:r>
            <a:r>
              <a:rPr lang="en-IN" sz="11200" dirty="0"/>
              <a:t>Postal ballots should be </a:t>
            </a:r>
            <a:r>
              <a:rPr lang="en-IN" sz="11200" b="1" i="1" u="sng" dirty="0"/>
              <a:t>printed at </a:t>
            </a:r>
            <a:r>
              <a:rPr lang="en-IN" sz="11200" b="1" i="1" u="sng" dirty="0" smtClean="0"/>
              <a:t>State/District </a:t>
            </a:r>
            <a:r>
              <a:rPr lang="en-IN" sz="11200" b="1" i="1" u="sng" dirty="0"/>
              <a:t>level </a:t>
            </a:r>
            <a:r>
              <a:rPr lang="en-IN" sz="11200" dirty="0"/>
              <a:t>at private or govt. printing press.</a:t>
            </a:r>
            <a:endParaRPr lang="en-US" sz="11200" dirty="0"/>
          </a:p>
          <a:p>
            <a:pPr>
              <a:buNone/>
            </a:pPr>
            <a:endParaRPr lang="en-US" sz="11200" dirty="0"/>
          </a:p>
          <a:p>
            <a:r>
              <a:rPr lang="en-IN" sz="11200" dirty="0"/>
              <a:t>Printing with due care and with fool proof security arrangements </a:t>
            </a:r>
          </a:p>
          <a:p>
            <a:pPr>
              <a:buNone/>
            </a:pPr>
            <a:r>
              <a:rPr lang="en-IN" sz="11200" dirty="0"/>
              <a:t> </a:t>
            </a:r>
          </a:p>
          <a:p>
            <a:r>
              <a:rPr lang="en-IN" sz="11200" dirty="0"/>
              <a:t>Depute an ARO, for strict watch.</a:t>
            </a:r>
            <a:endParaRPr lang="en-US" sz="11200" dirty="0"/>
          </a:p>
          <a:p>
            <a:endParaRPr lang="en-US" sz="11200" dirty="0"/>
          </a:p>
          <a:p>
            <a:r>
              <a:rPr lang="en-IN" sz="11200" dirty="0"/>
              <a:t>Planning  and  identification  of  such  </a:t>
            </a:r>
            <a:r>
              <a:rPr lang="en-IN" sz="11200" b="1" i="1" u="sng" dirty="0"/>
              <a:t>private  presses  </a:t>
            </a:r>
            <a:r>
              <a:rPr lang="en-IN" sz="11200" dirty="0"/>
              <a:t>should  be  made  well  in advance.</a:t>
            </a:r>
            <a:endParaRPr lang="en-US" sz="11200" dirty="0"/>
          </a:p>
          <a:p>
            <a:pPr>
              <a:buNone/>
            </a:pPr>
            <a:endParaRPr lang="en-US" sz="11200" dirty="0"/>
          </a:p>
          <a:p>
            <a:r>
              <a:rPr lang="en-IN" sz="11200" dirty="0"/>
              <a:t>Ensure that proper </a:t>
            </a:r>
            <a:r>
              <a:rPr lang="en-IN" sz="11200" b="1" i="1" u="sng" dirty="0"/>
              <a:t>slugs, numbering machines, etc</a:t>
            </a:r>
            <a:r>
              <a:rPr lang="en-IN" sz="11200" dirty="0"/>
              <a:t>. are available at the press.</a:t>
            </a:r>
            <a:endParaRPr lang="en-US" sz="11200" dirty="0"/>
          </a:p>
          <a:p>
            <a:endParaRPr lang="en-US" sz="3800" dirty="0"/>
          </a:p>
        </p:txBody>
      </p:sp>
      <p:sp>
        <p:nvSpPr>
          <p:cNvPr id="4" name="Rectangle 3"/>
          <p:cNvSpPr/>
          <p:nvPr/>
        </p:nvSpPr>
        <p:spPr>
          <a:xfrm>
            <a:off x="10925854" y="6153090"/>
            <a:ext cx="982513" cy="400110"/>
          </a:xfrm>
          <a:prstGeom prst="rect">
            <a:avLst/>
          </a:prstGeom>
        </p:spPr>
        <p:txBody>
          <a:bodyPr wrap="none">
            <a:spAutoFit/>
          </a:bodyPr>
          <a:lstStyle/>
          <a:p>
            <a:r>
              <a:rPr lang="en-GB" sz="2000" dirty="0" err="1" smtClean="0"/>
              <a:t>Contd</a:t>
            </a:r>
            <a:r>
              <a:rPr lang="en-GB" sz="2000" dirty="0" smtClean="0"/>
              <a:t>…</a:t>
            </a:r>
            <a:endParaRPr lang="en-IN"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35507"/>
            <a:ext cx="12191999" cy="4215062"/>
          </a:xfrm>
        </p:spPr>
        <p:txBody>
          <a:bodyPr>
            <a:noAutofit/>
          </a:bodyPr>
          <a:lstStyle/>
          <a:p>
            <a:pPr algn="just"/>
            <a:r>
              <a:rPr lang="en-IN" sz="2400" b="1" i="1" u="sng" dirty="0"/>
              <a:t>Single column - up to 9 candidates </a:t>
            </a:r>
            <a:r>
              <a:rPr lang="en-IN" sz="2400" dirty="0"/>
              <a:t>(including NOTA) – In case of indivisible numbers of candidates, e.g. 11 candidates including NOTA, first six candidates will be shown in first column and remaining 5 will be shown in second column, and space at the end of second column for 12</a:t>
            </a:r>
            <a:r>
              <a:rPr lang="en-IN" sz="2400" baseline="30000" dirty="0"/>
              <a:t>th</a:t>
            </a:r>
            <a:r>
              <a:rPr lang="en-IN" sz="2400" dirty="0"/>
              <a:t> candidate will be completely shaded.</a:t>
            </a:r>
            <a:endParaRPr lang="en-US" sz="2400" dirty="0"/>
          </a:p>
          <a:p>
            <a:pPr algn="just">
              <a:buNone/>
            </a:pPr>
            <a:endParaRPr lang="en-US" sz="2400" dirty="0"/>
          </a:p>
          <a:p>
            <a:pPr algn="just"/>
            <a:r>
              <a:rPr lang="en-IN" sz="2400" dirty="0"/>
              <a:t> </a:t>
            </a:r>
            <a:r>
              <a:rPr lang="en-IN" sz="2400" b="1" i="1" u="sng" dirty="0"/>
              <a:t>Names</a:t>
            </a:r>
            <a:r>
              <a:rPr lang="en-IN" sz="2400" dirty="0"/>
              <a:t> of candidates shall be arranged in the same </a:t>
            </a:r>
            <a:r>
              <a:rPr lang="en-IN" sz="2400" b="1" i="1" u="sng" dirty="0"/>
              <a:t>order</a:t>
            </a:r>
            <a:r>
              <a:rPr lang="en-IN" sz="2400" dirty="0"/>
              <a:t> under 3 categories in which they appear in the list </a:t>
            </a:r>
            <a:r>
              <a:rPr lang="en-IN" sz="2400" b="1" dirty="0">
                <a:solidFill>
                  <a:srgbClr val="0070C0"/>
                </a:solidFill>
              </a:rPr>
              <a:t>(Form 7A) </a:t>
            </a:r>
            <a:r>
              <a:rPr lang="en-IN" sz="2400" dirty="0"/>
              <a:t>&amp; the name in the last panel will be </a:t>
            </a:r>
            <a:r>
              <a:rPr lang="en-IN" sz="2400" b="1" i="1" u="sng" dirty="0" smtClean="0"/>
              <a:t>NOTA</a:t>
            </a:r>
            <a:r>
              <a:rPr lang="en-IN" sz="2400" dirty="0" smtClean="0"/>
              <a:t> </a:t>
            </a:r>
            <a:r>
              <a:rPr lang="en-IN" sz="2400" dirty="0"/>
              <a:t>. </a:t>
            </a:r>
            <a:r>
              <a:rPr lang="en-IN" sz="2400" b="1" i="1" u="sng" dirty="0"/>
              <a:t>Headings of categories should not appear in the ballot </a:t>
            </a:r>
            <a:r>
              <a:rPr lang="en-IN" sz="2400" b="1" i="1" u="sng" dirty="0" smtClean="0"/>
              <a:t>paper</a:t>
            </a:r>
          </a:p>
          <a:p>
            <a:pPr algn="just"/>
            <a:endParaRPr lang="en-GB" sz="2400" b="1" i="1" u="sng" dirty="0"/>
          </a:p>
          <a:p>
            <a:pPr algn="just"/>
            <a:r>
              <a:rPr lang="en-US" sz="2400" b="1" i="1" u="sng" dirty="0"/>
              <a:t>Photographs</a:t>
            </a:r>
            <a:r>
              <a:rPr lang="en-US" sz="2400" dirty="0"/>
              <a:t> of candidates are also to be printed on postal ballot papers.</a:t>
            </a:r>
          </a:p>
          <a:p>
            <a:pPr algn="just"/>
            <a:endParaRPr lang="en-US" sz="2000" b="1" i="1" u="sng" dirty="0"/>
          </a:p>
        </p:txBody>
      </p:sp>
      <p:sp>
        <p:nvSpPr>
          <p:cNvPr id="4" name="Title 1"/>
          <p:cNvSpPr>
            <a:spLocks noGrp="1"/>
          </p:cNvSpPr>
          <p:nvPr>
            <p:ph type="title"/>
          </p:nvPr>
        </p:nvSpPr>
        <p:spPr>
          <a:xfrm>
            <a:off x="55033" y="274638"/>
            <a:ext cx="11853334" cy="792162"/>
          </a:xfrm>
        </p:spPr>
        <p:txBody>
          <a:bodyPr/>
          <a:lstStyle/>
          <a:p>
            <a:r>
              <a:rPr lang="en-US" dirty="0"/>
              <a:t>Postal Ballot </a:t>
            </a:r>
            <a:r>
              <a:rPr lang="en-US" dirty="0" smtClean="0"/>
              <a:t>Papers – Contd.</a:t>
            </a:r>
            <a:endParaRPr lang="en-US" dirty="0"/>
          </a:p>
        </p:txBody>
      </p:sp>
      <p:sp>
        <p:nvSpPr>
          <p:cNvPr id="5" name="Rectangle 4"/>
          <p:cNvSpPr/>
          <p:nvPr/>
        </p:nvSpPr>
        <p:spPr>
          <a:xfrm>
            <a:off x="10925854" y="6153090"/>
            <a:ext cx="982513" cy="400110"/>
          </a:xfrm>
          <a:prstGeom prst="rect">
            <a:avLst/>
          </a:prstGeom>
        </p:spPr>
        <p:txBody>
          <a:bodyPr wrap="none">
            <a:spAutoFit/>
          </a:bodyPr>
          <a:lstStyle/>
          <a:p>
            <a:r>
              <a:rPr lang="en-GB" sz="2000" dirty="0" err="1" smtClean="0"/>
              <a:t>Contd</a:t>
            </a:r>
            <a:r>
              <a:rPr lang="en-GB" sz="2000" dirty="0" smtClean="0"/>
              <a:t>…</a:t>
            </a:r>
            <a:endParaRPr lang="en-IN"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852" y="1419726"/>
            <a:ext cx="10352282" cy="6020936"/>
          </a:xfrm>
        </p:spPr>
        <p:txBody>
          <a:bodyPr>
            <a:normAutofit/>
          </a:bodyPr>
          <a:lstStyle/>
          <a:p>
            <a:pPr algn="just"/>
            <a:r>
              <a:rPr lang="en-US" sz="2800" dirty="0" smtClean="0"/>
              <a:t>For </a:t>
            </a:r>
            <a:r>
              <a:rPr lang="en-US" sz="2800" dirty="0"/>
              <a:t>Ballot Papers for Service Electors (ETPBS) - to be prepared in the </a:t>
            </a:r>
            <a:r>
              <a:rPr lang="en-US" sz="2800" b="1" i="1" u="sng" dirty="0"/>
              <a:t>official language </a:t>
            </a:r>
            <a:r>
              <a:rPr lang="en-US" sz="2800" dirty="0"/>
              <a:t>of the State and in </a:t>
            </a:r>
            <a:r>
              <a:rPr lang="en-US" sz="2800" b="1" i="1" u="sng" dirty="0"/>
              <a:t>English</a:t>
            </a:r>
            <a:r>
              <a:rPr lang="en-US" sz="2800" dirty="0"/>
              <a:t>  (where English is not the official language)</a:t>
            </a:r>
          </a:p>
          <a:p>
            <a:pPr algn="just"/>
            <a:r>
              <a:rPr lang="en-US" sz="2800" dirty="0"/>
              <a:t>There will be </a:t>
            </a:r>
            <a:r>
              <a:rPr lang="en-US" sz="2800" b="1" i="1" u="sng" dirty="0"/>
              <a:t>no </a:t>
            </a:r>
            <a:r>
              <a:rPr lang="en-US" sz="2800" b="1" i="1" u="sng" dirty="0" smtClean="0"/>
              <a:t>symbol</a:t>
            </a:r>
          </a:p>
          <a:p>
            <a:pPr algn="just"/>
            <a:r>
              <a:rPr lang="en-US" sz="2800" dirty="0" smtClean="0"/>
              <a:t>Party affiliation, if any, of Candidates to be printed in the column for the name of Candidates</a:t>
            </a:r>
            <a:endParaRPr lang="en-US" sz="2800" dirty="0"/>
          </a:p>
          <a:p>
            <a:pPr algn="just"/>
            <a:endParaRPr lang="en-US" sz="2800" dirty="0"/>
          </a:p>
          <a:p>
            <a:pPr marL="0" indent="0" algn="just">
              <a:buNone/>
            </a:pPr>
            <a:endParaRPr lang="en-US" sz="2800" dirty="0"/>
          </a:p>
          <a:p>
            <a:pPr marL="0" indent="0" algn="just">
              <a:buNone/>
            </a:pPr>
            <a:r>
              <a:rPr lang="en-US" sz="2400" dirty="0"/>
              <a:t>					                </a:t>
            </a:r>
            <a:endParaRPr lang="en-US" sz="1400" dirty="0"/>
          </a:p>
          <a:p>
            <a:pPr algn="just">
              <a:buNone/>
            </a:pPr>
            <a:endParaRPr lang="en-US" sz="1400" dirty="0"/>
          </a:p>
        </p:txBody>
      </p:sp>
      <p:graphicFrame>
        <p:nvGraphicFramePr>
          <p:cNvPr id="8" name="Table 7"/>
          <p:cNvGraphicFramePr>
            <a:graphicFrameLocks noGrp="1"/>
          </p:cNvGraphicFramePr>
          <p:nvPr>
            <p:extLst>
              <p:ext uri="{D42A27DB-BD31-4B8C-83A1-F6EECF244321}">
                <p14:modId xmlns:p14="http://schemas.microsoft.com/office/powerpoint/2010/main" val="3545770363"/>
              </p:ext>
            </p:extLst>
          </p:nvPr>
        </p:nvGraphicFramePr>
        <p:xfrm>
          <a:off x="110852" y="4430194"/>
          <a:ext cx="11797515" cy="1303020"/>
        </p:xfrm>
        <a:graphic>
          <a:graphicData uri="http://schemas.openxmlformats.org/drawingml/2006/table">
            <a:tbl>
              <a:tblPr firstRow="1" bandRow="1">
                <a:tableStyleId>{5C22544A-7EE6-4342-B048-85BDC9FD1C3A}</a:tableStyleId>
              </a:tblPr>
              <a:tblGrid>
                <a:gridCol w="1270313">
                  <a:extLst>
                    <a:ext uri="{9D8B030D-6E8A-4147-A177-3AD203B41FA5}">
                      <a16:colId xmlns:a16="http://schemas.microsoft.com/office/drawing/2014/main" val="20000"/>
                    </a:ext>
                  </a:extLst>
                </a:gridCol>
                <a:gridCol w="4137319">
                  <a:extLst>
                    <a:ext uri="{9D8B030D-6E8A-4147-A177-3AD203B41FA5}">
                      <a16:colId xmlns:a16="http://schemas.microsoft.com/office/drawing/2014/main" val="20001"/>
                    </a:ext>
                  </a:extLst>
                </a:gridCol>
                <a:gridCol w="3440504">
                  <a:extLst>
                    <a:ext uri="{9D8B030D-6E8A-4147-A177-3AD203B41FA5}">
                      <a16:colId xmlns:a16="http://schemas.microsoft.com/office/drawing/2014/main" val="20002"/>
                    </a:ext>
                  </a:extLst>
                </a:gridCol>
                <a:gridCol w="2949379">
                  <a:extLst>
                    <a:ext uri="{9D8B030D-6E8A-4147-A177-3AD203B41FA5}">
                      <a16:colId xmlns:a16="http://schemas.microsoft.com/office/drawing/2014/main" val="20003"/>
                    </a:ext>
                  </a:extLst>
                </a:gridCol>
              </a:tblGrid>
              <a:tr h="878037">
                <a:tc>
                  <a:txBody>
                    <a:bodyPr/>
                    <a:lstStyle/>
                    <a:p>
                      <a:r>
                        <a:rPr lang="en-US" dirty="0"/>
                        <a:t>SL no</a:t>
                      </a:r>
                    </a:p>
                  </a:txBody>
                  <a:tcPr/>
                </a:tc>
                <a:tc>
                  <a:txBody>
                    <a:bodyPr/>
                    <a:lstStyle/>
                    <a:p>
                      <a:r>
                        <a:rPr lang="en-US" dirty="0"/>
                        <a:t>Name of candidate &amp; party affiliation</a:t>
                      </a:r>
                    </a:p>
                  </a:txBody>
                  <a:tcPr/>
                </a:tc>
                <a:tc>
                  <a:txBody>
                    <a:bodyPr/>
                    <a:lstStyle/>
                    <a:p>
                      <a:r>
                        <a:rPr lang="en-US" dirty="0"/>
                        <a:t>Photo of candidate</a:t>
                      </a:r>
                    </a:p>
                  </a:txBody>
                  <a:tcPr/>
                </a:tc>
                <a:tc>
                  <a:txBody>
                    <a:bodyPr/>
                    <a:lstStyle/>
                    <a:p>
                      <a:r>
                        <a:rPr lang="en-US" dirty="0"/>
                        <a:t>Space for marking</a:t>
                      </a:r>
                    </a:p>
                  </a:txBody>
                  <a:tcPr/>
                </a:tc>
                <a:extLst>
                  <a:ext uri="{0D108BD9-81ED-4DB2-BD59-A6C34878D82A}">
                    <a16:rowId xmlns:a16="http://schemas.microsoft.com/office/drawing/2014/main" val="10000"/>
                  </a:ext>
                </a:extLst>
              </a:tr>
              <a:tr h="424983">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
        <p:nvSpPr>
          <p:cNvPr id="6" name="Title 1"/>
          <p:cNvSpPr>
            <a:spLocks noGrp="1"/>
          </p:cNvSpPr>
          <p:nvPr>
            <p:ph type="title"/>
          </p:nvPr>
        </p:nvSpPr>
        <p:spPr>
          <a:xfrm>
            <a:off x="55033" y="274638"/>
            <a:ext cx="11853334" cy="792162"/>
          </a:xfrm>
        </p:spPr>
        <p:txBody>
          <a:bodyPr>
            <a:normAutofit fontScale="90000"/>
          </a:bodyPr>
          <a:lstStyle/>
          <a:p>
            <a:r>
              <a:rPr lang="en-US" b="1" dirty="0" smtClean="0"/>
              <a:t>Postal Ballot </a:t>
            </a:r>
            <a:r>
              <a:rPr lang="en-US" b="1" dirty="0"/>
              <a:t>Papers </a:t>
            </a:r>
            <a:r>
              <a:rPr lang="en-US" b="1" dirty="0" smtClean="0"/>
              <a:t> - contd. </a:t>
            </a:r>
            <a:r>
              <a:rPr lang="en-US" dirty="0" smtClean="0"/>
              <a:t/>
            </a:r>
            <a:br>
              <a:rPr lang="en-US" dirty="0" smtClean="0"/>
            </a:br>
            <a:r>
              <a:rPr lang="en-US" dirty="0" smtClean="0"/>
              <a:t>Service </a:t>
            </a:r>
            <a:r>
              <a:rPr lang="en-US" dirty="0"/>
              <a:t>Electors (ETPBS</a:t>
            </a:r>
            <a:r>
              <a:rPr lang="en-US" dirty="0" smtClean="0"/>
              <a:t>)</a:t>
            </a:r>
            <a:endParaRPr lang="en-US" dirty="0"/>
          </a:p>
        </p:txBody>
      </p:sp>
      <p:sp>
        <p:nvSpPr>
          <p:cNvPr id="7" name="Rectangle 6"/>
          <p:cNvSpPr/>
          <p:nvPr/>
        </p:nvSpPr>
        <p:spPr>
          <a:xfrm>
            <a:off x="55034" y="5818028"/>
            <a:ext cx="12024672" cy="646331"/>
          </a:xfrm>
          <a:prstGeom prst="rect">
            <a:avLst/>
          </a:prstGeom>
        </p:spPr>
        <p:txBody>
          <a:bodyPr wrap="square">
            <a:spAutoFit/>
          </a:bodyPr>
          <a:lstStyle/>
          <a:p>
            <a:pPr fontAlgn="t"/>
            <a:r>
              <a:rPr lang="en-US" b="1" dirty="0" smtClean="0">
                <a:solidFill>
                  <a:srgbClr val="FF3399"/>
                </a:solidFill>
              </a:rPr>
              <a:t>NB: Difference between Postal Ballot Paper for Service Voters (ETPBS) and Other Categories of Voters must be understood and accounted for</a:t>
            </a:r>
            <a:endParaRPr lang="en-US" b="1" dirty="0">
              <a:solidFill>
                <a:srgbClr val="FF339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969" y="1097280"/>
            <a:ext cx="11710736" cy="5440363"/>
          </a:xfrm>
        </p:spPr>
        <p:txBody>
          <a:bodyPr>
            <a:normAutofit/>
          </a:bodyPr>
          <a:lstStyle/>
          <a:p>
            <a:pPr fontAlgn="t">
              <a:buNone/>
            </a:pPr>
            <a:r>
              <a:rPr lang="en-US" dirty="0"/>
              <a:t>For Postal Ballot Papers </a:t>
            </a:r>
            <a:r>
              <a:rPr lang="en-US" dirty="0" smtClean="0"/>
              <a:t>(other than Service Voters/ETPBS): </a:t>
            </a:r>
            <a:endParaRPr lang="en-US" dirty="0"/>
          </a:p>
          <a:p>
            <a:pPr fontAlgn="t"/>
            <a:r>
              <a:rPr lang="en-US" dirty="0"/>
              <a:t>To be printed in the official language of the State and also in English (where English is not the official language)</a:t>
            </a:r>
          </a:p>
          <a:p>
            <a:pPr fontAlgn="t"/>
            <a:r>
              <a:rPr lang="en-US" dirty="0"/>
              <a:t>Symbol to be printed.</a:t>
            </a:r>
          </a:p>
          <a:p>
            <a:pPr fontAlgn="t"/>
            <a:r>
              <a:rPr lang="en-US" dirty="0"/>
              <a:t> Party  affiliation not to be printed</a:t>
            </a:r>
          </a:p>
          <a:p>
            <a:pPr marL="0" indent="0" fontAlgn="t">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83097420"/>
              </p:ext>
            </p:extLst>
          </p:nvPr>
        </p:nvGraphicFramePr>
        <p:xfrm>
          <a:off x="449179" y="4205804"/>
          <a:ext cx="11550315" cy="1569720"/>
        </p:xfrm>
        <a:graphic>
          <a:graphicData uri="http://schemas.openxmlformats.org/drawingml/2006/table">
            <a:tbl>
              <a:tblPr firstRow="1" bandRow="1">
                <a:tableStyleId>{5C22544A-7EE6-4342-B048-85BDC9FD1C3A}</a:tableStyleId>
              </a:tblPr>
              <a:tblGrid>
                <a:gridCol w="2310063">
                  <a:extLst>
                    <a:ext uri="{9D8B030D-6E8A-4147-A177-3AD203B41FA5}">
                      <a16:colId xmlns:a16="http://schemas.microsoft.com/office/drawing/2014/main" val="20000"/>
                    </a:ext>
                  </a:extLst>
                </a:gridCol>
                <a:gridCol w="2310063">
                  <a:extLst>
                    <a:ext uri="{9D8B030D-6E8A-4147-A177-3AD203B41FA5}">
                      <a16:colId xmlns:a16="http://schemas.microsoft.com/office/drawing/2014/main" val="20001"/>
                    </a:ext>
                  </a:extLst>
                </a:gridCol>
                <a:gridCol w="2310063">
                  <a:extLst>
                    <a:ext uri="{9D8B030D-6E8A-4147-A177-3AD203B41FA5}">
                      <a16:colId xmlns:a16="http://schemas.microsoft.com/office/drawing/2014/main" val="20002"/>
                    </a:ext>
                  </a:extLst>
                </a:gridCol>
                <a:gridCol w="2310063">
                  <a:extLst>
                    <a:ext uri="{9D8B030D-6E8A-4147-A177-3AD203B41FA5}">
                      <a16:colId xmlns:a16="http://schemas.microsoft.com/office/drawing/2014/main" val="20003"/>
                    </a:ext>
                  </a:extLst>
                </a:gridCol>
                <a:gridCol w="2310063">
                  <a:extLst>
                    <a:ext uri="{9D8B030D-6E8A-4147-A177-3AD203B41FA5}">
                      <a16:colId xmlns:a16="http://schemas.microsoft.com/office/drawing/2014/main" val="20004"/>
                    </a:ext>
                  </a:extLst>
                </a:gridCol>
              </a:tblGrid>
              <a:tr h="78486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b="1" dirty="0" err="1"/>
                        <a:t>Sl</a:t>
                      </a:r>
                      <a:r>
                        <a:rPr lang="en-US" b="1" dirty="0"/>
                        <a:t> No.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b="1" dirty="0"/>
                        <a:t>Name of candidate</a:t>
                      </a:r>
                      <a:endParaRPr lang="en-US" dirty="0"/>
                    </a:p>
                  </a:txBody>
                  <a:tcPr/>
                </a:tc>
                <a:tc>
                  <a:txBody>
                    <a:bodyPr/>
                    <a:lstStyle/>
                    <a:p>
                      <a:r>
                        <a:rPr lang="en-US" b="1" dirty="0"/>
                        <a:t>Photo</a:t>
                      </a:r>
                      <a:r>
                        <a:rPr lang="en-US" b="1" baseline="0" dirty="0"/>
                        <a:t> of candidate</a:t>
                      </a:r>
                      <a:endParaRPr lang="en-US" dirty="0"/>
                    </a:p>
                  </a:txBody>
                  <a:tcPr/>
                </a:tc>
                <a:tc>
                  <a:txBody>
                    <a:bodyPr/>
                    <a:lstStyle/>
                    <a:p>
                      <a:r>
                        <a:rPr lang="en-US" dirty="0"/>
                        <a:t>Symbol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b="1" dirty="0"/>
                        <a:t>Col. For marking vote</a:t>
                      </a:r>
                    </a:p>
                    <a:p>
                      <a:endParaRPr lang="en-US" dirty="0"/>
                    </a:p>
                  </a:txBody>
                  <a:tcPr/>
                </a:tc>
                <a:extLst>
                  <a:ext uri="{0D108BD9-81ED-4DB2-BD59-A6C34878D82A}">
                    <a16:rowId xmlns:a16="http://schemas.microsoft.com/office/drawing/2014/main" val="10000"/>
                  </a:ext>
                </a:extLst>
              </a:tr>
              <a:tr h="78486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
        <p:nvSpPr>
          <p:cNvPr id="5" name="Title 1"/>
          <p:cNvSpPr>
            <a:spLocks noGrp="1"/>
          </p:cNvSpPr>
          <p:nvPr>
            <p:ph type="title"/>
          </p:nvPr>
        </p:nvSpPr>
        <p:spPr>
          <a:xfrm>
            <a:off x="55033" y="274638"/>
            <a:ext cx="11853334" cy="792162"/>
          </a:xfrm>
        </p:spPr>
        <p:txBody>
          <a:bodyPr/>
          <a:lstStyle/>
          <a:p>
            <a:r>
              <a:rPr lang="en-US" dirty="0"/>
              <a:t>Postal Ballot </a:t>
            </a:r>
            <a:r>
              <a:rPr lang="en-US" dirty="0" smtClean="0"/>
              <a:t>Papers – Contd.</a:t>
            </a:r>
            <a:endParaRPr lang="en-US" dirty="0"/>
          </a:p>
        </p:txBody>
      </p:sp>
      <p:sp>
        <p:nvSpPr>
          <p:cNvPr id="2" name="Rectangle 1"/>
          <p:cNvSpPr/>
          <p:nvPr/>
        </p:nvSpPr>
        <p:spPr>
          <a:xfrm>
            <a:off x="55034" y="5818028"/>
            <a:ext cx="12024672" cy="646331"/>
          </a:xfrm>
          <a:prstGeom prst="rect">
            <a:avLst/>
          </a:prstGeom>
        </p:spPr>
        <p:txBody>
          <a:bodyPr wrap="square">
            <a:spAutoFit/>
          </a:bodyPr>
          <a:lstStyle/>
          <a:p>
            <a:pPr fontAlgn="t"/>
            <a:r>
              <a:rPr lang="en-US" b="1" dirty="0" smtClean="0">
                <a:solidFill>
                  <a:srgbClr val="FF3399"/>
                </a:solidFill>
              </a:rPr>
              <a:t>NB: Difference between Postal Ballot Paper for Service Voters (ETPBS) and Other Categories of Voters must be understood and accounted for</a:t>
            </a:r>
            <a:endParaRPr lang="en-US" b="1" dirty="0">
              <a:solidFill>
                <a:srgbClr val="FF3399"/>
              </a:solidFill>
            </a:endParaRPr>
          </a:p>
        </p:txBody>
      </p:sp>
      <p:sp>
        <p:nvSpPr>
          <p:cNvPr id="6" name="Rectangle 5"/>
          <p:cNvSpPr/>
          <p:nvPr/>
        </p:nvSpPr>
        <p:spPr>
          <a:xfrm>
            <a:off x="10925854" y="6153090"/>
            <a:ext cx="982513" cy="400110"/>
          </a:xfrm>
          <a:prstGeom prst="rect">
            <a:avLst/>
          </a:prstGeom>
        </p:spPr>
        <p:txBody>
          <a:bodyPr wrap="none">
            <a:spAutoFit/>
          </a:bodyPr>
          <a:lstStyle/>
          <a:p>
            <a:r>
              <a:rPr lang="en-GB" sz="2000" dirty="0" err="1" smtClean="0"/>
              <a:t>Contd</a:t>
            </a:r>
            <a:r>
              <a:rPr lang="en-GB" sz="2000" dirty="0" smtClean="0"/>
              <a:t>…</a:t>
            </a:r>
            <a:endParaRPr lang="en-IN"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884"/>
            <a:ext cx="12192000" cy="1143000"/>
          </a:xfrm>
        </p:spPr>
        <p:txBody>
          <a:bodyPr>
            <a:normAutofit/>
          </a:bodyPr>
          <a:lstStyle/>
          <a:p>
            <a:r>
              <a:rPr lang="en-IN" b="1" dirty="0"/>
              <a:t>Language of  </a:t>
            </a:r>
            <a:r>
              <a:rPr lang="en-IN" b="1" dirty="0" smtClean="0"/>
              <a:t>Postal </a:t>
            </a:r>
            <a:r>
              <a:rPr lang="en-IN" b="1" dirty="0"/>
              <a:t>B</a:t>
            </a:r>
            <a:r>
              <a:rPr lang="en-IN" b="1" dirty="0" smtClean="0"/>
              <a:t>allot Paper</a:t>
            </a:r>
            <a:endParaRPr lang="en-US" b="1" dirty="0"/>
          </a:p>
        </p:txBody>
      </p:sp>
      <p:sp>
        <p:nvSpPr>
          <p:cNvPr id="3" name="Content Placeholder 2"/>
          <p:cNvSpPr>
            <a:spLocks noGrp="1"/>
          </p:cNvSpPr>
          <p:nvPr>
            <p:ph idx="1"/>
          </p:nvPr>
        </p:nvSpPr>
        <p:spPr>
          <a:xfrm>
            <a:off x="0" y="1600200"/>
            <a:ext cx="12192000" cy="4525963"/>
          </a:xfrm>
        </p:spPr>
        <p:txBody>
          <a:bodyPr>
            <a:normAutofit fontScale="55000" lnSpcReduction="20000"/>
          </a:bodyPr>
          <a:lstStyle/>
          <a:p>
            <a:pPr>
              <a:buNone/>
            </a:pPr>
            <a:r>
              <a:rPr lang="en-IN" sz="4400" dirty="0">
                <a:solidFill>
                  <a:srgbClr val="FF0000"/>
                </a:solidFill>
              </a:rPr>
              <a:t>Ref: R.22 </a:t>
            </a:r>
            <a:r>
              <a:rPr lang="en-IN" sz="4400" dirty="0" smtClean="0">
                <a:solidFill>
                  <a:srgbClr val="FF0000"/>
                </a:solidFill>
              </a:rPr>
              <a:t>COER, 1961 </a:t>
            </a:r>
            <a:r>
              <a:rPr lang="en-IN" sz="4400" dirty="0">
                <a:solidFill>
                  <a:srgbClr val="FF0000"/>
                </a:solidFill>
              </a:rPr>
              <a:t>and </a:t>
            </a:r>
            <a:r>
              <a:rPr lang="en-IN" sz="4400" dirty="0" smtClean="0">
                <a:solidFill>
                  <a:srgbClr val="FF0000"/>
                </a:solidFill>
              </a:rPr>
              <a:t>Chapter XI </a:t>
            </a:r>
            <a:r>
              <a:rPr lang="en-IN" sz="4400" dirty="0">
                <a:solidFill>
                  <a:srgbClr val="FF0000"/>
                </a:solidFill>
              </a:rPr>
              <a:t>of RO Hand </a:t>
            </a:r>
            <a:r>
              <a:rPr lang="en-IN" sz="4400" dirty="0" smtClean="0">
                <a:solidFill>
                  <a:srgbClr val="FF0000"/>
                </a:solidFill>
              </a:rPr>
              <a:t>Book–</a:t>
            </a:r>
            <a:endParaRPr lang="en-US" sz="4400" dirty="0">
              <a:solidFill>
                <a:srgbClr val="FF0000"/>
              </a:solidFill>
            </a:endParaRPr>
          </a:p>
          <a:p>
            <a:endParaRPr lang="en-US" sz="4400" dirty="0"/>
          </a:p>
          <a:p>
            <a:r>
              <a:rPr lang="en-IN" sz="4400" dirty="0"/>
              <a:t> </a:t>
            </a:r>
            <a:r>
              <a:rPr lang="en-IN" sz="4400" b="1" i="1" u="sng" dirty="0"/>
              <a:t>Counterfoil</a:t>
            </a:r>
            <a:r>
              <a:rPr lang="en-IN" sz="4400" dirty="0"/>
              <a:t> in English only.</a:t>
            </a:r>
          </a:p>
          <a:p>
            <a:pPr>
              <a:buNone/>
            </a:pPr>
            <a:endParaRPr lang="en-US" sz="4400" dirty="0"/>
          </a:p>
          <a:p>
            <a:r>
              <a:rPr lang="en-IN" sz="4400" dirty="0"/>
              <a:t> Service postal ballot paper and for other postal ballot papers -  </a:t>
            </a:r>
            <a:r>
              <a:rPr lang="en-IN" sz="4400" b="1" i="1" u="sng" dirty="0"/>
              <a:t>Particulars</a:t>
            </a:r>
            <a:r>
              <a:rPr lang="en-IN" sz="4400" dirty="0"/>
              <a:t> of Candidates and </a:t>
            </a:r>
            <a:r>
              <a:rPr lang="en-IN" sz="4400" b="1" i="1" u="sng" dirty="0"/>
              <a:t>party affiliation </a:t>
            </a:r>
            <a:r>
              <a:rPr lang="en-IN" sz="4400" dirty="0"/>
              <a:t>in official language of the State and English both. </a:t>
            </a:r>
          </a:p>
          <a:p>
            <a:endParaRPr lang="en-IN" sz="4400" dirty="0"/>
          </a:p>
          <a:p>
            <a:r>
              <a:rPr lang="en-US" sz="4400" dirty="0"/>
              <a:t> </a:t>
            </a:r>
            <a:r>
              <a:rPr lang="en-IN" sz="4400" dirty="0"/>
              <a:t>Particulars in official language of the State will </a:t>
            </a:r>
            <a:r>
              <a:rPr lang="en-IN" sz="4400" b="1" i="1" u="sng" dirty="0"/>
              <a:t>appear first </a:t>
            </a:r>
            <a:r>
              <a:rPr lang="en-IN" sz="4400" dirty="0"/>
              <a:t>over those in English.</a:t>
            </a:r>
            <a:endParaRPr lang="en-US" sz="4400" dirty="0"/>
          </a:p>
          <a:p>
            <a:pPr>
              <a:buNone/>
            </a:pPr>
            <a:endParaRPr lang="en-US" sz="4400" dirty="0"/>
          </a:p>
          <a:p>
            <a:r>
              <a:rPr lang="en-IN" sz="4400" dirty="0"/>
              <a:t>Particulars of Constituency and election in ballot paper will </a:t>
            </a:r>
            <a:r>
              <a:rPr lang="en-IN" sz="4400" b="1" i="1" u="sng" dirty="0"/>
              <a:t>appear in English only.</a:t>
            </a:r>
          </a:p>
          <a:p>
            <a:pPr>
              <a:buNone/>
            </a:pP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582400" cy="1143000"/>
          </a:xfrm>
        </p:spPr>
        <p:txBody>
          <a:bodyPr/>
          <a:lstStyle/>
          <a:p>
            <a:r>
              <a:rPr lang="en-IN" b="1" dirty="0"/>
              <a:t>Printing of </a:t>
            </a:r>
            <a:r>
              <a:rPr lang="en-IN" b="1" dirty="0" smtClean="0"/>
              <a:t>Postal </a:t>
            </a:r>
            <a:r>
              <a:rPr lang="en-IN" b="1" dirty="0"/>
              <a:t>B</a:t>
            </a:r>
            <a:r>
              <a:rPr lang="en-IN" b="1" dirty="0" smtClean="0"/>
              <a:t>allot papers - </a:t>
            </a:r>
            <a:endParaRPr lang="en-US" b="1" dirty="0"/>
          </a:p>
        </p:txBody>
      </p:sp>
      <p:sp>
        <p:nvSpPr>
          <p:cNvPr id="3" name="Content Placeholder 2"/>
          <p:cNvSpPr>
            <a:spLocks noGrp="1"/>
          </p:cNvSpPr>
          <p:nvPr>
            <p:ph idx="1"/>
          </p:nvPr>
        </p:nvSpPr>
        <p:spPr>
          <a:xfrm>
            <a:off x="55034" y="791151"/>
            <a:ext cx="12136966" cy="5257800"/>
          </a:xfrm>
        </p:spPr>
        <p:txBody>
          <a:bodyPr>
            <a:normAutofit fontScale="55000" lnSpcReduction="20000"/>
          </a:bodyPr>
          <a:lstStyle/>
          <a:p>
            <a:pPr algn="just"/>
            <a:endParaRPr lang="en-IN" sz="5100" dirty="0" smtClean="0"/>
          </a:p>
          <a:p>
            <a:pPr algn="just"/>
            <a:r>
              <a:rPr lang="en-US" sz="5100" dirty="0"/>
              <a:t>Returning Officers shall ensure that uploading of postal ballot papers and the connected papers for </a:t>
            </a:r>
            <a:r>
              <a:rPr lang="en-US" sz="5100" b="1" i="1" u="sng" dirty="0"/>
              <a:t>service voters </a:t>
            </a:r>
            <a:r>
              <a:rPr lang="en-US" sz="5100" dirty="0"/>
              <a:t>on the </a:t>
            </a:r>
            <a:r>
              <a:rPr lang="en-US" sz="5100" b="1" i="1" u="sng" dirty="0"/>
              <a:t>ETPBS </a:t>
            </a:r>
            <a:r>
              <a:rPr lang="en-US" sz="5100" dirty="0"/>
              <a:t>shall be completed by the </a:t>
            </a:r>
            <a:r>
              <a:rPr lang="en-US" sz="5100" b="1" i="1" u="sng" dirty="0"/>
              <a:t>day following </a:t>
            </a:r>
            <a:r>
              <a:rPr lang="en-US" sz="5100" dirty="0"/>
              <a:t>the last date for withdrawal of candidatures. </a:t>
            </a:r>
          </a:p>
          <a:p>
            <a:pPr marL="0" indent="0" algn="just">
              <a:buNone/>
            </a:pPr>
            <a:endParaRPr lang="en-IN" sz="5100" dirty="0" smtClean="0"/>
          </a:p>
          <a:p>
            <a:pPr algn="just"/>
            <a:r>
              <a:rPr lang="en-IN" sz="5100" dirty="0" smtClean="0"/>
              <a:t>Printing </a:t>
            </a:r>
            <a:r>
              <a:rPr lang="en-IN" sz="5100" dirty="0"/>
              <a:t>of postal ballots for </a:t>
            </a:r>
            <a:r>
              <a:rPr lang="en-IN" sz="5100" b="1" i="1" u="sng" dirty="0"/>
              <a:t>other categories</a:t>
            </a:r>
            <a:r>
              <a:rPr lang="en-IN" sz="5100" dirty="0"/>
              <a:t> should be printed within </a:t>
            </a:r>
            <a:r>
              <a:rPr lang="en-IN" sz="5100" b="1" i="1" u="sng" dirty="0"/>
              <a:t>72 hours </a:t>
            </a:r>
            <a:r>
              <a:rPr lang="en-IN" sz="5100" dirty="0"/>
              <a:t>of withdrawals.</a:t>
            </a:r>
          </a:p>
          <a:p>
            <a:pPr marL="0" indent="0" algn="just">
              <a:buNone/>
            </a:pPr>
            <a:endParaRPr lang="en-IN" sz="5100" dirty="0"/>
          </a:p>
          <a:p>
            <a:pPr algn="just"/>
            <a:r>
              <a:rPr lang="en-IN" sz="5100" dirty="0" smtClean="0"/>
              <a:t>To </a:t>
            </a:r>
            <a:r>
              <a:rPr lang="en-IN" sz="5100" dirty="0"/>
              <a:t>be stitched in bundles of </a:t>
            </a:r>
            <a:r>
              <a:rPr lang="en-IN" sz="5100" b="1" i="1" u="sng" dirty="0"/>
              <a:t>50</a:t>
            </a:r>
            <a:r>
              <a:rPr lang="en-IN" sz="5100" dirty="0"/>
              <a:t> ballot papers.</a:t>
            </a:r>
            <a:endParaRPr lang="en-US" sz="5100" dirty="0"/>
          </a:p>
          <a:p>
            <a:pPr algn="just"/>
            <a:endParaRPr lang="en-US" sz="5100" dirty="0"/>
          </a:p>
          <a:p>
            <a:pPr algn="just"/>
            <a:r>
              <a:rPr lang="en-IN" sz="5100" dirty="0"/>
              <a:t>  Ensure that </a:t>
            </a:r>
            <a:r>
              <a:rPr lang="en-IN" sz="5100" b="1" i="1" u="sng" dirty="0"/>
              <a:t>Serial number </a:t>
            </a:r>
            <a:r>
              <a:rPr lang="en-IN" sz="5100" dirty="0"/>
              <a:t>on postal ballot and on its counterfoil are </a:t>
            </a:r>
            <a:r>
              <a:rPr lang="en-IN" sz="5100" b="1" i="1" u="sng" dirty="0"/>
              <a:t>identical.</a:t>
            </a:r>
            <a:endParaRPr lang="en-US" sz="5100" b="1" i="1" u="sng" dirty="0"/>
          </a:p>
          <a:p>
            <a:pPr algn="just"/>
            <a:endParaRPr lang="en-US" sz="3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0890"/>
            <a:ext cx="12192000" cy="792162"/>
          </a:xfrm>
        </p:spPr>
        <p:txBody>
          <a:bodyPr>
            <a:normAutofit fontScale="90000"/>
          </a:bodyPr>
          <a:lstStyle/>
          <a:p>
            <a:r>
              <a:rPr lang="en-US" b="1" dirty="0"/>
              <a:t>Dummy Ballot Sheets in Braille</a:t>
            </a:r>
            <a:br>
              <a:rPr lang="en-US" b="1" dirty="0"/>
            </a:br>
            <a:r>
              <a:rPr lang="en-IN" sz="2200" b="1" i="1" dirty="0">
                <a:solidFill>
                  <a:srgbClr val="FF0000"/>
                </a:solidFill>
              </a:rPr>
              <a:t>(ECI instruction No. 51/8/INST/2018-EMS dated 28</a:t>
            </a:r>
            <a:r>
              <a:rPr lang="en-IN" sz="2200" b="1" i="1" baseline="30000" dirty="0">
                <a:solidFill>
                  <a:srgbClr val="FF0000"/>
                </a:solidFill>
              </a:rPr>
              <a:t>th</a:t>
            </a:r>
            <a:r>
              <a:rPr lang="en-IN" sz="2200" b="1" i="1" dirty="0">
                <a:solidFill>
                  <a:srgbClr val="FF0000"/>
                </a:solidFill>
              </a:rPr>
              <a:t> June, 2018)</a:t>
            </a:r>
            <a:r>
              <a:rPr lang="en-IN" sz="2000" b="1" i="1" dirty="0">
                <a:solidFill>
                  <a:srgbClr val="FF0000"/>
                </a:solidFill>
              </a:rPr>
              <a:t/>
            </a:r>
            <a:br>
              <a:rPr lang="en-IN" sz="2000" b="1" i="1" dirty="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144379" y="1219200"/>
            <a:ext cx="12047621" cy="5486400"/>
          </a:xfrm>
        </p:spPr>
        <p:txBody>
          <a:bodyPr>
            <a:noAutofit/>
          </a:bodyPr>
          <a:lstStyle/>
          <a:p>
            <a:pPr algn="just"/>
            <a:r>
              <a:rPr lang="en-US" sz="2800" dirty="0"/>
              <a:t>Dummy Ballot Sheets in braille to be printed and given to </a:t>
            </a:r>
            <a:r>
              <a:rPr lang="en-US" sz="2800" b="1" i="1" u="sng" dirty="0"/>
              <a:t>each</a:t>
            </a:r>
            <a:r>
              <a:rPr lang="en-US" sz="2800" dirty="0"/>
              <a:t> polling station for use of visually impaired persons.</a:t>
            </a:r>
          </a:p>
          <a:p>
            <a:pPr marL="0" indent="0" algn="just">
              <a:buNone/>
            </a:pPr>
            <a:endParaRPr lang="en-US" sz="1600" dirty="0"/>
          </a:p>
          <a:p>
            <a:pPr algn="just"/>
            <a:r>
              <a:rPr lang="en-US" sz="2800" dirty="0"/>
              <a:t> These Dummy Ballot </a:t>
            </a:r>
            <a:r>
              <a:rPr lang="en-US" sz="2800" dirty="0" smtClean="0"/>
              <a:t>Sheets in </a:t>
            </a:r>
            <a:r>
              <a:rPr lang="en-US" sz="2800" dirty="0"/>
              <a:t>braille will be prepared in </a:t>
            </a:r>
            <a:r>
              <a:rPr lang="en-US" sz="2800" b="1" i="1" u="sng" dirty="0"/>
              <a:t>regional language </a:t>
            </a:r>
            <a:r>
              <a:rPr lang="en-US" sz="2800" dirty="0"/>
              <a:t>(i.e. language printed on actual Ballot Paper) in addition to </a:t>
            </a:r>
            <a:r>
              <a:rPr lang="en-US" sz="2800" b="1" i="1" u="sng" dirty="0" smtClean="0"/>
              <a:t>English</a:t>
            </a:r>
            <a:r>
              <a:rPr lang="en-US" sz="2800" dirty="0" smtClean="0"/>
              <a:t>.</a:t>
            </a:r>
            <a:endParaRPr lang="en-US" sz="2800" dirty="0"/>
          </a:p>
          <a:p>
            <a:pPr marL="0" indent="0" algn="just">
              <a:buNone/>
            </a:pPr>
            <a:endParaRPr lang="en-US" sz="2800" dirty="0"/>
          </a:p>
          <a:p>
            <a:pPr algn="just"/>
            <a:r>
              <a:rPr lang="en-US" sz="2800" dirty="0"/>
              <a:t> The Dummy Ballot Sheets in braille prepared for every polling station will be </a:t>
            </a:r>
            <a:r>
              <a:rPr lang="en-US" sz="2800" b="1" i="1" u="sng" dirty="0"/>
              <a:t>certified by the Commissioner of Disabilities </a:t>
            </a:r>
            <a:r>
              <a:rPr lang="en-US" sz="2800" dirty="0"/>
              <a:t>of concerned State through his </a:t>
            </a:r>
            <a:r>
              <a:rPr lang="en-US" sz="2800" b="1" i="1" u="sng" dirty="0"/>
              <a:t>authorized representatives</a:t>
            </a:r>
            <a:r>
              <a:rPr lang="en-US" sz="2800"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Safe custody of undistributed ballot papers</a:t>
            </a:r>
            <a:endParaRPr lang="en-US" b="1" dirty="0"/>
          </a:p>
        </p:txBody>
      </p:sp>
      <p:sp>
        <p:nvSpPr>
          <p:cNvPr id="3" name="Content Placeholder 2"/>
          <p:cNvSpPr>
            <a:spLocks noGrp="1"/>
          </p:cNvSpPr>
          <p:nvPr>
            <p:ph idx="1"/>
          </p:nvPr>
        </p:nvSpPr>
        <p:spPr>
          <a:xfrm>
            <a:off x="609600" y="945107"/>
            <a:ext cx="10972800" cy="4525963"/>
          </a:xfrm>
        </p:spPr>
        <p:txBody>
          <a:bodyPr>
            <a:normAutofit/>
          </a:bodyPr>
          <a:lstStyle/>
          <a:p>
            <a:pPr>
              <a:buNone/>
            </a:pPr>
            <a:endParaRPr lang="en-US" dirty="0"/>
          </a:p>
          <a:p>
            <a:pPr algn="just"/>
            <a:r>
              <a:rPr lang="en-IN" dirty="0"/>
              <a:t> After the issue of ballots, surplus undistributed ballot papers should be kept in safe custody</a:t>
            </a:r>
            <a:endParaRPr lang="en-US" dirty="0"/>
          </a:p>
          <a:p>
            <a:pPr algn="just"/>
            <a:r>
              <a:rPr lang="en-IN" dirty="0"/>
              <a:t> Such surplus ballot papers may also be used for fresh/adjourned poll.</a:t>
            </a:r>
            <a:endParaRPr lang="en-US" dirty="0"/>
          </a:p>
          <a:p>
            <a:pPr algn="just"/>
            <a:r>
              <a:rPr lang="en-IN" dirty="0"/>
              <a:t> After completion of the election, surplus ballot papers should be disposed off in the manner prescribed in </a:t>
            </a:r>
            <a:r>
              <a:rPr lang="en-IN" dirty="0" smtClean="0">
                <a:solidFill>
                  <a:srgbClr val="FF0000"/>
                </a:solidFill>
              </a:rPr>
              <a:t>Chapter 19</a:t>
            </a:r>
            <a:r>
              <a:rPr lang="en-IN" dirty="0">
                <a:solidFill>
                  <a:srgbClr val="FF0000"/>
                </a:solidFill>
              </a:rPr>
              <a:t> </a:t>
            </a:r>
            <a:r>
              <a:rPr lang="en-IN" dirty="0" smtClean="0">
                <a:solidFill>
                  <a:srgbClr val="FF0000"/>
                </a:solidFill>
              </a:rPr>
              <a:t>of RO Handbook, </a:t>
            </a:r>
            <a:r>
              <a:rPr lang="en-IN" dirty="0" smtClean="0">
                <a:solidFill>
                  <a:srgbClr val="FF0000"/>
                </a:solidFill>
              </a:rPr>
              <a:t>2023</a:t>
            </a:r>
            <a:endParaRPr lang="en-US" dirty="0">
              <a:solidFill>
                <a:srgbClr val="FF0000"/>
              </a:solidFill>
            </a:endParaRPr>
          </a:p>
          <a:p>
            <a:pPr algn="just"/>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Ballot papers for record of ECI  and CEO</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anose="05000000000000000000" pitchFamily="2" charset="2"/>
              <a:buChar char="§"/>
            </a:pPr>
            <a:r>
              <a:rPr lang="en-IN" dirty="0"/>
              <a:t> </a:t>
            </a:r>
            <a:r>
              <a:rPr lang="en-GB" sz="3600" dirty="0" smtClean="0"/>
              <a:t>Two </a:t>
            </a:r>
            <a:r>
              <a:rPr lang="en-GB" sz="3600" dirty="0"/>
              <a:t>un-issued ballot papers each in the case of General Election to the House of the People and the state Legislative Assembly should be sent to the Commission for its record. The Chief Electoral Officer should direct the Returning Officers in his State/ Union Territory to send two such un-issued ballot papers in respect </a:t>
            </a:r>
            <a:r>
              <a:rPr lang="en-GB" sz="3600" dirty="0" err="1"/>
              <a:t>ofeachconstituency</a:t>
            </a:r>
            <a:r>
              <a:rPr lang="en-GB" sz="3600" dirty="0"/>
              <a:t> to him with the words “Cancelled for record in the Election Commission” written on the reverse of each ballot paper under the signature of the Returning Officer as soon as possible, after election is over. The Chief Electoral Officer should then send the same to the Commission without delay. 19.21.2. The ballot papers in respect of bye-elections should also be sent to the Commission. The words “Cancelled for record in the Election Commission” should be written on the reverse of each ballot paper.</a:t>
            </a:r>
            <a:endParaRPr lang="en-US" sz="3300" dirty="0"/>
          </a:p>
          <a:p>
            <a:pPr>
              <a:buNone/>
            </a:pPr>
            <a:endParaRPr lang="en-US" sz="3300" dirty="0"/>
          </a:p>
          <a:p>
            <a:pPr>
              <a:buNone/>
            </a:pPr>
            <a:r>
              <a:rPr lang="en-IN" sz="3300" dirty="0"/>
              <a:t> </a:t>
            </a:r>
            <a:endParaRPr lang="en-US" sz="3300"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1534" y="308713"/>
            <a:ext cx="11064361" cy="4274127"/>
          </a:xfrm>
        </p:spPr>
        <p:txBody>
          <a:bodyPr>
            <a:noAutofit/>
          </a:bodyPr>
          <a:lstStyle/>
          <a:p>
            <a:pPr algn="l"/>
            <a:r>
              <a:rPr lang="en-US" sz="4800" dirty="0"/>
              <a:t>Ballot </a:t>
            </a:r>
            <a:r>
              <a:rPr lang="en-US" sz="4800" dirty="0" smtClean="0"/>
              <a:t>Papers – 12 Topics covered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r>
              <a:rPr lang="en-US" sz="4800" dirty="0" smtClean="0"/>
              <a:t/>
            </a:r>
            <a:br>
              <a:rPr lang="en-US" sz="4800" dirty="0" smtClean="0"/>
            </a:br>
            <a:endParaRPr lang="en-US" sz="3200" dirty="0"/>
          </a:p>
        </p:txBody>
      </p:sp>
      <p:sp>
        <p:nvSpPr>
          <p:cNvPr id="3" name="Rectangle 2"/>
          <p:cNvSpPr/>
          <p:nvPr/>
        </p:nvSpPr>
        <p:spPr>
          <a:xfrm>
            <a:off x="610805" y="868708"/>
            <a:ext cx="6096000" cy="5262979"/>
          </a:xfrm>
          <a:prstGeom prst="rect">
            <a:avLst/>
          </a:prstGeom>
        </p:spPr>
        <p:txBody>
          <a:bodyPr>
            <a:spAutoFit/>
          </a:bodyPr>
          <a:lstStyle/>
          <a:p>
            <a:pPr marL="514350" indent="-514350">
              <a:buFont typeface="+mj-lt"/>
              <a:buAutoNum type="arabicPeriod"/>
            </a:pPr>
            <a:r>
              <a:rPr lang="en-US" sz="2800" dirty="0"/>
              <a:t>Types</a:t>
            </a:r>
          </a:p>
          <a:p>
            <a:pPr marL="514350" indent="-514350">
              <a:buFont typeface="+mj-lt"/>
              <a:buAutoNum type="arabicPeriod"/>
            </a:pPr>
            <a:r>
              <a:rPr lang="en-US" sz="2800" dirty="0" smtClean="0"/>
              <a:t>Quantities </a:t>
            </a:r>
          </a:p>
          <a:p>
            <a:pPr marL="514350" indent="-514350">
              <a:buFont typeface="+mj-lt"/>
              <a:buAutoNum type="arabicPeriod"/>
            </a:pPr>
            <a:r>
              <a:rPr lang="en-US" sz="2800" dirty="0" smtClean="0"/>
              <a:t>Language </a:t>
            </a:r>
          </a:p>
          <a:p>
            <a:pPr marL="514350" indent="-514350">
              <a:buFont typeface="+mj-lt"/>
              <a:buAutoNum type="arabicPeriod"/>
            </a:pPr>
            <a:r>
              <a:rPr lang="en-US" sz="2800" dirty="0" err="1" smtClean="0"/>
              <a:t>Colour</a:t>
            </a:r>
            <a:r>
              <a:rPr lang="en-US" sz="2800" dirty="0" smtClean="0"/>
              <a:t> (White/Pink)</a:t>
            </a:r>
          </a:p>
          <a:p>
            <a:pPr marL="514350" indent="-514350">
              <a:buFont typeface="+mj-lt"/>
              <a:buAutoNum type="arabicPeriod"/>
            </a:pPr>
            <a:r>
              <a:rPr lang="en-US" sz="2800" dirty="0" smtClean="0"/>
              <a:t>Printing</a:t>
            </a:r>
          </a:p>
          <a:p>
            <a:pPr marL="514350" indent="-514350">
              <a:buFont typeface="+mj-lt"/>
              <a:buAutoNum type="arabicPeriod"/>
            </a:pPr>
            <a:r>
              <a:rPr lang="en-US" sz="2800" dirty="0" smtClean="0"/>
              <a:t>Dummy</a:t>
            </a:r>
          </a:p>
          <a:p>
            <a:pPr marL="514350" indent="-514350">
              <a:buFont typeface="+mj-lt"/>
              <a:buAutoNum type="arabicPeriod"/>
            </a:pPr>
            <a:r>
              <a:rPr lang="en-US" sz="2800" dirty="0" smtClean="0"/>
              <a:t>Symbols, including NOTA</a:t>
            </a:r>
          </a:p>
          <a:p>
            <a:pPr marL="514350" indent="-514350">
              <a:buFont typeface="+mj-lt"/>
              <a:buAutoNum type="arabicPeriod"/>
            </a:pPr>
            <a:r>
              <a:rPr lang="en-US" sz="2800" dirty="0" smtClean="0"/>
              <a:t>Safe Custody</a:t>
            </a:r>
          </a:p>
          <a:p>
            <a:pPr marL="514350" indent="-514350">
              <a:buFont typeface="+mj-lt"/>
              <a:buAutoNum type="arabicPeriod"/>
            </a:pPr>
            <a:r>
              <a:rPr lang="en-US" sz="2800" dirty="0" smtClean="0"/>
              <a:t>Content</a:t>
            </a:r>
          </a:p>
          <a:p>
            <a:pPr marL="514350" indent="-514350">
              <a:buFont typeface="+mj-lt"/>
              <a:buAutoNum type="arabicPeriod"/>
            </a:pPr>
            <a:r>
              <a:rPr lang="en-US" sz="2800" dirty="0" smtClean="0"/>
              <a:t>Related Documents</a:t>
            </a:r>
          </a:p>
          <a:p>
            <a:pPr marL="514350" indent="-514350">
              <a:buFont typeface="+mj-lt"/>
              <a:buAutoNum type="arabicPeriod"/>
            </a:pPr>
            <a:r>
              <a:rPr lang="en-US" sz="2800" dirty="0" smtClean="0"/>
              <a:t>Dispatch</a:t>
            </a:r>
          </a:p>
          <a:p>
            <a:pPr marL="514350" indent="-514350">
              <a:buFont typeface="+mj-lt"/>
              <a:buAutoNum type="arabicPeriod"/>
            </a:pPr>
            <a:r>
              <a:rPr lang="en-US" sz="2800" dirty="0" smtClean="0"/>
              <a:t>Electors entitlements</a:t>
            </a:r>
            <a:endParaRPr lang="en-IN" sz="1600" dirty="0"/>
          </a:p>
        </p:txBody>
      </p:sp>
      <p:sp>
        <p:nvSpPr>
          <p:cNvPr id="4" name="Rectangle 3"/>
          <p:cNvSpPr/>
          <p:nvPr/>
        </p:nvSpPr>
        <p:spPr>
          <a:xfrm>
            <a:off x="7433073" y="1323817"/>
            <a:ext cx="4364911" cy="3539430"/>
          </a:xfrm>
          <a:prstGeom prst="rect">
            <a:avLst/>
          </a:prstGeom>
          <a:noFill/>
          <a:ln>
            <a:solidFill>
              <a:schemeClr val="tx1"/>
            </a:solidFill>
          </a:ln>
        </p:spPr>
        <p:txBody>
          <a:bodyPr wrap="square">
            <a:spAutoFit/>
          </a:bodyPr>
          <a:lstStyle/>
          <a:p>
            <a:r>
              <a:rPr lang="en-US" sz="3200" b="1" dirty="0" smtClean="0"/>
              <a:t>Types-</a:t>
            </a:r>
          </a:p>
          <a:p>
            <a:pPr marL="400050" indent="-400050">
              <a:buFont typeface="+mj-lt"/>
              <a:buAutoNum type="romanLcPeriod"/>
            </a:pPr>
            <a:r>
              <a:rPr lang="en-US" sz="3200" dirty="0"/>
              <a:t>EVM </a:t>
            </a:r>
            <a:r>
              <a:rPr lang="en-US" sz="3200" dirty="0" smtClean="0"/>
              <a:t>Ballot</a:t>
            </a:r>
          </a:p>
          <a:p>
            <a:pPr marL="400050" indent="-400050">
              <a:buFont typeface="+mj-lt"/>
              <a:buAutoNum type="romanLcPeriod"/>
            </a:pPr>
            <a:r>
              <a:rPr lang="en-US" sz="3200" dirty="0"/>
              <a:t>Tendered Ballot</a:t>
            </a:r>
          </a:p>
          <a:p>
            <a:pPr marL="400050" indent="-400050">
              <a:buFont typeface="+mj-lt"/>
              <a:buAutoNum type="romanLcPeriod"/>
            </a:pPr>
            <a:r>
              <a:rPr lang="en-US" sz="3200" dirty="0" smtClean="0"/>
              <a:t>Postal Ballot</a:t>
            </a:r>
          </a:p>
          <a:p>
            <a:pPr marL="400050" indent="-400050">
              <a:buFont typeface="+mj-lt"/>
              <a:buAutoNum type="romanLcPeriod"/>
            </a:pPr>
            <a:r>
              <a:rPr lang="en-US" sz="3200" dirty="0"/>
              <a:t>ETPBS</a:t>
            </a:r>
            <a:endParaRPr lang="en-IN" sz="3200" dirty="0"/>
          </a:p>
          <a:p>
            <a:pPr marL="400050" indent="-400050">
              <a:buFont typeface="+mj-lt"/>
              <a:buAutoNum type="romanLcPeriod"/>
            </a:pPr>
            <a:r>
              <a:rPr lang="en-US" sz="3200" dirty="0" smtClean="0"/>
              <a:t>Dummy Braille Ballot Sheet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Ballot papers for record of ECI  and CEO</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IN" dirty="0"/>
              <a:t> </a:t>
            </a:r>
            <a:endParaRPr lang="en-US" dirty="0"/>
          </a:p>
          <a:p>
            <a:pPr algn="just"/>
            <a:r>
              <a:rPr lang="en-IN" dirty="0"/>
              <a:t>Two undistributed ballot papers to be sent to </a:t>
            </a:r>
            <a:r>
              <a:rPr lang="en-IN" dirty="0" smtClean="0"/>
              <a:t>ECI, </a:t>
            </a:r>
            <a:r>
              <a:rPr lang="en-IN" b="1" i="1" u="sng" dirty="0" smtClean="0"/>
              <a:t>through CEO</a:t>
            </a:r>
            <a:r>
              <a:rPr lang="en-IN" dirty="0" smtClean="0"/>
              <a:t>, duly </a:t>
            </a:r>
            <a:r>
              <a:rPr lang="en-IN" dirty="0"/>
              <a:t>cancelled with words "Cancelled for the record in Election Commission</a:t>
            </a:r>
            <a:r>
              <a:rPr lang="en-IN" dirty="0" smtClean="0"/>
              <a:t>“, written on the back of the Ballot paper, under the signature of the RO</a:t>
            </a:r>
          </a:p>
          <a:p>
            <a:pPr algn="just"/>
            <a:endParaRPr lang="en-IN" dirty="0" smtClean="0"/>
          </a:p>
          <a:p>
            <a:pPr algn="just"/>
            <a:r>
              <a:rPr lang="en-GB" dirty="0" smtClean="0"/>
              <a:t>The </a:t>
            </a:r>
            <a:r>
              <a:rPr lang="en-GB" dirty="0"/>
              <a:t>ballot papers in respect of </a:t>
            </a:r>
            <a:r>
              <a:rPr lang="en-GB" b="1" i="1" u="sng" dirty="0" smtClean="0"/>
              <a:t>bye-elections</a:t>
            </a:r>
            <a:r>
              <a:rPr lang="en-GB" dirty="0" smtClean="0"/>
              <a:t> </a:t>
            </a:r>
            <a:r>
              <a:rPr lang="en-GB" dirty="0"/>
              <a:t>should also be sent to the Commission. The words “Cancelled for record in the Election Commission” should be written on the reverse of each ballot paper</a:t>
            </a:r>
            <a:r>
              <a:rPr lang="en-GB" dirty="0" smtClean="0"/>
              <a:t>.</a:t>
            </a:r>
          </a:p>
          <a:p>
            <a:pPr>
              <a:buNone/>
            </a:pPr>
            <a:endParaRPr lang="en-US" sz="3300" dirty="0"/>
          </a:p>
          <a:p>
            <a:pPr>
              <a:buNone/>
            </a:pPr>
            <a:r>
              <a:rPr lang="en-IN" sz="3300" dirty="0"/>
              <a:t> </a:t>
            </a:r>
            <a:endParaRPr lang="en-US" sz="3300" dirty="0"/>
          </a:p>
          <a:p>
            <a:endParaRPr lang="en-US" dirty="0"/>
          </a:p>
        </p:txBody>
      </p:sp>
    </p:spTree>
    <p:extLst>
      <p:ext uri="{BB962C8B-B14F-4D97-AF65-F5344CB8AC3E}">
        <p14:creationId xmlns:p14="http://schemas.microsoft.com/office/powerpoint/2010/main" val="3317162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5055" y="152400"/>
            <a:ext cx="8001000" cy="639762"/>
          </a:xfrm>
        </p:spPr>
        <p:txBody>
          <a:bodyPr>
            <a:noAutofit/>
          </a:bodyPr>
          <a:lstStyle/>
          <a:p>
            <a:r>
              <a:rPr lang="en-IN" sz="3200" dirty="0"/>
              <a:t>Assessment of requirement of ballot papers</a:t>
            </a:r>
            <a:endParaRPr lang="en-US" sz="3200" dirty="0"/>
          </a:p>
        </p:txBody>
      </p:sp>
      <p:sp>
        <p:nvSpPr>
          <p:cNvPr id="3" name="Content Placeholder 2"/>
          <p:cNvSpPr>
            <a:spLocks noGrp="1"/>
          </p:cNvSpPr>
          <p:nvPr>
            <p:ph idx="1"/>
          </p:nvPr>
        </p:nvSpPr>
        <p:spPr>
          <a:xfrm>
            <a:off x="332509" y="914400"/>
            <a:ext cx="11554691" cy="5715000"/>
          </a:xfrm>
        </p:spPr>
        <p:txBody>
          <a:bodyPr>
            <a:normAutofit fontScale="25000" lnSpcReduction="20000"/>
          </a:bodyPr>
          <a:lstStyle/>
          <a:p>
            <a:pPr>
              <a:buNone/>
            </a:pPr>
            <a:r>
              <a:rPr lang="en-IN" sz="3600" b="1" dirty="0"/>
              <a:t> </a:t>
            </a:r>
            <a:r>
              <a:rPr lang="en-IN" sz="9600" b="1" dirty="0"/>
              <a:t>Categories of ballot paper :</a:t>
            </a:r>
          </a:p>
          <a:p>
            <a:pPr>
              <a:buNone/>
            </a:pPr>
            <a:r>
              <a:rPr lang="en-IN" sz="9600" dirty="0"/>
              <a:t>1.Postal ballot paper- Other than service </a:t>
            </a:r>
            <a:r>
              <a:rPr lang="en-IN" sz="9600" dirty="0" smtClean="0"/>
              <a:t>voters </a:t>
            </a:r>
            <a:r>
              <a:rPr lang="en-IN" sz="9600" dirty="0" smtClean="0">
                <a:solidFill>
                  <a:srgbClr val="FF0000"/>
                </a:solidFill>
              </a:rPr>
              <a:t>(R 22 COER, 1961)</a:t>
            </a:r>
            <a:endParaRPr lang="en-IN" sz="9600" dirty="0">
              <a:solidFill>
                <a:srgbClr val="FF0000"/>
              </a:solidFill>
            </a:endParaRPr>
          </a:p>
          <a:p>
            <a:pPr>
              <a:buNone/>
            </a:pPr>
            <a:r>
              <a:rPr lang="en-IN" sz="9600" dirty="0"/>
              <a:t>2.EVM ballot </a:t>
            </a:r>
            <a:r>
              <a:rPr lang="en-IN" sz="9600" dirty="0" smtClean="0"/>
              <a:t>paper </a:t>
            </a:r>
            <a:r>
              <a:rPr lang="en-IN" sz="9600" dirty="0" smtClean="0">
                <a:solidFill>
                  <a:srgbClr val="FF0000"/>
                </a:solidFill>
              </a:rPr>
              <a:t>(R 49B </a:t>
            </a:r>
            <a:r>
              <a:rPr lang="en-IN" sz="9600" dirty="0">
                <a:solidFill>
                  <a:srgbClr val="FF0000"/>
                </a:solidFill>
              </a:rPr>
              <a:t>COER, 1961)</a:t>
            </a:r>
          </a:p>
          <a:p>
            <a:pPr>
              <a:buNone/>
            </a:pPr>
            <a:r>
              <a:rPr lang="en-IN" sz="9600" dirty="0" smtClean="0"/>
              <a:t>3.Tendered </a:t>
            </a:r>
            <a:r>
              <a:rPr lang="en-IN" sz="9600" dirty="0"/>
              <a:t>Ballot </a:t>
            </a:r>
            <a:r>
              <a:rPr lang="en-IN" sz="9600" dirty="0" smtClean="0"/>
              <a:t>paper </a:t>
            </a:r>
            <a:r>
              <a:rPr lang="en-IN" sz="9600" dirty="0" smtClean="0">
                <a:solidFill>
                  <a:srgbClr val="FF0000"/>
                </a:solidFill>
              </a:rPr>
              <a:t>(R49P, COER, 1961)</a:t>
            </a:r>
            <a:endParaRPr lang="en-IN" sz="9600" dirty="0">
              <a:solidFill>
                <a:srgbClr val="FF0000"/>
              </a:solidFill>
            </a:endParaRPr>
          </a:p>
          <a:p>
            <a:pPr>
              <a:buNone/>
            </a:pPr>
            <a:r>
              <a:rPr lang="en-IN" sz="9600" dirty="0"/>
              <a:t>4.Braille </a:t>
            </a:r>
            <a:r>
              <a:rPr lang="en-IN" sz="9600" dirty="0" smtClean="0"/>
              <a:t>paper </a:t>
            </a:r>
            <a:r>
              <a:rPr lang="en-IN" sz="9600" u="sng" dirty="0" smtClean="0">
                <a:solidFill>
                  <a:srgbClr val="FF0000"/>
                </a:solidFill>
              </a:rPr>
              <a:t>(ECI Instructions)</a:t>
            </a:r>
            <a:endParaRPr lang="en-IN" sz="9600" u="sng" dirty="0">
              <a:solidFill>
                <a:srgbClr val="FF0000"/>
              </a:solidFill>
            </a:endParaRPr>
          </a:p>
          <a:p>
            <a:pPr>
              <a:buNone/>
            </a:pPr>
            <a:r>
              <a:rPr lang="en-IN" sz="9600" b="1" dirty="0"/>
              <a:t>Requirement of ballot papers</a:t>
            </a:r>
            <a:endParaRPr lang="en-US" sz="9600" b="1" dirty="0"/>
          </a:p>
          <a:p>
            <a:pPr marL="514350" indent="-514350">
              <a:buAutoNum type="alphaLcParenBoth"/>
            </a:pPr>
            <a:r>
              <a:rPr lang="en-IN" sz="9600" dirty="0"/>
              <a:t>No. of EVMs to be used including the reserve EVMs</a:t>
            </a:r>
          </a:p>
          <a:p>
            <a:pPr marL="514350" indent="-514350">
              <a:buAutoNum type="alphaLcParenBoth" startAt="2"/>
            </a:pPr>
            <a:r>
              <a:rPr lang="en-IN" sz="9600" dirty="0" smtClean="0"/>
              <a:t>20 </a:t>
            </a:r>
            <a:r>
              <a:rPr lang="en-IN" sz="9600" dirty="0"/>
              <a:t>ballot papers per Polling Station for tendered  ballot papers.</a:t>
            </a:r>
          </a:p>
          <a:p>
            <a:pPr>
              <a:buNone/>
            </a:pPr>
            <a:r>
              <a:rPr lang="en-IN" sz="9600" dirty="0" smtClean="0"/>
              <a:t>(</a:t>
            </a:r>
            <a:r>
              <a:rPr lang="en-IN" sz="9600" dirty="0"/>
              <a:t>c)  In addition to point (</a:t>
            </a:r>
            <a:r>
              <a:rPr lang="en-IN" sz="9600" dirty="0" err="1"/>
              <a:t>i</a:t>
            </a:r>
            <a:r>
              <a:rPr lang="en-IN" sz="9600" dirty="0"/>
              <a:t>) &amp; (ii) 10% of the above number may    be printed extra for mutilation etc. at the time of fixing the BPs in the B.U., defective BPs.</a:t>
            </a:r>
          </a:p>
          <a:p>
            <a:pPr>
              <a:buNone/>
            </a:pPr>
            <a:r>
              <a:rPr lang="en-IN" sz="9600" dirty="0" smtClean="0"/>
              <a:t>(</a:t>
            </a:r>
            <a:r>
              <a:rPr lang="en-IN" sz="9600" dirty="0"/>
              <a:t>d) For postal ballot - electors in preventive detention, voters on election duty, security personnel in election duty, drivers-</a:t>
            </a:r>
            <a:r>
              <a:rPr lang="en-IN" sz="9600" dirty="0" err="1"/>
              <a:t>khalasis</a:t>
            </a:r>
            <a:r>
              <a:rPr lang="en-IN" sz="9600" dirty="0"/>
              <a:t> in election duty etc. </a:t>
            </a:r>
            <a:endParaRPr lang="en-IN" sz="9600" dirty="0" smtClean="0"/>
          </a:p>
          <a:p>
            <a:pPr>
              <a:buNone/>
            </a:pPr>
            <a:r>
              <a:rPr lang="en-GB" sz="9600" dirty="0" smtClean="0"/>
              <a:t>(e) Postal Ballot paper for AVPD, AVSC, AVCO and AVES</a:t>
            </a:r>
            <a:endParaRPr lang="en-IN" sz="9600" dirty="0" smtClean="0"/>
          </a:p>
          <a:p>
            <a:pPr>
              <a:buNone/>
            </a:pPr>
            <a:endParaRPr lang="en-US" sz="9600"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077200" cy="715962"/>
          </a:xfrm>
        </p:spPr>
        <p:txBody>
          <a:bodyPr>
            <a:normAutofit fontScale="90000"/>
          </a:bodyPr>
          <a:lstStyle/>
          <a:p>
            <a:r>
              <a:rPr lang="en-US" b="1" dirty="0"/>
              <a:t>Symbol for NOTA</a:t>
            </a:r>
          </a:p>
        </p:txBody>
      </p:sp>
      <p:pic>
        <p:nvPicPr>
          <p:cNvPr id="4" name="Content Placeholder 3"/>
          <p:cNvPicPr>
            <a:picLocks noGrp="1" noChangeAspect="1"/>
          </p:cNvPicPr>
          <p:nvPr>
            <p:ph idx="1"/>
          </p:nvPr>
        </p:nvPicPr>
        <p:blipFill>
          <a:blip r:embed="rId2" cstate="print"/>
          <a:stretch>
            <a:fillRect/>
          </a:stretch>
        </p:blipFill>
        <p:spPr>
          <a:xfrm>
            <a:off x="1752600" y="990600"/>
            <a:ext cx="8831965" cy="54864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05" y="274638"/>
            <a:ext cx="12384505" cy="563562"/>
          </a:xfrm>
        </p:spPr>
        <p:txBody>
          <a:bodyPr>
            <a:normAutofit fontScale="90000"/>
          </a:bodyPr>
          <a:lstStyle/>
          <a:p>
            <a:r>
              <a:rPr lang="en-US" dirty="0"/>
              <a:t>EVM Ballot Paper </a:t>
            </a:r>
            <a:r>
              <a:rPr lang="en-US" dirty="0" smtClean="0">
                <a:solidFill>
                  <a:srgbClr val="FF0000"/>
                </a:solidFill>
              </a:rPr>
              <a:t>(R 49B COER, 1961)</a:t>
            </a:r>
            <a:r>
              <a:rPr lang="en-US" dirty="0" smtClean="0"/>
              <a:t>, r/w </a:t>
            </a:r>
            <a:r>
              <a:rPr lang="en-US" dirty="0" smtClean="0">
                <a:solidFill>
                  <a:srgbClr val="FF0000"/>
                </a:solidFill>
              </a:rPr>
              <a:t>ECI Instructions</a:t>
            </a:r>
            <a:endParaRPr lang="en-US" dirty="0">
              <a:solidFill>
                <a:srgbClr val="FF0000"/>
              </a:solidFill>
            </a:endParaRPr>
          </a:p>
        </p:txBody>
      </p:sp>
      <p:sp>
        <p:nvSpPr>
          <p:cNvPr id="3" name="Content Placeholder 2"/>
          <p:cNvSpPr>
            <a:spLocks noGrp="1"/>
          </p:cNvSpPr>
          <p:nvPr>
            <p:ph idx="1"/>
          </p:nvPr>
        </p:nvSpPr>
        <p:spPr>
          <a:xfrm>
            <a:off x="0" y="838200"/>
            <a:ext cx="12192000" cy="5450305"/>
          </a:xfrm>
        </p:spPr>
        <p:txBody>
          <a:bodyPr>
            <a:noAutofit/>
          </a:bodyPr>
          <a:lstStyle/>
          <a:p>
            <a:pPr>
              <a:buNone/>
            </a:pPr>
            <a:endParaRPr lang="en-US" sz="800" dirty="0"/>
          </a:p>
          <a:p>
            <a:pPr algn="just"/>
            <a:r>
              <a:rPr lang="en-IN" sz="2400" dirty="0"/>
              <a:t>Names of candidates in same language(s) in which the list in </a:t>
            </a:r>
            <a:r>
              <a:rPr lang="en-IN" sz="2400" b="1" dirty="0">
                <a:solidFill>
                  <a:srgbClr val="0070C0"/>
                </a:solidFill>
              </a:rPr>
              <a:t>Form 7A  </a:t>
            </a:r>
            <a:r>
              <a:rPr lang="en-IN" sz="2400" dirty="0"/>
              <a:t>( including photograph) has been prepared.</a:t>
            </a:r>
          </a:p>
          <a:p>
            <a:pPr algn="just"/>
            <a:r>
              <a:rPr lang="en-IN" sz="2400" dirty="0" smtClean="0"/>
              <a:t>In </a:t>
            </a:r>
            <a:r>
              <a:rPr lang="en-IN" sz="2400" dirty="0"/>
              <a:t>Lok Sabha Elections EVM Ballots papers shall be printed </a:t>
            </a:r>
            <a:r>
              <a:rPr lang="en-IN" sz="2400" dirty="0" smtClean="0"/>
              <a:t>on </a:t>
            </a:r>
            <a:r>
              <a:rPr lang="en-IN" sz="2400" b="1" dirty="0" smtClean="0"/>
              <a:t>White  paper. </a:t>
            </a:r>
            <a:r>
              <a:rPr lang="en-IN" sz="2400" dirty="0" smtClean="0"/>
              <a:t>In Assembly Elections </a:t>
            </a:r>
            <a:r>
              <a:rPr lang="en-IN" sz="2400" dirty="0"/>
              <a:t>EVM Ballots papers shall be printed </a:t>
            </a:r>
            <a:r>
              <a:rPr lang="en-IN" sz="2400" dirty="0" smtClean="0"/>
              <a:t>on </a:t>
            </a:r>
            <a:r>
              <a:rPr lang="en-IN" sz="2400" b="1" dirty="0" smtClean="0"/>
              <a:t>Pink paper.</a:t>
            </a:r>
          </a:p>
          <a:p>
            <a:pPr algn="just"/>
            <a:r>
              <a:rPr lang="en-IN" sz="2400" dirty="0" smtClean="0"/>
              <a:t>Name </a:t>
            </a:r>
            <a:r>
              <a:rPr lang="en-IN" sz="2400" dirty="0"/>
              <a:t>of Constituency in English.</a:t>
            </a:r>
          </a:p>
          <a:p>
            <a:pPr algn="just"/>
            <a:r>
              <a:rPr lang="en-IN" sz="2400" dirty="0" smtClean="0"/>
              <a:t> </a:t>
            </a:r>
            <a:r>
              <a:rPr lang="en-IN" sz="2400" dirty="0"/>
              <a:t>Names  of  candidates  to  be  arranged  in  same  order  as  they  appear  in  list  of contesting candidates, under 3 </a:t>
            </a:r>
            <a:r>
              <a:rPr lang="en-IN" sz="2400" dirty="0" smtClean="0"/>
              <a:t>categories </a:t>
            </a:r>
            <a:r>
              <a:rPr lang="en-IN" sz="2400" dirty="0" smtClean="0">
                <a:solidFill>
                  <a:srgbClr val="FF0000"/>
                </a:solidFill>
              </a:rPr>
              <a:t>(S38 RPA, 1951) </a:t>
            </a:r>
            <a:r>
              <a:rPr lang="en-IN" sz="2400" dirty="0" smtClean="0"/>
              <a:t>and, </a:t>
            </a:r>
            <a:r>
              <a:rPr lang="en-IN" sz="2400" dirty="0"/>
              <a:t>None of the </a:t>
            </a:r>
            <a:r>
              <a:rPr lang="en-IN" sz="2400" dirty="0" smtClean="0"/>
              <a:t>Above – </a:t>
            </a:r>
            <a:r>
              <a:rPr lang="en-IN" sz="2400" b="1" dirty="0" smtClean="0"/>
              <a:t>NOTA -  </a:t>
            </a:r>
            <a:r>
              <a:rPr lang="en-IN" sz="2400" b="1" dirty="0">
                <a:solidFill>
                  <a:srgbClr val="0070C0"/>
                </a:solidFill>
              </a:rPr>
              <a:t>(Form 7A) </a:t>
            </a:r>
          </a:p>
          <a:p>
            <a:pPr marL="0" indent="0" algn="just">
              <a:buNone/>
            </a:pPr>
            <a:r>
              <a:rPr lang="en-IN" sz="2400" b="1" dirty="0" smtClean="0">
                <a:solidFill>
                  <a:srgbClr val="FF3399"/>
                </a:solidFill>
              </a:rPr>
              <a:t>NB </a:t>
            </a:r>
            <a:r>
              <a:rPr lang="en-IN" sz="2400" b="1" dirty="0">
                <a:solidFill>
                  <a:srgbClr val="FF3399"/>
                </a:solidFill>
              </a:rPr>
              <a:t>1: The headings of categories not  to be printed in ballots.</a:t>
            </a:r>
          </a:p>
          <a:p>
            <a:pPr algn="just"/>
            <a:r>
              <a:rPr lang="en-IN" sz="2400" dirty="0" smtClean="0"/>
              <a:t> </a:t>
            </a:r>
            <a:r>
              <a:rPr lang="en-IN" sz="2400" dirty="0"/>
              <a:t>Form and design of ballots as per directions given </a:t>
            </a:r>
            <a:r>
              <a:rPr lang="en-IN" sz="2400" b="1" dirty="0" smtClean="0"/>
              <a:t>Chapter XI </a:t>
            </a:r>
            <a:r>
              <a:rPr lang="en-IN" sz="2400" b="1" dirty="0"/>
              <a:t>of the Hand Book for Returning Officers</a:t>
            </a:r>
            <a:r>
              <a:rPr lang="en-IN" sz="2400" b="1" dirty="0" smtClean="0"/>
              <a:t>.</a:t>
            </a:r>
          </a:p>
          <a:p>
            <a:pPr marL="0" indent="0" algn="just">
              <a:buNone/>
            </a:pPr>
            <a:r>
              <a:rPr lang="en-GB" sz="2400" b="1" dirty="0" smtClean="0">
                <a:solidFill>
                  <a:srgbClr val="FF3399"/>
                </a:solidFill>
              </a:rPr>
              <a:t>NB 2: Note the colour difference of Ballot Papers for simultaneous elections</a:t>
            </a:r>
          </a:p>
          <a:p>
            <a:pPr marL="0" indent="0" algn="just">
              <a:buNone/>
            </a:pPr>
            <a:r>
              <a:rPr lang="en-GB" sz="2400" b="1" dirty="0" smtClean="0">
                <a:solidFill>
                  <a:srgbClr val="FF3399"/>
                </a:solidFill>
              </a:rPr>
              <a:t>NB 3 : Refer to ECI Instructions, in case of candidates being more than 15 in number, excluding NOTA </a:t>
            </a:r>
            <a:endParaRPr lang="en-US" sz="800" b="1" dirty="0">
              <a:solidFill>
                <a:srgbClr val="FF3399"/>
              </a:solidFill>
            </a:endParaRPr>
          </a:p>
        </p:txBody>
      </p:sp>
      <p:sp>
        <p:nvSpPr>
          <p:cNvPr id="4" name="Rectangle 3"/>
          <p:cNvSpPr/>
          <p:nvPr/>
        </p:nvSpPr>
        <p:spPr>
          <a:xfrm>
            <a:off x="11107569" y="6392597"/>
            <a:ext cx="971869" cy="369332"/>
          </a:xfrm>
          <a:prstGeom prst="rect">
            <a:avLst/>
          </a:prstGeom>
        </p:spPr>
        <p:txBody>
          <a:bodyPr wrap="none">
            <a:spAutoFit/>
          </a:bodyPr>
          <a:lstStyle/>
          <a:p>
            <a:r>
              <a:rPr lang="en-IN" dirty="0" err="1" smtClean="0"/>
              <a:t>Contd</a:t>
            </a:r>
            <a:r>
              <a:rPr lang="en-IN" dirty="0" smtClean="0"/>
              <a:t>… </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142" y="274638"/>
            <a:ext cx="9230226" cy="792162"/>
          </a:xfrm>
        </p:spPr>
        <p:txBody>
          <a:bodyPr>
            <a:normAutofit/>
          </a:bodyPr>
          <a:lstStyle/>
          <a:p>
            <a:r>
              <a:rPr lang="en-US" dirty="0"/>
              <a:t>EVM Ballot </a:t>
            </a:r>
            <a:r>
              <a:rPr lang="en-US" dirty="0" smtClean="0"/>
              <a:t>Paper (Photograph) – contd. </a:t>
            </a:r>
            <a:endParaRPr lang="en-US" dirty="0"/>
          </a:p>
        </p:txBody>
      </p:sp>
      <p:sp>
        <p:nvSpPr>
          <p:cNvPr id="3" name="Content Placeholder 2"/>
          <p:cNvSpPr>
            <a:spLocks noGrp="1"/>
          </p:cNvSpPr>
          <p:nvPr>
            <p:ph idx="1"/>
          </p:nvPr>
        </p:nvSpPr>
        <p:spPr>
          <a:xfrm>
            <a:off x="0" y="670719"/>
            <a:ext cx="12192000" cy="5410200"/>
          </a:xfrm>
        </p:spPr>
        <p:txBody>
          <a:bodyPr>
            <a:normAutofit/>
          </a:bodyPr>
          <a:lstStyle/>
          <a:p>
            <a:pPr>
              <a:buNone/>
            </a:pPr>
            <a:endParaRPr lang="en-US" dirty="0"/>
          </a:p>
          <a:p>
            <a:pPr marL="0" indent="0">
              <a:buNone/>
            </a:pPr>
            <a:r>
              <a:rPr lang="en-US" sz="4000" dirty="0">
                <a:solidFill>
                  <a:srgbClr val="FF0000"/>
                </a:solidFill>
              </a:rPr>
              <a:t>ECI No. 576/3/2015/SDR dated: 16.03.2015 &amp; 576/3/2015/SDR dated. 21.5.2015 </a:t>
            </a:r>
          </a:p>
          <a:p>
            <a:r>
              <a:rPr lang="en-US" sz="4000" dirty="0" smtClean="0"/>
              <a:t>For facilitating the electors choice, ECI has directed that </a:t>
            </a:r>
            <a:r>
              <a:rPr lang="en-US" sz="4000" b="1" i="1" u="sng" dirty="0"/>
              <a:t>photographs of candidates </a:t>
            </a:r>
            <a:r>
              <a:rPr lang="en-US" sz="4000" dirty="0"/>
              <a:t>are to be printed on ballot papers.</a:t>
            </a:r>
          </a:p>
          <a:p>
            <a:r>
              <a:rPr lang="en-US" sz="4000" dirty="0"/>
              <a:t> The photograph should be of stamp </a:t>
            </a:r>
            <a:r>
              <a:rPr lang="en-US" sz="4000" b="1" i="1" u="sng" dirty="0"/>
              <a:t>size</a:t>
            </a:r>
            <a:r>
              <a:rPr lang="en-US" sz="4000" dirty="0"/>
              <a:t> of 2cm in breadth x 2.5 cm in height.</a:t>
            </a:r>
          </a:p>
          <a:p>
            <a:endParaRPr lang="en-US" sz="3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IN" b="1" dirty="0"/>
              <a:t>Tendered ballot </a:t>
            </a:r>
            <a:r>
              <a:rPr lang="en-IN" b="1" dirty="0" smtClean="0"/>
              <a:t>papers </a:t>
            </a:r>
            <a:r>
              <a:rPr lang="en-US" dirty="0">
                <a:solidFill>
                  <a:srgbClr val="FF0000"/>
                </a:solidFill>
              </a:rPr>
              <a:t>(</a:t>
            </a:r>
            <a:r>
              <a:rPr lang="en-US" dirty="0" smtClean="0">
                <a:solidFill>
                  <a:srgbClr val="FF0000"/>
                </a:solidFill>
              </a:rPr>
              <a:t>R 49P </a:t>
            </a:r>
            <a:r>
              <a:rPr lang="en-US" dirty="0">
                <a:solidFill>
                  <a:srgbClr val="FF0000"/>
                </a:solidFill>
              </a:rPr>
              <a:t>COER, 1961)</a:t>
            </a:r>
            <a:r>
              <a:rPr lang="en-IN" b="1" dirty="0" smtClean="0"/>
              <a:t> </a:t>
            </a:r>
            <a:endParaRPr lang="en-US" b="1" dirty="0"/>
          </a:p>
        </p:txBody>
      </p:sp>
      <p:sp>
        <p:nvSpPr>
          <p:cNvPr id="3" name="Content Placeholder 2"/>
          <p:cNvSpPr>
            <a:spLocks noGrp="1"/>
          </p:cNvSpPr>
          <p:nvPr>
            <p:ph idx="1"/>
          </p:nvPr>
        </p:nvSpPr>
        <p:spPr>
          <a:xfrm>
            <a:off x="0" y="1389928"/>
            <a:ext cx="12192000" cy="4858471"/>
          </a:xfrm>
        </p:spPr>
        <p:txBody>
          <a:bodyPr>
            <a:normAutofit/>
          </a:bodyPr>
          <a:lstStyle/>
          <a:p>
            <a:r>
              <a:rPr lang="en-US" b="1" i="1" u="sng" dirty="0"/>
              <a:t>20</a:t>
            </a:r>
            <a:r>
              <a:rPr lang="en-US" dirty="0"/>
              <a:t> ballot papers to be sent to </a:t>
            </a:r>
            <a:r>
              <a:rPr lang="en-US" b="1" i="1" u="sng" dirty="0"/>
              <a:t>each</a:t>
            </a:r>
            <a:r>
              <a:rPr lang="en-US" dirty="0"/>
              <a:t> polling station as Tendered Ballot Paper under </a:t>
            </a:r>
            <a:r>
              <a:rPr lang="en-US" b="1" i="1" u="sng" dirty="0"/>
              <a:t>sealed pack</a:t>
            </a:r>
            <a:r>
              <a:rPr lang="en-US" dirty="0"/>
              <a:t>.</a:t>
            </a:r>
          </a:p>
          <a:p>
            <a:r>
              <a:rPr lang="en-IN" dirty="0"/>
              <a:t>Tendered ballot papers shall be in </a:t>
            </a:r>
            <a:r>
              <a:rPr lang="en-IN" b="1" i="1" u="sng" dirty="0"/>
              <a:t>same design and form </a:t>
            </a:r>
            <a:r>
              <a:rPr lang="en-IN" dirty="0"/>
              <a:t>as the ballot papers to be used in balloting unit of EVM. </a:t>
            </a:r>
          </a:p>
          <a:p>
            <a:r>
              <a:rPr lang="en-IN" dirty="0"/>
              <a:t>The words "Tendered ballot paper" shall be </a:t>
            </a:r>
            <a:r>
              <a:rPr lang="en-IN" b="1" i="1" u="sng" dirty="0"/>
              <a:t>stamped on the back </a:t>
            </a:r>
            <a:r>
              <a:rPr lang="en-IN" dirty="0"/>
              <a:t>of each such ballot paper.</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12192000" cy="1143000"/>
          </a:xfrm>
        </p:spPr>
        <p:txBody>
          <a:bodyPr>
            <a:normAutofit/>
          </a:bodyPr>
          <a:lstStyle/>
          <a:p>
            <a:r>
              <a:rPr lang="en-IN" sz="3600" dirty="0"/>
              <a:t>Printing of </a:t>
            </a:r>
            <a:r>
              <a:rPr lang="en-IN" sz="3600" dirty="0" smtClean="0"/>
              <a:t>Ballot Papers </a:t>
            </a:r>
            <a:r>
              <a:rPr lang="en-IN" sz="3600" dirty="0" smtClean="0">
                <a:solidFill>
                  <a:srgbClr val="FF0000"/>
                </a:solidFill>
              </a:rPr>
              <a:t>(ECI Instructions and RO Handbook)</a:t>
            </a:r>
            <a:endParaRPr lang="en-US" sz="3600" dirty="0">
              <a:solidFill>
                <a:srgbClr val="FF0000"/>
              </a:solidFill>
            </a:endParaRPr>
          </a:p>
        </p:txBody>
      </p:sp>
      <p:sp>
        <p:nvSpPr>
          <p:cNvPr id="3" name="Content Placeholder 2"/>
          <p:cNvSpPr>
            <a:spLocks noGrp="1"/>
          </p:cNvSpPr>
          <p:nvPr>
            <p:ph idx="1"/>
          </p:nvPr>
        </p:nvSpPr>
        <p:spPr>
          <a:xfrm>
            <a:off x="0" y="1219200"/>
            <a:ext cx="12192000" cy="4906963"/>
          </a:xfrm>
        </p:spPr>
        <p:txBody>
          <a:bodyPr>
            <a:normAutofit fontScale="55000" lnSpcReduction="20000"/>
          </a:bodyPr>
          <a:lstStyle/>
          <a:p>
            <a:pPr marL="0" indent="0" algn="just">
              <a:buNone/>
            </a:pPr>
            <a:endParaRPr lang="en-US" sz="3800" dirty="0"/>
          </a:p>
          <a:p>
            <a:pPr algn="just"/>
            <a:r>
              <a:rPr lang="en-IN" sz="4500" dirty="0"/>
              <a:t>The </a:t>
            </a:r>
            <a:r>
              <a:rPr lang="en-IN" sz="4500" b="1" i="1" u="sng" dirty="0"/>
              <a:t>list</a:t>
            </a:r>
            <a:r>
              <a:rPr lang="en-IN" sz="4500" dirty="0"/>
              <a:t> of contesting candidates </a:t>
            </a:r>
            <a:r>
              <a:rPr lang="en-IN" sz="4500" dirty="0">
                <a:solidFill>
                  <a:srgbClr val="0000FF"/>
                </a:solidFill>
              </a:rPr>
              <a:t>(Form 7A)</a:t>
            </a:r>
            <a:r>
              <a:rPr lang="en-IN" sz="4500" dirty="0"/>
              <a:t> to be sent on </a:t>
            </a:r>
            <a:r>
              <a:rPr lang="en-IN" sz="4500" b="1" i="1" u="sng" dirty="0"/>
              <a:t>same day </a:t>
            </a:r>
            <a:r>
              <a:rPr lang="en-IN" sz="4500" dirty="0"/>
              <a:t>of its finalisation to </a:t>
            </a:r>
            <a:r>
              <a:rPr lang="en-IN" sz="4500" b="1" i="1" u="sng" dirty="0"/>
              <a:t>CEO and the Govt. Press.</a:t>
            </a:r>
          </a:p>
          <a:p>
            <a:pPr algn="just">
              <a:buNone/>
            </a:pPr>
            <a:endParaRPr lang="en-US" sz="4500" dirty="0"/>
          </a:p>
          <a:p>
            <a:pPr algn="just"/>
            <a:r>
              <a:rPr lang="en-IN" sz="4500" dirty="0"/>
              <a:t>Transport and security arrangements to be ensured.</a:t>
            </a:r>
          </a:p>
          <a:p>
            <a:pPr algn="just">
              <a:buNone/>
            </a:pPr>
            <a:endParaRPr lang="en-US" sz="4500" dirty="0"/>
          </a:p>
          <a:p>
            <a:pPr algn="just"/>
            <a:r>
              <a:rPr lang="en-IN" sz="4500" dirty="0"/>
              <a:t> ARO in-charge of printing will leave at once for printing with the relevant  documents.</a:t>
            </a:r>
          </a:p>
          <a:p>
            <a:pPr algn="just">
              <a:buNone/>
            </a:pPr>
            <a:endParaRPr lang="en-US" sz="4500" dirty="0"/>
          </a:p>
          <a:p>
            <a:pPr algn="just"/>
            <a:r>
              <a:rPr lang="en-IN" sz="4500" dirty="0"/>
              <a:t> </a:t>
            </a:r>
            <a:r>
              <a:rPr lang="en-IN" sz="4500" dirty="0" smtClean="0"/>
              <a:t>Each bundle will have 20 ballot papers - </a:t>
            </a:r>
            <a:r>
              <a:rPr lang="en-IN" sz="4500" dirty="0"/>
              <a:t>Not to be stitched - Ballot papers  will have consecutive serial numbers.</a:t>
            </a:r>
          </a:p>
          <a:p>
            <a:pPr algn="just">
              <a:buNone/>
            </a:pPr>
            <a:endParaRPr lang="en-US" sz="4500" dirty="0"/>
          </a:p>
          <a:p>
            <a:pPr algn="just"/>
            <a:r>
              <a:rPr lang="en-IN" sz="4500" dirty="0"/>
              <a:t>  Exact alignment with BUs to be ensured. </a:t>
            </a:r>
            <a:endParaRPr lang="en-US" sz="4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2192000" cy="1143000"/>
          </a:xfrm>
        </p:spPr>
        <p:txBody>
          <a:bodyPr>
            <a:normAutofit/>
          </a:bodyPr>
          <a:lstStyle/>
          <a:p>
            <a:r>
              <a:rPr lang="en-IN" sz="3600" dirty="0"/>
              <a:t>Verification of ballot </a:t>
            </a:r>
            <a:r>
              <a:rPr lang="en-IN" sz="3600" dirty="0" smtClean="0"/>
              <a:t>papers </a:t>
            </a:r>
            <a:r>
              <a:rPr lang="en-IN" sz="3600" dirty="0">
                <a:solidFill>
                  <a:srgbClr val="FF0000"/>
                </a:solidFill>
              </a:rPr>
              <a:t>(ECI Instructions and RO Handbook)</a:t>
            </a:r>
            <a:endParaRPr lang="en-US" sz="3600" dirty="0"/>
          </a:p>
        </p:txBody>
      </p:sp>
      <p:sp>
        <p:nvSpPr>
          <p:cNvPr id="3" name="Content Placeholder 2"/>
          <p:cNvSpPr>
            <a:spLocks noGrp="1"/>
          </p:cNvSpPr>
          <p:nvPr>
            <p:ph idx="1"/>
          </p:nvPr>
        </p:nvSpPr>
        <p:spPr>
          <a:xfrm>
            <a:off x="0" y="1371600"/>
            <a:ext cx="12192000" cy="4754563"/>
          </a:xfrm>
        </p:spPr>
        <p:txBody>
          <a:bodyPr>
            <a:normAutofit fontScale="85000" lnSpcReduction="20000"/>
          </a:bodyPr>
          <a:lstStyle/>
          <a:p>
            <a:pPr>
              <a:buNone/>
            </a:pPr>
            <a:r>
              <a:rPr lang="en-IN" dirty="0"/>
              <a:t> </a:t>
            </a:r>
            <a:endParaRPr lang="en-US" dirty="0"/>
          </a:p>
          <a:p>
            <a:pPr algn="just"/>
            <a:r>
              <a:rPr lang="en-IN" dirty="0"/>
              <a:t> Ensure that </a:t>
            </a:r>
            <a:r>
              <a:rPr lang="en-IN" b="1" i="1" u="sng" dirty="0" smtClean="0"/>
              <a:t>names, photographs </a:t>
            </a:r>
            <a:r>
              <a:rPr lang="en-IN" b="1" i="1" u="sng" dirty="0"/>
              <a:t>and symbols</a:t>
            </a:r>
            <a:r>
              <a:rPr lang="en-IN" dirty="0"/>
              <a:t> have been printed properly and correctly and in </a:t>
            </a:r>
            <a:r>
              <a:rPr lang="en-IN" b="1" i="1" u="sng" dirty="0"/>
              <a:t>correct order</a:t>
            </a:r>
            <a:r>
              <a:rPr lang="en-IN" dirty="0"/>
              <a:t>.</a:t>
            </a:r>
          </a:p>
          <a:p>
            <a:pPr algn="just">
              <a:buNone/>
            </a:pPr>
            <a:endParaRPr lang="en-US" dirty="0"/>
          </a:p>
          <a:p>
            <a:pPr algn="just"/>
            <a:r>
              <a:rPr lang="en-IN" dirty="0"/>
              <a:t>Ensure that there is </a:t>
            </a:r>
            <a:r>
              <a:rPr lang="en-IN" b="1" i="1" u="sng" dirty="0"/>
              <a:t>no discrepancy </a:t>
            </a:r>
            <a:r>
              <a:rPr lang="en-IN" dirty="0"/>
              <a:t>in the numbers of ballot papers dispatched by the press and received by RO.</a:t>
            </a:r>
          </a:p>
          <a:p>
            <a:pPr algn="just">
              <a:buNone/>
            </a:pPr>
            <a:endParaRPr lang="en-US" dirty="0"/>
          </a:p>
          <a:p>
            <a:pPr algn="just"/>
            <a:r>
              <a:rPr lang="en-IN" b="1" i="1" u="sng" dirty="0"/>
              <a:t> Defective </a:t>
            </a:r>
            <a:r>
              <a:rPr lang="en-IN" dirty="0"/>
              <a:t>ballots or with </a:t>
            </a:r>
            <a:r>
              <a:rPr lang="en-IN" b="1" i="1" u="sng" dirty="0"/>
              <a:t>duplicate</a:t>
            </a:r>
            <a:r>
              <a:rPr lang="en-IN" dirty="0"/>
              <a:t> number, or </a:t>
            </a:r>
            <a:r>
              <a:rPr lang="en-IN" b="1" i="1" u="sng" dirty="0"/>
              <a:t>missing</a:t>
            </a:r>
            <a:r>
              <a:rPr lang="en-IN" dirty="0"/>
              <a:t> number should be entered in </a:t>
            </a:r>
            <a:r>
              <a:rPr lang="en-IN" b="1" i="1" u="sng" dirty="0" smtClean="0"/>
              <a:t>register. </a:t>
            </a:r>
            <a:r>
              <a:rPr lang="en-IN" dirty="0" smtClean="0"/>
              <a:t>They </a:t>
            </a:r>
            <a:r>
              <a:rPr lang="en-IN" dirty="0"/>
              <a:t>should not be issued to the PrO</a:t>
            </a:r>
          </a:p>
          <a:p>
            <a:pPr algn="just"/>
            <a:endParaRPr lang="en-US" dirty="0"/>
          </a:p>
          <a:p>
            <a:pPr algn="just"/>
            <a:r>
              <a:rPr lang="en-IN" dirty="0"/>
              <a:t>Ballot papers should be kept in </a:t>
            </a:r>
            <a:r>
              <a:rPr lang="en-IN" b="1" i="1" u="sng" dirty="0"/>
              <a:t>safe custody</a:t>
            </a:r>
            <a:r>
              <a:rPr lang="en-IN" dirty="0"/>
              <a:t>.</a:t>
            </a:r>
            <a:endParaRPr lang="en-US" dirty="0"/>
          </a:p>
          <a:p>
            <a:pPr algn="just">
              <a:buNone/>
            </a:pPr>
            <a:r>
              <a:rPr lang="en-IN" dirty="0"/>
              <a:t> </a:t>
            </a:r>
            <a:endParaRPr lang="en-US" dirty="0"/>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1881</TotalTime>
  <Words>1522</Words>
  <Application>Microsoft Office PowerPoint</Application>
  <PresentationFormat>Widescreen</PresentationFormat>
  <Paragraphs>176</Paragraphs>
  <Slides>20</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Calibri Light</vt:lpstr>
      <vt:lpstr>Courier New</vt:lpstr>
      <vt:lpstr>Wingdings</vt:lpstr>
      <vt:lpstr>Office Theme</vt:lpstr>
      <vt:lpstr>1_Office Theme</vt:lpstr>
      <vt:lpstr>Theme – 8A: Ballot paper</vt:lpstr>
      <vt:lpstr>Ballot Papers – 12 Topics covered –      </vt:lpstr>
      <vt:lpstr>Assessment of requirement of ballot papers</vt:lpstr>
      <vt:lpstr>Symbol for NOTA</vt:lpstr>
      <vt:lpstr>EVM Ballot Paper (R 49B COER, 1961), r/w ECI Instructions</vt:lpstr>
      <vt:lpstr>EVM Ballot Paper (Photograph) – contd. </vt:lpstr>
      <vt:lpstr>Tendered ballot papers (R 49P COER, 1961) </vt:lpstr>
      <vt:lpstr>Printing of Ballot Papers (ECI Instructions and RO Handbook)</vt:lpstr>
      <vt:lpstr>Verification of ballot papers (ECI Instructions and RO Handbook)</vt:lpstr>
      <vt:lpstr>Postal Ballot Papers</vt:lpstr>
      <vt:lpstr>Postal Ballot Papers – Contd.</vt:lpstr>
      <vt:lpstr>Postal Ballot Papers – Contd.</vt:lpstr>
      <vt:lpstr>Postal Ballot Papers  - contd.  Service Electors (ETPBS)</vt:lpstr>
      <vt:lpstr>Postal Ballot Papers – Contd.</vt:lpstr>
      <vt:lpstr>Language of  Postal Ballot Paper</vt:lpstr>
      <vt:lpstr>Printing of Postal Ballot papers - </vt:lpstr>
      <vt:lpstr>Dummy Ballot Sheets in Braille (ECI instruction No. 51/8/INST/2018-EMS dated 28th June, 2018) </vt:lpstr>
      <vt:lpstr>Safe custody of undistributed ballot papers</vt:lpstr>
      <vt:lpstr>Ballot papers for record of ECI  and CEO</vt:lpstr>
      <vt:lpstr>Ballot papers for record of ECI  and CEO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Postal Ballot</dc:title>
  <dc:creator>Dr ShashiShekhar Reddy</dc:creator>
  <cp:lastModifiedBy>Admin</cp:lastModifiedBy>
  <cp:revision>480</cp:revision>
  <cp:lastPrinted>2023-05-25T09:37:54Z</cp:lastPrinted>
  <dcterms:created xsi:type="dcterms:W3CDTF">2021-11-11T15:20:00Z</dcterms:created>
  <dcterms:modified xsi:type="dcterms:W3CDTF">2023-07-25T07:34:33Z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321B335C6CCC4C9AB3026C8C09CDC994</vt:lpwstr>
  </property>
  <property fmtid="{D5CDD505-2E9C-101B-9397-08002B2CF9AE}" pid="3" name="KSOProductBuildVer">
    <vt:lpwstr>1033-11.2.0.11486</vt:lpwstr>
  </property>
</Properties>
</file>