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handoutMasterIdLst>
    <p:handoutMasterId r:id="rId49"/>
  </p:handoutMasterIdLst>
  <p:sldIdLst>
    <p:sldId id="348" r:id="rId2"/>
    <p:sldId id="300" r:id="rId3"/>
    <p:sldId id="301" r:id="rId4"/>
    <p:sldId id="302" r:id="rId5"/>
    <p:sldId id="303" r:id="rId6"/>
    <p:sldId id="267" r:id="rId7"/>
    <p:sldId id="268" r:id="rId8"/>
    <p:sldId id="269" r:id="rId9"/>
    <p:sldId id="270" r:id="rId10"/>
    <p:sldId id="343" r:id="rId11"/>
    <p:sldId id="271" r:id="rId12"/>
    <p:sldId id="272" r:id="rId13"/>
    <p:sldId id="273" r:id="rId14"/>
    <p:sldId id="274" r:id="rId15"/>
    <p:sldId id="275" r:id="rId16"/>
    <p:sldId id="278" r:id="rId17"/>
    <p:sldId id="344" r:id="rId18"/>
    <p:sldId id="279" r:id="rId19"/>
    <p:sldId id="281" r:id="rId20"/>
    <p:sldId id="282" r:id="rId21"/>
    <p:sldId id="283" r:id="rId22"/>
    <p:sldId id="284" r:id="rId23"/>
    <p:sldId id="285" r:id="rId24"/>
    <p:sldId id="286" r:id="rId25"/>
    <p:sldId id="287" r:id="rId26"/>
    <p:sldId id="288" r:id="rId27"/>
    <p:sldId id="289" r:id="rId28"/>
    <p:sldId id="290" r:id="rId29"/>
    <p:sldId id="291" r:id="rId30"/>
    <p:sldId id="345" r:id="rId31"/>
    <p:sldId id="293" r:id="rId32"/>
    <p:sldId id="294" r:id="rId33"/>
    <p:sldId id="295" r:id="rId34"/>
    <p:sldId id="346" r:id="rId35"/>
    <p:sldId id="297" r:id="rId36"/>
    <p:sldId id="347" r:id="rId37"/>
    <p:sldId id="322" r:id="rId38"/>
    <p:sldId id="323" r:id="rId39"/>
    <p:sldId id="324" r:id="rId40"/>
    <p:sldId id="325" r:id="rId41"/>
    <p:sldId id="326" r:id="rId42"/>
    <p:sldId id="327" r:id="rId43"/>
    <p:sldId id="328" r:id="rId44"/>
    <p:sldId id="329" r:id="rId45"/>
    <p:sldId id="330" r:id="rId46"/>
    <p:sldId id="342" r:id="rId4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ef jk" initials="C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092"/>
  </p:normalViewPr>
  <p:slideViewPr>
    <p:cSldViewPr>
      <p:cViewPr varScale="1">
        <p:scale>
          <a:sx n="64" d="100"/>
          <a:sy n="64" d="100"/>
        </p:scale>
        <p:origin x="876" y="78"/>
      </p:cViewPr>
      <p:guideLst>
        <p:guide orient="horz" pos="2208"/>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lang="en-IN"/>
          </a:p>
        </p:txBody>
      </p:sp>
      <p:sp>
        <p:nvSpPr>
          <p:cNvPr id="3" name="Date Placeholder 2"/>
          <p:cNvSpPr>
            <a:spLocks noGrp="1"/>
          </p:cNvSpPr>
          <p:nvPr>
            <p:ph type="dt" sz="quarter" idx="1"/>
          </p:nvPr>
        </p:nvSpPr>
        <p:spPr>
          <a:xfrm>
            <a:off x="3849826" y="0"/>
            <a:ext cx="2946246" cy="498328"/>
          </a:xfrm>
          <a:prstGeom prst="rect">
            <a:avLst/>
          </a:prstGeom>
        </p:spPr>
        <p:txBody>
          <a:bodyPr vert="horz" lIns="92108" tIns="46054" rIns="92108" bIns="46054" rtlCol="0"/>
          <a:lstStyle>
            <a:lvl1pPr algn="r">
              <a:defRPr sz="1200"/>
            </a:lvl1pPr>
          </a:lstStyle>
          <a:p>
            <a:fld id="{64B6D742-482D-4EFC-9356-B5F3FC844693}" type="datetimeFigureOut">
              <a:rPr lang="en-IN" smtClean="0"/>
              <a:t>26-09-2023</a:t>
            </a:fld>
            <a:endParaRPr lang="en-IN"/>
          </a:p>
        </p:txBody>
      </p:sp>
      <p:sp>
        <p:nvSpPr>
          <p:cNvPr id="4" name="Footer Placeholder 3"/>
          <p:cNvSpPr>
            <a:spLocks noGrp="1"/>
          </p:cNvSpPr>
          <p:nvPr>
            <p:ph type="ftr" sz="quarter" idx="2"/>
          </p:nvPr>
        </p:nvSpPr>
        <p:spPr>
          <a:xfrm>
            <a:off x="0" y="9428310"/>
            <a:ext cx="2946247" cy="498328"/>
          </a:xfrm>
          <a:prstGeom prst="rect">
            <a:avLst/>
          </a:prstGeom>
        </p:spPr>
        <p:txBody>
          <a:bodyPr vert="horz" lIns="92108" tIns="46054" rIns="92108" bIns="46054" rtlCol="0" anchor="b"/>
          <a:lstStyle>
            <a:lvl1pPr algn="l">
              <a:defRPr sz="1200"/>
            </a:lvl1pPr>
          </a:lstStyle>
          <a:p>
            <a:endParaRPr lang="en-IN"/>
          </a:p>
        </p:txBody>
      </p:sp>
      <p:sp>
        <p:nvSpPr>
          <p:cNvPr id="5" name="Slide Number Placeholder 4"/>
          <p:cNvSpPr>
            <a:spLocks noGrp="1"/>
          </p:cNvSpPr>
          <p:nvPr>
            <p:ph type="sldNum" sz="quarter" idx="3"/>
          </p:nvPr>
        </p:nvSpPr>
        <p:spPr>
          <a:xfrm>
            <a:off x="3849826" y="9428310"/>
            <a:ext cx="2946246" cy="498328"/>
          </a:xfrm>
          <a:prstGeom prst="rect">
            <a:avLst/>
          </a:prstGeom>
        </p:spPr>
        <p:txBody>
          <a:bodyPr vert="horz" lIns="92108" tIns="46054" rIns="92108" bIns="46054" rtlCol="0" anchor="b"/>
          <a:lstStyle>
            <a:lvl1pPr algn="r">
              <a:defRPr sz="1200"/>
            </a:lvl1pPr>
          </a:lstStyle>
          <a:p>
            <a:fld id="{3569D3EE-A29D-4351-9ADE-86B73CD5ECA5}" type="slidenum">
              <a:rPr lang="en-IN" smtClean="0"/>
              <a:t>‹#›</a:t>
            </a:fld>
            <a:endParaRPr lang="en-IN"/>
          </a:p>
        </p:txBody>
      </p:sp>
    </p:spTree>
    <p:extLst>
      <p:ext uri="{BB962C8B-B14F-4D97-AF65-F5344CB8AC3E}">
        <p14:creationId xmlns:p14="http://schemas.microsoft.com/office/powerpoint/2010/main" val="41000528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6332"/>
          </a:xfrm>
          <a:prstGeom prst="rect">
            <a:avLst/>
          </a:prstGeom>
        </p:spPr>
        <p:txBody>
          <a:bodyPr vert="horz" lIns="92108" tIns="46054" rIns="92108" bIns="46054" rtlCol="0"/>
          <a:lstStyle>
            <a:lvl1pPr algn="l">
              <a:defRPr sz="1200"/>
            </a:lvl1pPr>
          </a:lstStyle>
          <a:p>
            <a:endParaRPr lang="en-IN"/>
          </a:p>
        </p:txBody>
      </p:sp>
      <p:sp>
        <p:nvSpPr>
          <p:cNvPr id="3" name="Date Placeholder 2"/>
          <p:cNvSpPr>
            <a:spLocks noGrp="1"/>
          </p:cNvSpPr>
          <p:nvPr>
            <p:ph type="dt" idx="1"/>
          </p:nvPr>
        </p:nvSpPr>
        <p:spPr>
          <a:xfrm>
            <a:off x="3850442" y="0"/>
            <a:ext cx="2945660" cy="496332"/>
          </a:xfrm>
          <a:prstGeom prst="rect">
            <a:avLst/>
          </a:prstGeom>
        </p:spPr>
        <p:txBody>
          <a:bodyPr vert="horz" lIns="92108" tIns="46054" rIns="92108" bIns="46054" rtlCol="0"/>
          <a:lstStyle>
            <a:lvl1pPr algn="r">
              <a:defRPr sz="1200"/>
            </a:lvl1pPr>
          </a:lstStyle>
          <a:p>
            <a:fld id="{4F60AC7C-17A4-43CA-B240-796F9CBD2E94}" type="datetimeFigureOut">
              <a:rPr lang="en-IN" smtClean="0"/>
              <a:pPr/>
              <a:t>26-09-2023</a:t>
            </a:fld>
            <a:endParaRPr lang="en-IN"/>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2108" tIns="46054" rIns="92108" bIns="46054" rtlCol="0" anchor="ctr"/>
          <a:lstStyle/>
          <a:p>
            <a:endParaRPr lang="en-IN"/>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2108" tIns="46054" rIns="92108" bIns="4605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28583"/>
            <a:ext cx="2945660" cy="496332"/>
          </a:xfrm>
          <a:prstGeom prst="rect">
            <a:avLst/>
          </a:prstGeom>
        </p:spPr>
        <p:txBody>
          <a:bodyPr vert="horz" lIns="92108" tIns="46054" rIns="92108" bIns="46054" rtlCol="0" anchor="b"/>
          <a:lstStyle>
            <a:lvl1pPr algn="l">
              <a:defRPr sz="1200"/>
            </a:lvl1pPr>
          </a:lstStyle>
          <a:p>
            <a:endParaRPr lang="en-IN"/>
          </a:p>
        </p:txBody>
      </p:sp>
      <p:sp>
        <p:nvSpPr>
          <p:cNvPr id="7" name="Slide Number Placeholder 6"/>
          <p:cNvSpPr>
            <a:spLocks noGrp="1"/>
          </p:cNvSpPr>
          <p:nvPr>
            <p:ph type="sldNum" sz="quarter" idx="5"/>
          </p:nvPr>
        </p:nvSpPr>
        <p:spPr>
          <a:xfrm>
            <a:off x="3850442" y="9428583"/>
            <a:ext cx="2945660" cy="496332"/>
          </a:xfrm>
          <a:prstGeom prst="rect">
            <a:avLst/>
          </a:prstGeom>
        </p:spPr>
        <p:txBody>
          <a:bodyPr vert="horz" lIns="92108" tIns="46054" rIns="92108" bIns="46054" rtlCol="0" anchor="b"/>
          <a:lstStyle>
            <a:lvl1pPr algn="r">
              <a:defRPr sz="1200"/>
            </a:lvl1pPr>
          </a:lstStyle>
          <a:p>
            <a:fld id="{E0C4B813-CF26-4337-BB62-78D6D0842C2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393" rtl="0" eaLnBrk="1" latinLnBrk="0" hangingPunct="1">
      <a:defRPr sz="1200" kern="1200">
        <a:solidFill>
          <a:schemeClr val="tx1"/>
        </a:solidFill>
        <a:latin typeface="+mn-lt"/>
        <a:ea typeface="+mn-ea"/>
        <a:cs typeface="+mn-cs"/>
      </a:defRPr>
    </a:lvl1pPr>
    <a:lvl2pPr marL="457196" algn="l" defTabSz="914393" rtl="0" eaLnBrk="1" latinLnBrk="0" hangingPunct="1">
      <a:defRPr sz="1200" kern="1200">
        <a:solidFill>
          <a:schemeClr val="tx1"/>
        </a:solidFill>
        <a:latin typeface="+mn-lt"/>
        <a:ea typeface="+mn-ea"/>
        <a:cs typeface="+mn-cs"/>
      </a:defRPr>
    </a:lvl2pPr>
    <a:lvl3pPr marL="914393" algn="l" defTabSz="914393" rtl="0" eaLnBrk="1" latinLnBrk="0" hangingPunct="1">
      <a:defRPr sz="1200" kern="1200">
        <a:solidFill>
          <a:schemeClr val="tx1"/>
        </a:solidFill>
        <a:latin typeface="+mn-lt"/>
        <a:ea typeface="+mn-ea"/>
        <a:cs typeface="+mn-cs"/>
      </a:defRPr>
    </a:lvl3pPr>
    <a:lvl4pPr marL="1371589" algn="l" defTabSz="914393" rtl="0" eaLnBrk="1" latinLnBrk="0" hangingPunct="1">
      <a:defRPr sz="1200" kern="1200">
        <a:solidFill>
          <a:schemeClr val="tx1"/>
        </a:solidFill>
        <a:latin typeface="+mn-lt"/>
        <a:ea typeface="+mn-ea"/>
        <a:cs typeface="+mn-cs"/>
      </a:defRPr>
    </a:lvl4pPr>
    <a:lvl5pPr marL="1828785" algn="l" defTabSz="914393" rtl="0" eaLnBrk="1" latinLnBrk="0" hangingPunct="1">
      <a:defRPr sz="1200" kern="1200">
        <a:solidFill>
          <a:schemeClr val="tx1"/>
        </a:solidFill>
        <a:latin typeface="+mn-lt"/>
        <a:ea typeface="+mn-ea"/>
        <a:cs typeface="+mn-cs"/>
      </a:defRPr>
    </a:lvl5pPr>
    <a:lvl6pPr marL="2285982" algn="l" defTabSz="914393" rtl="0" eaLnBrk="1" latinLnBrk="0" hangingPunct="1">
      <a:defRPr sz="1200" kern="1200">
        <a:solidFill>
          <a:schemeClr val="tx1"/>
        </a:solidFill>
        <a:latin typeface="+mn-lt"/>
        <a:ea typeface="+mn-ea"/>
        <a:cs typeface="+mn-cs"/>
      </a:defRPr>
    </a:lvl6pPr>
    <a:lvl7pPr marL="2743178" algn="l" defTabSz="914393" rtl="0" eaLnBrk="1" latinLnBrk="0" hangingPunct="1">
      <a:defRPr sz="1200" kern="1200">
        <a:solidFill>
          <a:schemeClr val="tx1"/>
        </a:solidFill>
        <a:latin typeface="+mn-lt"/>
        <a:ea typeface="+mn-ea"/>
        <a:cs typeface="+mn-cs"/>
      </a:defRPr>
    </a:lvl7pPr>
    <a:lvl8pPr marL="3200374" algn="l" defTabSz="914393" rtl="0" eaLnBrk="1" latinLnBrk="0" hangingPunct="1">
      <a:defRPr sz="1200" kern="1200">
        <a:solidFill>
          <a:schemeClr val="tx1"/>
        </a:solidFill>
        <a:latin typeface="+mn-lt"/>
        <a:ea typeface="+mn-ea"/>
        <a:cs typeface="+mn-cs"/>
      </a:defRPr>
    </a:lvl8pPr>
    <a:lvl9pPr marL="3657571" algn="l" defTabSz="91439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latin typeface="Times New Roman" pitchFamily="18" charset="0"/>
            </a:endParaRP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348DC9-51BB-4213-A222-5F53F094E47D}" type="slidenum">
              <a:rPr lang="en-US" altLang="en-US" smtClean="0"/>
              <a:pPr/>
              <a:t>14</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809B945-18BA-4D5A-B9C3-7E64CA2DF76D}" type="slidenum">
              <a:rPr lang="en-US" smtClean="0"/>
              <a:pPr/>
              <a:t>23</a:t>
            </a:fld>
            <a:endParaRPr lang="en-US"/>
          </a:p>
        </p:txBody>
      </p:sp>
      <p:sp>
        <p:nvSpPr>
          <p:cNvPr id="59395"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7BDB3CF6-7DB2-438A-BC03-C4E04ADAFB30}"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23</a:t>
            </a:fld>
            <a:endParaRPr lang="en-US" sz="1200">
              <a:solidFill>
                <a:srgbClr val="000000"/>
              </a:solidFill>
              <a:latin typeface="Arial" charset="0"/>
              <a:ea typeface="Arial Unicode MS" pitchFamily="34" charset="-128"/>
              <a:cs typeface="Arial Unicode MS" pitchFamily="34" charset="-128"/>
            </a:endParaRPr>
          </a:p>
        </p:txBody>
      </p:sp>
      <p:sp>
        <p:nvSpPr>
          <p:cNvPr id="59396" name="Text Box 2"/>
          <p:cNvSpPr txBox="1">
            <a:spLocks noChangeArrowheads="1"/>
          </p:cNvSpPr>
          <p:nvPr/>
        </p:nvSpPr>
        <p:spPr bwMode="auto">
          <a:xfrm>
            <a:off x="1133476" y="752354"/>
            <a:ext cx="4529138" cy="3722093"/>
          </a:xfrm>
          <a:prstGeom prst="rect">
            <a:avLst/>
          </a:prstGeom>
          <a:solidFill>
            <a:srgbClr val="FFFFFF"/>
          </a:solidFill>
          <a:ln w="9525">
            <a:solidFill>
              <a:srgbClr val="000000"/>
            </a:solidFill>
            <a:miter lim="800000"/>
            <a:headEnd/>
            <a:tailEnd/>
          </a:ln>
        </p:spPr>
        <p:txBody>
          <a:bodyPr wrap="none" lIns="92108" tIns="46054" rIns="92108" bIns="46054" anchor="ctr"/>
          <a:lstStyle/>
          <a:p>
            <a:pPr>
              <a:buClr>
                <a:srgbClr val="000000"/>
              </a:buClr>
              <a:buSzPct val="100000"/>
              <a:buFont typeface="Times New Roman" pitchFamily="18" charset="0"/>
              <a:buNone/>
            </a:pPr>
            <a:endParaRPr lang="en-US">
              <a:solidFill>
                <a:schemeClr val="bg1"/>
              </a:solidFill>
              <a:latin typeface="Arial" charset="0"/>
              <a:ea typeface="Arial Unicode MS" pitchFamily="34" charset="-128"/>
              <a:cs typeface="Arial Unicode MS" pitchFamily="34" charset="-128"/>
            </a:endParaRPr>
          </a:p>
        </p:txBody>
      </p:sp>
      <p:sp>
        <p:nvSpPr>
          <p:cNvPr id="59397" name="Text Box 3"/>
          <p:cNvSpPr>
            <a:spLocks noGrp="1" noChangeArrowheads="1"/>
          </p:cNvSpPr>
          <p:nvPr>
            <p:ph type="body"/>
          </p:nvPr>
        </p:nvSpPr>
        <p:spPr bwMode="auto">
          <a:xfrm>
            <a:off x="679451" y="4714122"/>
            <a:ext cx="5438775" cy="4376039"/>
          </a:xfrm>
          <a:noFill/>
          <a:ln>
            <a:solidFill>
              <a:srgbClr val="000000"/>
            </a:solidFill>
            <a:round/>
            <a:headEnd/>
            <a:tailEnd/>
          </a:ln>
        </p:spPr>
        <p:txBody>
          <a:bodyPr wrap="square" lIns="90657" tIns="47142" rIns="90657" bIns="47142" numCol="1" anchor="ctr" anchorCtr="0" compatLnSpc="1">
            <a:prstTxWarp prst="textNoShape">
              <a:avLst/>
            </a:prstTxWarp>
          </a:bodyPr>
          <a:lstStyle/>
          <a:p>
            <a:pPr defTabSz="460538">
              <a:spcBef>
                <a:spcPts val="453"/>
              </a:spcBef>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r>
              <a:rPr lang="en-US">
                <a:latin typeface="Arial" charset="0"/>
                <a:ea typeface="Arial Unicode MS" pitchFamily="34" charset="-128"/>
                <a:cs typeface="Arial Unicode MS" pitchFamily="34" charset="-128"/>
              </a:rPr>
              <a:t>Facilitator asks each person to say one point in support of the topic</a:t>
            </a:r>
          </a:p>
          <a:p>
            <a:pPr defTabSz="460538">
              <a:spcBef>
                <a:spcPts val="453"/>
              </a:spcBef>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endParaRPr lang="en-US">
              <a:latin typeface="Arial" charset="0"/>
              <a:ea typeface="Arial Unicode MS" pitchFamily="34" charset="-128"/>
              <a:cs typeface="Arial Unicode MS"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CC4A961-D1E6-4842-A74B-E503CE25384E}" type="slidenum">
              <a:rPr lang="en-US" smtClean="0"/>
              <a:pPr/>
              <a:t>24</a:t>
            </a:fld>
            <a:endParaRPr lang="en-US"/>
          </a:p>
        </p:txBody>
      </p:sp>
      <p:sp>
        <p:nvSpPr>
          <p:cNvPr id="60419"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504F1029-C546-4BFF-92CC-194935F40D4E}"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24</a:t>
            </a:fld>
            <a:endParaRPr lang="en-US" sz="1200">
              <a:solidFill>
                <a:srgbClr val="000000"/>
              </a:solidFill>
              <a:latin typeface="Arial" charset="0"/>
              <a:ea typeface="Arial Unicode MS" pitchFamily="34" charset="-128"/>
              <a:cs typeface="Arial Unicode MS" pitchFamily="34" charset="-128"/>
            </a:endParaRPr>
          </a:p>
        </p:txBody>
      </p:sp>
      <p:sp>
        <p:nvSpPr>
          <p:cNvPr id="60420" name="Rectangle 2"/>
          <p:cNvSpPr>
            <a:spLocks noGrp="1" noRot="1" noChangeAspect="1" noChangeArrowheads="1" noTextEdit="1"/>
          </p:cNvSpPr>
          <p:nvPr>
            <p:ph type="sldImg"/>
          </p:nvPr>
        </p:nvSpPr>
        <p:spPr bwMode="auto">
          <a:xfrm>
            <a:off x="90488" y="744538"/>
            <a:ext cx="6616700" cy="3722687"/>
          </a:xfrm>
          <a:solidFill>
            <a:srgbClr val="FFFFFF"/>
          </a:solidFill>
          <a:ln>
            <a:solidFill>
              <a:srgbClr val="000000"/>
            </a:solidFill>
            <a:miter lim="800000"/>
            <a:headEnd/>
            <a:tailEnd/>
          </a:ln>
        </p:spPr>
      </p:sp>
      <p:sp>
        <p:nvSpPr>
          <p:cNvPr id="60421" name="Rectangle 3"/>
          <p:cNvSpPr>
            <a:spLocks noGrp="1" noChangeArrowheads="1"/>
          </p:cNvSpPr>
          <p:nvPr>
            <p:ph type="body" idx="1"/>
          </p:nvPr>
        </p:nvSpPr>
        <p:spPr bwMode="auto">
          <a:xfrm>
            <a:off x="679451" y="4715709"/>
            <a:ext cx="5438775" cy="4469686"/>
          </a:xfrm>
          <a:noFill/>
          <a:ln>
            <a:solidFill>
              <a:srgbClr val="000000"/>
            </a:solidFill>
            <a:round/>
            <a:headEnd/>
            <a:tailEnd/>
          </a:ln>
        </p:spPr>
        <p:txBody>
          <a:bodyPr wrap="none" lIns="90657" tIns="47142" rIns="90657" bIns="47142" numCol="1" anchor="ctr" anchorCtr="0" compatLnSpc="1">
            <a:prstTxWarp prst="textNoShape">
              <a:avLst/>
            </a:prstTxWarp>
          </a:bodyPr>
          <a:lstStyle/>
          <a:p>
            <a:pPr eaLnBrk="1" hangingPunct="1"/>
            <a:endParaRPr lang="en-US">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FEB9AA2-6C83-4DBF-99C0-0732C749CBCD}" type="slidenum">
              <a:rPr lang="en-US" smtClean="0"/>
              <a:pPr/>
              <a:t>25</a:t>
            </a:fld>
            <a:endParaRPr lang="en-US"/>
          </a:p>
        </p:txBody>
      </p:sp>
      <p:sp>
        <p:nvSpPr>
          <p:cNvPr id="61443"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715B0F27-9C88-4308-8AD5-626EAD94A5EF}"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25</a:t>
            </a:fld>
            <a:endParaRPr lang="en-US" sz="1200">
              <a:solidFill>
                <a:srgbClr val="000000"/>
              </a:solidFill>
              <a:latin typeface="Arial" charset="0"/>
              <a:ea typeface="Arial Unicode MS" pitchFamily="34" charset="-128"/>
              <a:cs typeface="Arial Unicode MS" pitchFamily="34" charset="-128"/>
            </a:endParaRPr>
          </a:p>
        </p:txBody>
      </p:sp>
      <p:sp>
        <p:nvSpPr>
          <p:cNvPr id="61444" name="Rectangle 2"/>
          <p:cNvSpPr>
            <a:spLocks noGrp="1" noRot="1" noChangeAspect="1" noChangeArrowheads="1" noTextEdit="1"/>
          </p:cNvSpPr>
          <p:nvPr>
            <p:ph type="sldImg"/>
          </p:nvPr>
        </p:nvSpPr>
        <p:spPr bwMode="auto">
          <a:xfrm>
            <a:off x="90488" y="744538"/>
            <a:ext cx="6616700" cy="3722687"/>
          </a:xfrm>
          <a:solidFill>
            <a:srgbClr val="FFFFFF"/>
          </a:solidFill>
          <a:ln>
            <a:solidFill>
              <a:srgbClr val="000000"/>
            </a:solidFill>
            <a:miter lim="800000"/>
            <a:headEnd/>
            <a:tailEnd/>
          </a:ln>
        </p:spPr>
      </p:sp>
      <p:sp>
        <p:nvSpPr>
          <p:cNvPr id="61445" name="Rectangle 3"/>
          <p:cNvSpPr>
            <a:spLocks noGrp="1" noChangeArrowheads="1"/>
          </p:cNvSpPr>
          <p:nvPr>
            <p:ph type="body" idx="1"/>
          </p:nvPr>
        </p:nvSpPr>
        <p:spPr bwMode="auto">
          <a:xfrm>
            <a:off x="679451" y="4715709"/>
            <a:ext cx="5438775" cy="4469686"/>
          </a:xfrm>
          <a:noFill/>
          <a:ln>
            <a:solidFill>
              <a:srgbClr val="000000"/>
            </a:solidFill>
            <a:round/>
            <a:headEnd/>
            <a:tailEnd/>
          </a:ln>
        </p:spPr>
        <p:txBody>
          <a:bodyPr wrap="none" lIns="90657" tIns="47142" rIns="90657" bIns="47142" numCol="1" anchor="ctr" anchorCtr="0" compatLnSpc="1">
            <a:prstTxWarp prst="textNoShape">
              <a:avLst/>
            </a:prstTxWarp>
          </a:bodyPr>
          <a:lstStyle/>
          <a:p>
            <a:pPr eaLnBrk="1" hangingPunct="1"/>
            <a:endParaRPr lang="en-US">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E78B12E-5BEE-4885-87A8-8EC5EE63A1B4}" type="slidenum">
              <a:rPr lang="en-US" smtClean="0"/>
              <a:pPr/>
              <a:t>26</a:t>
            </a:fld>
            <a:endParaRPr lang="en-US"/>
          </a:p>
        </p:txBody>
      </p:sp>
      <p:sp>
        <p:nvSpPr>
          <p:cNvPr id="62467" name="Rectangle 7"/>
          <p:cNvSpPr txBox="1">
            <a:spLocks noGrp="1" noChangeArrowheads="1"/>
          </p:cNvSpPr>
          <p:nvPr/>
        </p:nvSpPr>
        <p:spPr bwMode="auto">
          <a:xfrm>
            <a:off x="3849690" y="9428243"/>
            <a:ext cx="2944812" cy="495222"/>
          </a:xfrm>
          <a:prstGeom prst="rect">
            <a:avLst/>
          </a:prstGeom>
          <a:noFill/>
          <a:ln w="9525">
            <a:noFill/>
            <a:miter lim="800000"/>
            <a:headEnd/>
            <a:tailEnd/>
          </a:ln>
        </p:spPr>
        <p:txBody>
          <a:bodyPr lIns="90657" tIns="47142" rIns="90657" bIns="47142" anchor="b"/>
          <a:lstStyle/>
          <a:p>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fld id="{7F62444B-15D6-4E30-8A54-E17823AF349F}" type="slidenum">
              <a:rPr lang="en-US" sz="1200">
                <a:solidFill>
                  <a:srgbClr val="000000"/>
                </a:solidFill>
                <a:latin typeface="Arial" charset="0"/>
                <a:ea typeface="Arial Unicode MS" pitchFamily="34" charset="-128"/>
                <a:cs typeface="Arial Unicode MS" pitchFamily="34" charset="-128"/>
              </a:rPr>
              <a:pPr algn="r" defTabSz="460538">
                <a:buClr>
                  <a:srgbClr val="000000"/>
                </a:buClr>
                <a:buSzPct val="100000"/>
                <a:tabLst>
                  <a:tab pos="0" algn="l"/>
                  <a:tab pos="921075" algn="l"/>
                  <a:tab pos="1842150" algn="l"/>
                  <a:tab pos="2763225" algn="l"/>
                  <a:tab pos="3684300" algn="l"/>
                  <a:tab pos="4605376" algn="l"/>
                  <a:tab pos="5526451" algn="l"/>
                  <a:tab pos="6447526" algn="l"/>
                  <a:tab pos="7368601" algn="l"/>
                  <a:tab pos="8289676" algn="l"/>
                  <a:tab pos="9210751" algn="l"/>
                  <a:tab pos="10131826" algn="l"/>
                </a:tabLst>
              </a:pPr>
              <a:t>26</a:t>
            </a:fld>
            <a:endParaRPr lang="en-US" sz="1200">
              <a:solidFill>
                <a:srgbClr val="000000"/>
              </a:solidFill>
              <a:latin typeface="Arial" charset="0"/>
              <a:ea typeface="Arial Unicode MS" pitchFamily="34" charset="-128"/>
              <a:cs typeface="Arial Unicode MS" pitchFamily="34" charset="-128"/>
            </a:endParaRPr>
          </a:p>
        </p:txBody>
      </p:sp>
      <p:sp>
        <p:nvSpPr>
          <p:cNvPr id="62468" name="Rectangle 2"/>
          <p:cNvSpPr>
            <a:spLocks noGrp="1" noRot="1" noChangeAspect="1" noChangeArrowheads="1" noTextEdit="1"/>
          </p:cNvSpPr>
          <p:nvPr>
            <p:ph type="sldImg"/>
          </p:nvPr>
        </p:nvSpPr>
        <p:spPr bwMode="auto">
          <a:xfrm>
            <a:off x="90488" y="744538"/>
            <a:ext cx="6616700" cy="3722687"/>
          </a:xfrm>
          <a:solidFill>
            <a:srgbClr val="FFFFFF"/>
          </a:solidFill>
          <a:ln>
            <a:solidFill>
              <a:srgbClr val="000000"/>
            </a:solidFill>
            <a:miter lim="800000"/>
            <a:headEnd/>
            <a:tailEnd/>
          </a:ln>
        </p:spPr>
      </p:sp>
      <p:sp>
        <p:nvSpPr>
          <p:cNvPr id="62469" name="Rectangle 3"/>
          <p:cNvSpPr>
            <a:spLocks noGrp="1" noChangeArrowheads="1"/>
          </p:cNvSpPr>
          <p:nvPr>
            <p:ph type="body" idx="1"/>
          </p:nvPr>
        </p:nvSpPr>
        <p:spPr bwMode="auto">
          <a:xfrm>
            <a:off x="679451" y="4715709"/>
            <a:ext cx="5438775" cy="4469686"/>
          </a:xfrm>
          <a:noFill/>
          <a:ln>
            <a:solidFill>
              <a:srgbClr val="000000"/>
            </a:solidFill>
            <a:round/>
            <a:headEnd/>
            <a:tailEnd/>
          </a:ln>
        </p:spPr>
        <p:txBody>
          <a:bodyPr wrap="none" lIns="90657" tIns="47142" rIns="90657" bIns="47142" numCol="1" anchor="ctr" anchorCtr="0" compatLnSpc="1">
            <a:prstTxWarp prst="textNoShape">
              <a:avLst/>
            </a:prstTxWarp>
          </a:bodyPr>
          <a:lstStyle/>
          <a:p>
            <a:pPr eaLnBrk="1" hangingPunct="1"/>
            <a:endParaRPr lang="en-US">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0427FD-497F-4DE6-8EB2-5ECDD9D105AB}" type="slidenum">
              <a:rPr lang="en-US" smtClean="0"/>
              <a:pPr/>
              <a:t>27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atin typeface="Times New Roman" pitchFamily="18" charset="0"/>
            </a:endParaRPr>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07B4D9-DBB8-4D1C-B5DD-9A679C7A6146}" type="slidenum">
              <a:rPr lang="en-US" smtClean="0"/>
              <a:pPr/>
              <a:t>28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DBAE6A-FCB6-4339-9A05-C61F0513B4FC}" type="slidenum">
              <a:rPr lang="en-IN" smtClean="0"/>
              <a:pPr/>
              <a:t>29</a:t>
            </a:fld>
            <a:endParaRPr lang="en-I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FF5DD8B-2390-4FC3-B98A-E8A7FD4D4A52}" type="slidenum">
              <a:rPr lang="en-US" smtClean="0"/>
              <a:pPr/>
              <a:t>30</a:t>
            </a:fld>
            <a:endParaRPr lang="en-US"/>
          </a:p>
        </p:txBody>
      </p:sp>
    </p:spTree>
    <p:extLst>
      <p:ext uri="{BB962C8B-B14F-4D97-AF65-F5344CB8AC3E}">
        <p14:creationId xmlns:p14="http://schemas.microsoft.com/office/powerpoint/2010/main" val="1457053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F81477-7495-4F98-9B7D-FCAA1E738A8D}" type="slidenum">
              <a:rPr lang="en-IN" smtClean="0"/>
              <a:pPr/>
              <a:t>31</a:t>
            </a:fld>
            <a:endParaRPr lang="en-I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F42C84-69DA-4F13-902D-45ECBCB3D122}" type="slidenum">
              <a:rPr lang="en-IN" smtClean="0"/>
              <a:pPr/>
              <a:t>32</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latin typeface="Times New Roman" pitchFamily="18" charset="0"/>
            </a:endParaRP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E7144D-4739-492B-88D0-1A89435D62E6}" type="slidenum">
              <a:rPr lang="en-US" altLang="en-US" smtClean="0"/>
              <a:pPr/>
              <a:t>15</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5A7202-D16E-43CD-A0EC-A6CEA092DF5B}" type="slidenum">
              <a:rPr lang="en-IN" smtClean="0"/>
              <a:pPr/>
              <a:t>33</a:t>
            </a:fld>
            <a:endParaRPr lang="en-I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FF5DD8B-2390-4FC3-B98A-E8A7FD4D4A52}" type="slidenum">
              <a:rPr lang="en-US" smtClean="0"/>
              <a:pPr/>
              <a:t>34</a:t>
            </a:fld>
            <a:endParaRPr lang="en-US"/>
          </a:p>
        </p:txBody>
      </p:sp>
    </p:spTree>
    <p:extLst>
      <p:ext uri="{BB962C8B-B14F-4D97-AF65-F5344CB8AC3E}">
        <p14:creationId xmlns:p14="http://schemas.microsoft.com/office/powerpoint/2010/main" val="3939850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1491B45D-BD82-471A-A69D-CAD1329D4680}" type="slidenum">
              <a:rPr lang="en-US" smtClean="0"/>
              <a:pPr/>
              <a:t>37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55A0867-BE17-4479-B00C-4AC906F5EE50}" type="slidenum">
              <a:rPr lang="en-US" smtClean="0"/>
              <a:pPr/>
              <a:t>38</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567E6876-57F4-48F5-99AE-FFF8D8110E9D}" type="slidenum">
              <a:rPr lang="en-US" smtClean="0"/>
              <a:pPr/>
              <a:t>39</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065E6F82-C7D9-4E2E-9EA2-A2F9BB6C8ED1}" type="slidenum">
              <a:rPr lang="en-US" smtClean="0"/>
              <a:pPr/>
              <a:t>40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3F6A69EF-DCD7-4350-B2E3-DFDE7DA7B497}" type="slidenum">
              <a:rPr lang="en-US" smtClean="0"/>
              <a:pPr/>
              <a:t>41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C5F1C173-FE42-45B3-8608-CFB4657D3076}" type="slidenum">
              <a:rPr lang="en-US" smtClean="0"/>
              <a:pPr/>
              <a:t>42</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DFDB26B-3BD1-491B-938E-7B322FB85F8C}" type="slidenum">
              <a:rPr lang="en-US" smtClean="0"/>
              <a:pPr/>
              <a:t>43</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1BB273DA-7E93-43EF-B7BC-BFE5CC41E05C}" type="slidenum">
              <a:rPr lang="en-US" smtClean="0"/>
              <a:pPr/>
              <a:t>44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02EE6C-3773-4453-B9B9-3C4F5543E290}" type="slidenum">
              <a:rPr lang="en-US" smtClean="0"/>
              <a:pPr/>
              <a:t>16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90488" y="744538"/>
            <a:ext cx="6616700" cy="3722687"/>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7FF5DD8B-2390-4FC3-B98A-E8A7FD4D4A52}" type="slidenum">
              <a:rPr lang="en-US" smtClean="0"/>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02EE6C-3773-4453-B9B9-3C4F5543E290}" type="slidenum">
              <a:rPr lang="en-US" smtClean="0"/>
              <a:pPr/>
              <a:t>17</a:t>
            </a:fld>
            <a:endParaRPr lang="en-US"/>
          </a:p>
        </p:txBody>
      </p:sp>
    </p:spTree>
    <p:extLst>
      <p:ext uri="{BB962C8B-B14F-4D97-AF65-F5344CB8AC3E}">
        <p14:creationId xmlns:p14="http://schemas.microsoft.com/office/powerpoint/2010/main" val="1335157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E3A8FB-7444-4848-BA88-174F51904F0B}"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B15544-2257-44D0-A654-E28A46EEE2B7}" type="slidenum">
              <a:rPr lang="en-US" smtClean="0"/>
              <a:pPr/>
              <a:t>19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017FBB-0F49-473B-9165-74571B915222}" type="slidenum">
              <a:rPr lang="en-US" smtClean="0"/>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D312EC-7997-4D0C-AF83-82734B675C2B}"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55B845-E83B-4822-8E8B-4B593855EDFC}"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389FB-4AAB-B8BE-B4E6-36E1A25A83F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DDB41E9-1E3B-7DAC-39F6-6FE97E39C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97BF897-4BA0-CC9E-5DDD-B55B98056DD8}"/>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5" name="Footer Placeholder 4">
            <a:extLst>
              <a:ext uri="{FF2B5EF4-FFF2-40B4-BE49-F238E27FC236}">
                <a16:creationId xmlns:a16="http://schemas.microsoft.com/office/drawing/2014/main" id="{6C72803A-C0EF-F869-D367-DA4498EE512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53F47F-6079-9C58-5031-5935E22B9BA7}"/>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922566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946D-DF5A-0FA3-07D9-664DADE41FE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6D3ED5F-799D-2D67-1D48-9F7B73564D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3AA6E0C-EF7C-C319-E8CB-1CF71232713F}"/>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5" name="Footer Placeholder 4">
            <a:extLst>
              <a:ext uri="{FF2B5EF4-FFF2-40B4-BE49-F238E27FC236}">
                <a16:creationId xmlns:a16="http://schemas.microsoft.com/office/drawing/2014/main" id="{CC9861F5-ADF7-E06F-38A4-D2FB10646E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1053D63-DD80-13ED-44E2-709D8478C5B7}"/>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122818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2F2C17-40FD-CD6E-E25F-FE80A1855B5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E704516-AAC2-2D46-C136-ACD6F6EDB0D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1AF7A5-7E8B-764E-CC57-A74F2F03F19B}"/>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5" name="Footer Placeholder 4">
            <a:extLst>
              <a:ext uri="{FF2B5EF4-FFF2-40B4-BE49-F238E27FC236}">
                <a16:creationId xmlns:a16="http://schemas.microsoft.com/office/drawing/2014/main" id="{7DDF3AA2-979B-FC2D-33BB-3015DF07A6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FFFF37E-6F16-48DD-46AE-ED52298C943D}"/>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542201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31DA7-5CF9-A481-D29A-63A323C8C93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A4C391A-EB5B-E4E0-D7BF-F80A0225730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776D283-86FB-2085-4777-29EBDA7658F1}"/>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5" name="Footer Placeholder 4">
            <a:extLst>
              <a:ext uri="{FF2B5EF4-FFF2-40B4-BE49-F238E27FC236}">
                <a16:creationId xmlns:a16="http://schemas.microsoft.com/office/drawing/2014/main" id="{A33F4F67-1481-EEF0-7186-6C351194F3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7B5823C-9D7F-BC86-81B8-D2CFAC1DE04A}"/>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338958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973A-3DDF-C974-8126-697FFFB9B4F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287BE32-A293-20F0-0B85-CFAD0DC4DD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04265D2-9BDD-D56B-CA23-2652C0B537F2}"/>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5" name="Footer Placeholder 4">
            <a:extLst>
              <a:ext uri="{FF2B5EF4-FFF2-40B4-BE49-F238E27FC236}">
                <a16:creationId xmlns:a16="http://schemas.microsoft.com/office/drawing/2014/main" id="{ECAE124A-403B-5B3F-2DF6-B3EE596268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B11D86-7D1A-4921-89CF-11E38AF05C77}"/>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90613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0D611-AADB-1A75-46F9-F1B5EC11E1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2540903-5290-46D2-EC31-6DBE4CB2BF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A3BFDCE-23A4-E799-50E6-1B3F54A6AF3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504AF52-AE85-D13F-A02E-8B8800E6DA52}"/>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6" name="Footer Placeholder 5">
            <a:extLst>
              <a:ext uri="{FF2B5EF4-FFF2-40B4-BE49-F238E27FC236}">
                <a16:creationId xmlns:a16="http://schemas.microsoft.com/office/drawing/2014/main" id="{F3C48A33-C211-8394-5E57-EF96E47F2EC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A7C68F2-5007-14A5-BA5E-FC3088D80C92}"/>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73511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7C642-69F7-FDFC-57AD-68AD33134D2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A18BAAD-DE77-B08F-63F0-24F6260D83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0D987BC-CE5F-335E-5DB5-9A9FCE92ABE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DE0F489-A9BF-2A47-9016-8D47BA50C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DCF924A-9769-F888-564D-A556424B0FF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341E2FA-2C41-D462-65CA-73EE90562E3A}"/>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8" name="Footer Placeholder 7">
            <a:extLst>
              <a:ext uri="{FF2B5EF4-FFF2-40B4-BE49-F238E27FC236}">
                <a16:creationId xmlns:a16="http://schemas.microsoft.com/office/drawing/2014/main" id="{048A78F6-1EFA-95B3-00C7-937D73E491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770A0C9-9B83-C3FC-06D9-A250F0D13643}"/>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380417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90E60-2394-9902-44F6-2CDA36E014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C008719-17D0-8882-4385-5A60C50C955E}"/>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4" name="Footer Placeholder 3">
            <a:extLst>
              <a:ext uri="{FF2B5EF4-FFF2-40B4-BE49-F238E27FC236}">
                <a16:creationId xmlns:a16="http://schemas.microsoft.com/office/drawing/2014/main" id="{24FE5290-7A90-8214-9963-BDF76EDDC70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6582C65-B7F9-2844-B7F7-D71B95BCA02E}"/>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1788121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0409F-5BAA-F736-845A-AB341AE8EABA}"/>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3" name="Footer Placeholder 2">
            <a:extLst>
              <a:ext uri="{FF2B5EF4-FFF2-40B4-BE49-F238E27FC236}">
                <a16:creationId xmlns:a16="http://schemas.microsoft.com/office/drawing/2014/main" id="{C27F0097-B681-F8D8-048C-C9A394BEA37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D87E130-2928-6B77-B17F-36D568C42F6F}"/>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289490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07C9-9C07-A589-72DC-C57FBAA2C78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A6FD67B-F366-F432-3A32-37196C154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CFD286C-DB30-2AEC-DEC6-CC92D9696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E32C952-C6C6-E463-6714-C2574AC2E86E}"/>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6" name="Footer Placeholder 5">
            <a:extLst>
              <a:ext uri="{FF2B5EF4-FFF2-40B4-BE49-F238E27FC236}">
                <a16:creationId xmlns:a16="http://schemas.microsoft.com/office/drawing/2014/main" id="{BE03FA45-71C0-E6C8-B2B9-3668AFC443B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533BB83-4EB5-A887-E96C-6DCBC7BCFBF5}"/>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218205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26DA5-065E-3C4F-CB8D-8494A402D4F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3A57EB9-C16C-DDC6-8460-81C25C69D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5E8F49-280C-FACC-4535-C598DC4F6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933D2A7-6231-6535-7D0E-A17F7F48B1F1}"/>
              </a:ext>
            </a:extLst>
          </p:cNvPr>
          <p:cNvSpPr>
            <a:spLocks noGrp="1"/>
          </p:cNvSpPr>
          <p:nvPr>
            <p:ph type="dt" sz="half" idx="10"/>
          </p:nvPr>
        </p:nvSpPr>
        <p:spPr/>
        <p:txBody>
          <a:bodyPr/>
          <a:lstStyle/>
          <a:p>
            <a:fld id="{AB5767C8-96BC-404F-9030-DA6EFB5309EB}" type="datetimeFigureOut">
              <a:rPr lang="en-IN" smtClean="0"/>
              <a:pPr/>
              <a:t>26-09-2023</a:t>
            </a:fld>
            <a:endParaRPr lang="en-IN"/>
          </a:p>
        </p:txBody>
      </p:sp>
      <p:sp>
        <p:nvSpPr>
          <p:cNvPr id="6" name="Footer Placeholder 5">
            <a:extLst>
              <a:ext uri="{FF2B5EF4-FFF2-40B4-BE49-F238E27FC236}">
                <a16:creationId xmlns:a16="http://schemas.microsoft.com/office/drawing/2014/main" id="{3D5A32C9-5574-FDD8-1689-867F5D2E5A5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BEE98E5-C1D0-1912-5D3B-42562C721CEE}"/>
              </a:ext>
            </a:extLst>
          </p:cNvPr>
          <p:cNvSpPr>
            <a:spLocks noGrp="1"/>
          </p:cNvSpPr>
          <p:nvPr>
            <p:ph type="sldNum" sz="quarter" idx="12"/>
          </p:nvPr>
        </p:nvSpPr>
        <p:spPr/>
        <p:txBody>
          <a:bodyPr/>
          <a:lstStyle/>
          <a:p>
            <a:fld id="{803DE847-3B78-4488-9C79-CD442F9D7B51}" type="slidenum">
              <a:rPr lang="en-IN" smtClean="0"/>
              <a:pPr/>
              <a:t>‹#›</a:t>
            </a:fld>
            <a:endParaRPr lang="en-IN"/>
          </a:p>
        </p:txBody>
      </p:sp>
    </p:spTree>
    <p:extLst>
      <p:ext uri="{BB962C8B-B14F-4D97-AF65-F5344CB8AC3E}">
        <p14:creationId xmlns:p14="http://schemas.microsoft.com/office/powerpoint/2010/main" val="449106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ABF2C9-260E-031E-0405-D48684CC86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51A0AEA-7B05-CF11-1BE0-EADA6D5BC6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413F56-37B5-B3C1-876E-F6C47089C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767C8-96BC-404F-9030-DA6EFB5309EB}" type="datetimeFigureOut">
              <a:rPr lang="en-IN" smtClean="0"/>
              <a:pPr/>
              <a:t>26-09-2023</a:t>
            </a:fld>
            <a:endParaRPr lang="en-IN"/>
          </a:p>
        </p:txBody>
      </p:sp>
      <p:sp>
        <p:nvSpPr>
          <p:cNvPr id="5" name="Footer Placeholder 4">
            <a:extLst>
              <a:ext uri="{FF2B5EF4-FFF2-40B4-BE49-F238E27FC236}">
                <a16:creationId xmlns:a16="http://schemas.microsoft.com/office/drawing/2014/main" id="{72C4B6B1-5605-DD5D-4676-58B1994DE2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2EC92DB-0656-24A6-83E6-A4C850763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DE847-3B78-4488-9C79-CD442F9D7B51}" type="slidenum">
              <a:rPr lang="en-IN" smtClean="0"/>
              <a:pPr/>
              <a:t>‹#›</a:t>
            </a:fld>
            <a:endParaRPr lang="en-IN"/>
          </a:p>
        </p:txBody>
      </p:sp>
    </p:spTree>
    <p:extLst>
      <p:ext uri="{BB962C8B-B14F-4D97-AF65-F5344CB8AC3E}">
        <p14:creationId xmlns:p14="http://schemas.microsoft.com/office/powerpoint/2010/main" val="28418854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304800" y="183092"/>
            <a:ext cx="11582400" cy="565149"/>
          </a:xfrm>
          <a:ln>
            <a:solidFill>
              <a:schemeClr val="tx1"/>
            </a:solidFill>
          </a:ln>
        </p:spPr>
        <p:txBody>
          <a:bodyPr>
            <a:normAutofit/>
          </a:bodyPr>
          <a:lstStyle/>
          <a:p>
            <a:pPr algn="ctr">
              <a:defRPr/>
            </a:pPr>
            <a:r>
              <a:rPr lang="en-US" sz="3200" b="1" dirty="0">
                <a:latin typeface="Calibri" panose="020F0502020204030204" pitchFamily="34" charset="0"/>
                <a:cs typeface="Calibri" panose="020F0502020204030204" pitchFamily="34" charset="0"/>
              </a:rPr>
              <a:t>Theme </a:t>
            </a:r>
            <a:r>
              <a:rPr lang="en-US" sz="3200" b="1" dirty="0" smtClean="0">
                <a:latin typeface="Calibri" panose="020F0502020204030204" pitchFamily="34" charset="0"/>
                <a:cs typeface="Calibri" panose="020F0502020204030204" pitchFamily="34" charset="0"/>
              </a:rPr>
              <a:t>9  </a:t>
            </a:r>
            <a:r>
              <a:rPr lang="en-US" sz="3200" b="1" dirty="0">
                <a:latin typeface="Calibri" panose="020F0502020204030204" pitchFamily="34" charset="0"/>
                <a:cs typeface="Calibri" panose="020F0502020204030204" pitchFamily="34" charset="0"/>
              </a:rPr>
              <a:t>- </a:t>
            </a:r>
            <a:r>
              <a:rPr lang="en-US" sz="3200" b="1" dirty="0" smtClean="0">
                <a:latin typeface="Calibri" panose="020F0502020204030204" pitchFamily="34" charset="0"/>
                <a:cs typeface="Calibri" panose="020F0502020204030204" pitchFamily="34" charset="0"/>
              </a:rPr>
              <a:t>Electoral Roll (ER)</a:t>
            </a:r>
            <a:endParaRPr lang="en-US" altLang="en-US" sz="3200" b="1" dirty="0"/>
          </a:p>
        </p:txBody>
      </p:sp>
      <p:sp>
        <p:nvSpPr>
          <p:cNvPr id="7171" name="Content Placeholder 2">
            <a:extLst>
              <a:ext uri="{FF2B5EF4-FFF2-40B4-BE49-F238E27FC236}">
                <a16:creationId xmlns:a16="http://schemas.microsoft.com/office/drawing/2014/main" id="{C718E363-C9D2-8409-DEFA-9551CC5EFD12}"/>
              </a:ext>
            </a:extLst>
          </p:cNvPr>
          <p:cNvSpPr>
            <a:spLocks noGrp="1"/>
          </p:cNvSpPr>
          <p:nvPr>
            <p:ph idx="1"/>
          </p:nvPr>
        </p:nvSpPr>
        <p:spPr>
          <a:xfrm>
            <a:off x="0" y="748240"/>
            <a:ext cx="12192000" cy="6109759"/>
          </a:xfrm>
        </p:spPr>
        <p:txBody>
          <a:bodyPr>
            <a:normAutofit/>
          </a:bodyPr>
          <a:lstStyle/>
          <a:p>
            <a:pPr marL="0" indent="0" algn="ctr">
              <a:buClr>
                <a:schemeClr val="tx1"/>
              </a:buClr>
              <a:buSzPct val="100000"/>
              <a:buNone/>
            </a:pPr>
            <a:r>
              <a:rPr lang="en-GB" sz="2400" b="1" dirty="0">
                <a:latin typeface="Calibri" panose="020F0502020204030204" pitchFamily="34" charset="0"/>
                <a:ea typeface="Calibri" panose="020F0502020204030204" pitchFamily="34" charset="0"/>
                <a:cs typeface="Calibri" panose="020F0502020204030204" pitchFamily="34" charset="0"/>
              </a:rPr>
              <a:t>Guidance Plan:</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PPT opens with constitutional/legal provisions and listing of all the Forms related to ER.</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principles and concept of ordinary residence, conditions/disqualifications for enrollment and procedure of preparation/revision of ER, role of various authorities, including BLOs and BLAs have been explained in detail. EROs should note the recent modifications in the Forms and the changes in the law (4 qualifying dates) and the consequent ECI instructions</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various pre-revision activities, draft publication and the manner of disposal of claims and objections, enquiry, field verification, etc. and the steps involved in pre-final publication and printing of final ER have been brought out in different slides. Action in the case of homeless persons and the various documents for verification of age and ordinarily resident status are also brought out and explained. </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PPT goes on to explain steps like integration of roll,  health analysis of ER, handling of advance applications, </a:t>
            </a:r>
            <a:r>
              <a:rPr lang="en-US" altLang="en-US" sz="1800" dirty="0" err="1" smtClean="0">
                <a:latin typeface="Calibri" panose="020F0502020204030204" pitchFamily="34" charset="0"/>
                <a:ea typeface="Calibri" panose="020F0502020204030204" pitchFamily="34" charset="0"/>
                <a:cs typeface="Calibri" panose="020F0502020204030204" pitchFamily="34" charset="0"/>
              </a:rPr>
              <a:t>suo-motu</a:t>
            </a:r>
            <a:r>
              <a:rPr lang="en-US" altLang="en-US" sz="1800" dirty="0" smtClean="0">
                <a:latin typeface="Calibri" panose="020F0502020204030204" pitchFamily="34" charset="0"/>
                <a:ea typeface="Calibri" panose="020F0502020204030204" pitchFamily="34" charset="0"/>
                <a:cs typeface="Calibri" panose="020F0502020204030204" pitchFamily="34" charset="0"/>
              </a:rPr>
              <a:t> action by ERO and so on.  Precautions to be taken in relation to deletion of names in an election year need to be carefully observed by EROs</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various statutory and procedural aspect of printing integrated roll for election , sharing copies with recognized political parties and candidates of such parties and the form in which such sharing is permitted have been brought in the second half of the PPT. </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Towards the end of the PPT all the recent amendments in the Act, Rules and Forms and the implications thereof have been listed. The norms for super checking of Forms by DEO, Roll Observers and CEO are also laid down in the last slide. </a:t>
            </a:r>
          </a:p>
          <a:p>
            <a:pPr marL="457200" indent="-457200" algn="just">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EROs should necessarily refer to the ER Manual, PPT and connected resource material on </a:t>
            </a:r>
            <a:r>
              <a:rPr lang="en-US" altLang="en-US" sz="1800" dirty="0" err="1" smtClean="0">
                <a:latin typeface="Calibri" panose="020F0502020204030204" pitchFamily="34" charset="0"/>
                <a:ea typeface="Calibri" panose="020F0502020204030204" pitchFamily="34" charset="0"/>
                <a:cs typeface="Calibri" panose="020F0502020204030204" pitchFamily="34" charset="0"/>
              </a:rPr>
              <a:t>ERONet</a:t>
            </a:r>
            <a:r>
              <a:rPr lang="en-US" altLang="en-US" sz="1800" dirty="0" smtClean="0">
                <a:latin typeface="Calibri" panose="020F0502020204030204" pitchFamily="34" charset="0"/>
                <a:ea typeface="Calibri" panose="020F0502020204030204" pitchFamily="34" charset="0"/>
                <a:cs typeface="Calibri" panose="020F0502020204030204" pitchFamily="34" charset="0"/>
              </a:rPr>
              <a:t> and various other related resource materials on the subject. </a:t>
            </a:r>
            <a:endParaRPr lang="en-US" altLang="en-US" sz="18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defRPr/>
            </a:pPr>
            <a:endParaRPr lang="en-US" altLang="en-US" sz="1867" dirty="0" smtClean="0">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defRPr/>
            </a:pPr>
            <a:endParaRPr lang="en-US" altLang="en-US" sz="1867" dirty="0" smtClean="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346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79375" y="620688"/>
            <a:ext cx="11287203" cy="5709255"/>
          </a:xfrm>
          <a:prstGeom prst="rect">
            <a:avLst/>
          </a:prstGeom>
          <a:noFill/>
          <a:ln w="9525">
            <a:noFill/>
            <a:miter lim="800000"/>
            <a:headEnd/>
            <a:tailEnd/>
          </a:ln>
        </p:spPr>
        <p:txBody>
          <a:bodyPr wrap="square" lIns="91439" tIns="45720" rIns="91439" bIns="45720">
            <a:spAutoFit/>
          </a:bodyPr>
          <a:lstStyle/>
          <a:p>
            <a:pPr>
              <a:defRPr/>
            </a:pPr>
            <a:r>
              <a:rPr lang="en-GB" altLang="en-US" sz="2000" b="1" dirty="0">
                <a:latin typeface="Calibri" panose="020F0502020204030204" pitchFamily="34" charset="0"/>
                <a:ea typeface="Calibri" panose="020F0502020204030204" pitchFamily="34" charset="0"/>
                <a:cs typeface="Calibri" panose="020F0502020204030204" pitchFamily="34" charset="0"/>
              </a:rPr>
              <a:t>Age qualification  -  Qualifying Dates - documents for determining age - </a:t>
            </a:r>
            <a:r>
              <a:rPr lang="en-GB"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S 14 RPA 1950</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a:t>
            </a:r>
            <a:endParaRPr lang="en-US" altLang="en-US" sz="2000" dirty="0">
              <a:latin typeface="Calibri" panose="020F0502020204030204" pitchFamily="34" charset="0"/>
              <a:ea typeface="Calibri" panose="020F0502020204030204" pitchFamily="34" charset="0"/>
              <a:cs typeface="Calibri" panose="020F0502020204030204" pitchFamily="34" charset="0"/>
            </a:endParaRPr>
          </a:p>
          <a:p>
            <a:pPr marL="790571" indent="-342900">
              <a:spcBef>
                <a:spcPts val="1200"/>
              </a:spcBef>
              <a:spcAft>
                <a:spcPts val="600"/>
              </a:spcAft>
              <a:buFont typeface="Wingdings" panose="05000000000000000000" pitchFamily="2" charset="2"/>
              <a:buChar char="§"/>
              <a:defRPr/>
            </a:pPr>
            <a:r>
              <a:rPr lang="en-US" altLang="en-US" sz="2000" b="1" dirty="0">
                <a:latin typeface="Calibri" panose="020F0502020204030204" pitchFamily="34" charset="0"/>
                <a:ea typeface="Calibri" panose="020F0502020204030204" pitchFamily="34" charset="0"/>
                <a:cs typeface="Calibri" panose="020F0502020204030204" pitchFamily="34" charset="0"/>
              </a:rPr>
              <a:t>Qualifying Dates</a:t>
            </a:r>
            <a:r>
              <a:rPr lang="en-US" altLang="en-US" sz="2000" dirty="0">
                <a:latin typeface="Calibri" panose="020F0502020204030204" pitchFamily="34" charset="0"/>
                <a:ea typeface="Calibri" panose="020F0502020204030204" pitchFamily="34" charset="0"/>
                <a:cs typeface="Calibri" panose="020F0502020204030204" pitchFamily="34" charset="0"/>
              </a:rPr>
              <a:t> </a:t>
            </a:r>
            <a:r>
              <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(S 14 RPA 1950)</a:t>
            </a:r>
            <a:endParaRPr lang="en-US" altLang="en-US" sz="2000" dirty="0" smtClean="0">
              <a:latin typeface="Calibri" panose="020F0502020204030204" pitchFamily="34" charset="0"/>
              <a:ea typeface="Calibri" panose="020F0502020204030204" pitchFamily="34" charset="0"/>
              <a:cs typeface="Calibri" panose="020F0502020204030204" pitchFamily="34" charset="0"/>
            </a:endParaRPr>
          </a:p>
          <a:p>
            <a:pPr marL="790571" indent="-342900">
              <a:spcBef>
                <a:spcPts val="1200"/>
              </a:spcBef>
              <a:spcAft>
                <a:spcPts val="600"/>
              </a:spcAft>
              <a:buFont typeface="Wingdings" panose="05000000000000000000" pitchFamily="2" charset="2"/>
              <a:buChar char="§"/>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Date </a:t>
            </a:r>
            <a:r>
              <a:rPr lang="en-US" altLang="en-US" sz="2000" dirty="0">
                <a:latin typeface="Calibri" panose="020F0502020204030204" pitchFamily="34" charset="0"/>
                <a:ea typeface="Calibri" panose="020F0502020204030204" pitchFamily="34" charset="0"/>
                <a:cs typeface="Calibri" panose="020F0502020204030204" pitchFamily="34" charset="0"/>
              </a:rPr>
              <a:t>with reference to which eligibility of an applicant is determined. </a:t>
            </a:r>
          </a:p>
          <a:p>
            <a:pPr marL="1247771" lvl="1" indent="-342900">
              <a:spcBef>
                <a:spcPts val="1200"/>
              </a:spcBef>
              <a:spcAft>
                <a:spcPts val="600"/>
              </a:spcAft>
              <a:buFont typeface="Courier New" panose="02070309020205020404" pitchFamily="49" charset="0"/>
              <a:buChar char="o"/>
              <a:defRPr/>
            </a:pPr>
            <a:r>
              <a:rPr lang="en-US" altLang="en-US" sz="2000" dirty="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a:latin typeface="Calibri" panose="020F0502020204030204" pitchFamily="34" charset="0"/>
                <a:ea typeface="Calibri" panose="020F0502020204030204" pitchFamily="34" charset="0"/>
                <a:cs typeface="Calibri" panose="020F0502020204030204" pitchFamily="34" charset="0"/>
              </a:rPr>
              <a:t>st</a:t>
            </a:r>
            <a:r>
              <a:rPr lang="en-US" altLang="en-US" sz="2000" dirty="0">
                <a:latin typeface="Calibri" panose="020F0502020204030204" pitchFamily="34" charset="0"/>
                <a:ea typeface="Calibri" panose="020F0502020204030204" pitchFamily="34" charset="0"/>
                <a:cs typeface="Calibri" panose="020F0502020204030204" pitchFamily="34" charset="0"/>
              </a:rPr>
              <a:t> January,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smtClean="0">
                <a:latin typeface="Calibri" panose="020F0502020204030204" pitchFamily="34" charset="0"/>
                <a:ea typeface="Calibri" panose="020F0502020204030204" pitchFamily="34" charset="0"/>
                <a:cs typeface="Calibri" panose="020F0502020204030204" pitchFamily="34" charset="0"/>
              </a:rPr>
              <a:t>st</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a:t>
            </a:r>
            <a:r>
              <a:rPr lang="en-US" altLang="en-US" sz="2000" dirty="0">
                <a:latin typeface="Calibri" panose="020F0502020204030204" pitchFamily="34" charset="0"/>
                <a:ea typeface="Calibri" panose="020F0502020204030204" pitchFamily="34" charset="0"/>
                <a:cs typeface="Calibri" panose="020F0502020204030204" pitchFamily="34" charset="0"/>
              </a:rPr>
              <a:t>April,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smtClean="0">
                <a:latin typeface="Calibri" panose="020F0502020204030204" pitchFamily="34" charset="0"/>
                <a:ea typeface="Calibri" panose="020F0502020204030204" pitchFamily="34" charset="0"/>
                <a:cs typeface="Calibri" panose="020F0502020204030204" pitchFamily="34" charset="0"/>
              </a:rPr>
              <a:t>st</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a:t>
            </a:r>
            <a:r>
              <a:rPr lang="en-US" altLang="en-US" sz="2000" dirty="0">
                <a:latin typeface="Calibri" panose="020F0502020204030204" pitchFamily="34" charset="0"/>
                <a:ea typeface="Calibri" panose="020F0502020204030204" pitchFamily="34" charset="0"/>
                <a:cs typeface="Calibri" panose="020F0502020204030204" pitchFamily="34" charset="0"/>
              </a:rPr>
              <a:t>July and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1</a:t>
            </a:r>
            <a:r>
              <a:rPr lang="en-US" altLang="en-US" sz="2000" baseline="30000" dirty="0" smtClean="0">
                <a:latin typeface="Calibri" panose="020F0502020204030204" pitchFamily="34" charset="0"/>
                <a:ea typeface="Calibri" panose="020F0502020204030204" pitchFamily="34" charset="0"/>
                <a:cs typeface="Calibri" panose="020F0502020204030204" pitchFamily="34" charset="0"/>
              </a:rPr>
              <a:t>st</a:t>
            </a:r>
            <a:r>
              <a:rPr lang="en-US" altLang="en-US" sz="2000" dirty="0" smtClean="0">
                <a:latin typeface="Calibri" panose="020F0502020204030204" pitchFamily="34" charset="0"/>
                <a:ea typeface="Calibri" panose="020F0502020204030204" pitchFamily="34" charset="0"/>
                <a:cs typeface="Calibri" panose="020F0502020204030204" pitchFamily="34" charset="0"/>
              </a:rPr>
              <a:t>  October (</a:t>
            </a:r>
            <a:r>
              <a:rPr lang="en-US" altLang="en-US" sz="2000" dirty="0">
                <a:latin typeface="Calibri" panose="020F0502020204030204" pitchFamily="34" charset="0"/>
                <a:ea typeface="Calibri" panose="020F0502020204030204" pitchFamily="34" charset="0"/>
                <a:cs typeface="Calibri" panose="020F0502020204030204" pitchFamily="34" charset="0"/>
              </a:rPr>
              <a:t>Four Qualifying dates)</a:t>
            </a:r>
          </a:p>
          <a:p>
            <a:pPr marL="790571" indent="-342900">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Determination of age on qualifying date (List of documents)</a:t>
            </a:r>
          </a:p>
          <a:p>
            <a:pPr marL="790571" indent="-342900">
              <a:spcBef>
                <a:spcPts val="1200"/>
              </a:spcBef>
              <a:spcAft>
                <a:spcPts val="600"/>
              </a:spcAft>
              <a:buFont typeface="Wingdings" panose="05000000000000000000" pitchFamily="2" charset="2"/>
              <a:buChar char="§"/>
              <a:defRPr/>
            </a:pPr>
            <a:r>
              <a:rPr lang="en-US" sz="2000" b="1" dirty="0" smtClean="0"/>
              <a:t>Documents for age proof - </a:t>
            </a:r>
            <a:r>
              <a:rPr lang="en-US" sz="2000" dirty="0" smtClean="0"/>
              <a:t>Birth </a:t>
            </a:r>
            <a:r>
              <a:rPr lang="en-US" sz="2000" dirty="0"/>
              <a:t>certificate issued by Competent Local Body/ Municipal Authority/ Registrar of Births &amp; Deaths, </a:t>
            </a:r>
            <a:r>
              <a:rPr lang="en-US" sz="2000" dirty="0" err="1"/>
              <a:t>Aadhaar</a:t>
            </a:r>
            <a:r>
              <a:rPr lang="en-US" sz="2000" dirty="0"/>
              <a:t> Card, PAN Card, Driving License, Certificates of Class X or Class XII issued by CBSE/ICSE/ State Education Boards, if it contains Date of Birth, Indian </a:t>
            </a:r>
            <a:r>
              <a:rPr lang="en-US" sz="2000" dirty="0" smtClean="0"/>
              <a:t>Passport or any other document </a:t>
            </a:r>
            <a:r>
              <a:rPr lang="en-US" sz="2000" dirty="0"/>
              <a:t>for Proof of Date of Birth</a:t>
            </a:r>
          </a:p>
          <a:p>
            <a:pPr marL="790571" indent="-342900">
              <a:spcBef>
                <a:spcPts val="1200"/>
              </a:spcBef>
              <a:spcAft>
                <a:spcPts val="600"/>
              </a:spcAft>
              <a:buFont typeface="Wingdings" panose="05000000000000000000" pitchFamily="2" charset="2"/>
              <a:buChar char="§"/>
              <a:defRPr/>
            </a:pPr>
            <a:r>
              <a:rPr lang="en-US" sz="2000" dirty="0" smtClean="0">
                <a:latin typeface="Calibri" panose="020F0502020204030204" pitchFamily="34" charset="0"/>
                <a:ea typeface="Calibri" panose="020F0502020204030204" pitchFamily="34" charset="0"/>
                <a:cs typeface="Calibri" panose="020F0502020204030204" pitchFamily="34" charset="0"/>
              </a:rPr>
              <a:t>If none of the documents mentioned in the form is available, the applicant should enclose some other document in support of age proof; and name of the said document should be mentioned in item 7(ii) and item (iv) of ‘DECLARATION’ part in Form. In such case, the applicant will have to appear personally before Electoral Registration Officer or any other officer designated by him for verification.</a:t>
            </a:r>
          </a:p>
        </p:txBody>
      </p:sp>
      <p:sp>
        <p:nvSpPr>
          <p:cNvPr id="4" name="Title 1"/>
          <p:cNvSpPr txBox="1">
            <a:spLocks/>
          </p:cNvSpPr>
          <p:nvPr/>
        </p:nvSpPr>
        <p:spPr>
          <a:xfrm>
            <a:off x="53954" y="173930"/>
            <a:ext cx="1213804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200" b="1" dirty="0" smtClean="0"/>
              <a:t>Basic Concepts of registration – </a:t>
            </a:r>
            <a:r>
              <a:rPr lang="en-US" altLang="en-US" sz="3200" dirty="0" smtClean="0">
                <a:latin typeface="Calibri" panose="020F0502020204030204" pitchFamily="34" charset="0"/>
                <a:ea typeface="Calibri" panose="020F0502020204030204" pitchFamily="34" charset="0"/>
                <a:cs typeface="Calibri" panose="020F0502020204030204" pitchFamily="34" charset="0"/>
              </a:rPr>
              <a:t>Age qualification - </a:t>
            </a:r>
            <a:r>
              <a:rPr lang="en-US" altLang="en-US" sz="3200" b="1" dirty="0" smtClean="0"/>
              <a:t>contd.</a:t>
            </a:r>
            <a:endParaRPr lang="en-IN" sz="3200" dirty="0"/>
          </a:p>
        </p:txBody>
      </p:sp>
    </p:spTree>
    <p:extLst>
      <p:ext uri="{BB962C8B-B14F-4D97-AF65-F5344CB8AC3E}">
        <p14:creationId xmlns:p14="http://schemas.microsoft.com/office/powerpoint/2010/main" val="8753686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23392" y="758400"/>
            <a:ext cx="10945216" cy="5561522"/>
          </a:xfrm>
          <a:prstGeom prst="rect">
            <a:avLst/>
          </a:prstGeom>
          <a:noFill/>
          <a:ln w="9525">
            <a:noFill/>
            <a:miter lim="800000"/>
            <a:headEnd/>
            <a:tailEnd/>
          </a:ln>
        </p:spPr>
        <p:txBody>
          <a:bodyPr wrap="square" lIns="91439" tIns="45720" rIns="91439" bIns="45720">
            <a:spAutoFit/>
          </a:bodyPr>
          <a:lstStyle/>
          <a:p>
            <a:pPr marL="714369" indent="-266698"/>
            <a:endParaRPr lang="en-US" altLang="en-US" sz="1000" dirty="0">
              <a:latin typeface="Calibri" pitchFamily="34" charset="0"/>
            </a:endParaRPr>
          </a:p>
          <a:p>
            <a:pPr marL="714369" indent="-266698" algn="just">
              <a:lnSpc>
                <a:spcPct val="80000"/>
              </a:lnSpc>
              <a:spcBef>
                <a:spcPts val="500"/>
              </a:spcBef>
              <a:buClr>
                <a:srgbClr val="0BD0D9"/>
              </a:buClr>
            </a:pPr>
            <a:r>
              <a:rPr lang="en-US" sz="2400" b="1" dirty="0" smtClean="0">
                <a:sym typeface="Wingdings" pitchFamily="2" charset="2"/>
              </a:rPr>
              <a:t>Citizenship – admissible documents as proof:</a:t>
            </a:r>
          </a:p>
          <a:p>
            <a:pPr marL="714369" indent="-266698" algn="just">
              <a:lnSpc>
                <a:spcPct val="80000"/>
              </a:lnSpc>
              <a:spcBef>
                <a:spcPts val="500"/>
              </a:spcBef>
              <a:buClr>
                <a:srgbClr val="0BD0D9"/>
              </a:buClr>
            </a:pPr>
            <a:endParaRPr lang="en-US" sz="2400" b="1" dirty="0" smtClean="0">
              <a:sym typeface="Wingdings" pitchFamily="2" charset="2"/>
            </a:endParaRPr>
          </a:p>
          <a:p>
            <a:pPr marL="790571" indent="-342900" algn="just">
              <a:lnSpc>
                <a:spcPct val="80000"/>
              </a:lnSpc>
              <a:spcBef>
                <a:spcPts val="500"/>
              </a:spcBef>
              <a:buClr>
                <a:schemeClr val="tx1"/>
              </a:buClr>
              <a:buFont typeface="Wingdings" panose="05000000000000000000" pitchFamily="2" charset="2"/>
              <a:buChar char="§"/>
            </a:pPr>
            <a:r>
              <a:rPr lang="en-US" sz="2000" dirty="0" smtClean="0"/>
              <a:t>ERO will </a:t>
            </a:r>
            <a:r>
              <a:rPr lang="en-US" sz="2000" dirty="0"/>
              <a:t>bear in mind the Constitution and </a:t>
            </a:r>
            <a:r>
              <a:rPr lang="en-US" sz="2000" b="1" dirty="0">
                <a:solidFill>
                  <a:srgbClr val="FF0000"/>
                </a:solidFill>
              </a:rPr>
              <a:t>Citizenship Act, 1955 </a:t>
            </a:r>
            <a:r>
              <a:rPr lang="en-US" sz="2000" dirty="0"/>
              <a:t>and all other provisions related to the citizenship before passing the order.</a:t>
            </a:r>
          </a:p>
          <a:p>
            <a:pPr marL="790571" indent="-342900" algn="just">
              <a:lnSpc>
                <a:spcPct val="80000"/>
              </a:lnSpc>
              <a:spcBef>
                <a:spcPts val="500"/>
              </a:spcBef>
              <a:buClr>
                <a:srgbClr val="0BD0D9"/>
              </a:buClr>
              <a:buFont typeface="Wingdings" panose="05000000000000000000" pitchFamily="2" charset="2"/>
              <a:buChar char="§"/>
            </a:pPr>
            <a:endParaRPr lang="en-US" sz="2000" dirty="0"/>
          </a:p>
          <a:p>
            <a:pPr marL="790571" indent="-342900" algn="just">
              <a:lnSpc>
                <a:spcPct val="80000"/>
              </a:lnSpc>
              <a:spcBef>
                <a:spcPts val="500"/>
              </a:spcBef>
              <a:buClr>
                <a:schemeClr val="tx1"/>
              </a:buClr>
              <a:buFont typeface="Wingdings" panose="05000000000000000000" pitchFamily="2" charset="2"/>
              <a:buChar char="§"/>
            </a:pPr>
            <a:r>
              <a:rPr lang="en-US" sz="2000" dirty="0" smtClean="0"/>
              <a:t>Though </a:t>
            </a:r>
            <a:r>
              <a:rPr lang="en-US" sz="2000" dirty="0"/>
              <a:t>the onus of proof of citizenship lies on applicant, the ERO must be satisfied with all the proofs which can be any of the following:-</a:t>
            </a:r>
          </a:p>
          <a:p>
            <a:pPr marL="1411289" lvl="3" indent="-285750">
              <a:lnSpc>
                <a:spcPct val="80000"/>
              </a:lnSpc>
              <a:spcBef>
                <a:spcPts val="1200"/>
              </a:spcBef>
              <a:buFont typeface="Courier New" panose="02070309020205020404" pitchFamily="49" charset="0"/>
              <a:buChar char="o"/>
            </a:pPr>
            <a:r>
              <a:rPr lang="en-US" sz="2000" dirty="0" smtClean="0"/>
              <a:t>National </a:t>
            </a:r>
            <a:r>
              <a:rPr lang="en-US" sz="2000" dirty="0"/>
              <a:t>Register of Citizens (NRC)</a:t>
            </a:r>
          </a:p>
          <a:p>
            <a:pPr marL="1468439" lvl="3" indent="-342900">
              <a:lnSpc>
                <a:spcPct val="80000"/>
              </a:lnSpc>
              <a:spcBef>
                <a:spcPts val="1200"/>
              </a:spcBef>
              <a:buFont typeface="Courier New" panose="02070309020205020404" pitchFamily="49" charset="0"/>
              <a:buChar char="o"/>
            </a:pPr>
            <a:r>
              <a:rPr lang="en-US" sz="2000" dirty="0" smtClean="0"/>
              <a:t>Citizenship </a:t>
            </a:r>
            <a:r>
              <a:rPr lang="en-US" sz="2000" dirty="0"/>
              <a:t>certificate issued by competent authority</a:t>
            </a:r>
          </a:p>
          <a:p>
            <a:pPr marL="1468439" lvl="3" indent="-342900">
              <a:lnSpc>
                <a:spcPct val="80000"/>
              </a:lnSpc>
              <a:spcBef>
                <a:spcPts val="1200"/>
              </a:spcBef>
              <a:buFont typeface="Courier New" panose="02070309020205020404" pitchFamily="49" charset="0"/>
              <a:buChar char="o"/>
            </a:pPr>
            <a:r>
              <a:rPr lang="en-US" sz="2000" dirty="0" smtClean="0"/>
              <a:t>Valid </a:t>
            </a:r>
            <a:r>
              <a:rPr lang="en-US" sz="2000" dirty="0"/>
              <a:t>passport by Government of India</a:t>
            </a:r>
          </a:p>
          <a:p>
            <a:pPr marL="1468439" lvl="3" indent="-342900">
              <a:lnSpc>
                <a:spcPct val="80000"/>
              </a:lnSpc>
              <a:spcBef>
                <a:spcPts val="1200"/>
              </a:spcBef>
              <a:buFont typeface="Courier New" panose="02070309020205020404" pitchFamily="49" charset="0"/>
              <a:buChar char="o"/>
            </a:pPr>
            <a:r>
              <a:rPr lang="en-US" sz="2000" dirty="0"/>
              <a:t>Birth Certificate etc</a:t>
            </a:r>
            <a:r>
              <a:rPr lang="en-US" sz="2000" dirty="0" smtClean="0"/>
              <a:t>.</a:t>
            </a:r>
          </a:p>
          <a:p>
            <a:pPr marL="1125539" lvl="3">
              <a:lnSpc>
                <a:spcPct val="80000"/>
              </a:lnSpc>
              <a:spcBef>
                <a:spcPts val="1200"/>
              </a:spcBef>
            </a:pPr>
            <a:endParaRPr lang="en-US" sz="2000" dirty="0"/>
          </a:p>
          <a:p>
            <a:pPr marL="790571" indent="-342900" algn="just">
              <a:lnSpc>
                <a:spcPct val="80000"/>
              </a:lnSpc>
              <a:spcBef>
                <a:spcPts val="500"/>
              </a:spcBef>
              <a:buClr>
                <a:schemeClr val="tx1"/>
              </a:buClr>
              <a:buFont typeface="Wingdings" panose="05000000000000000000" pitchFamily="2" charset="2"/>
              <a:buChar char="§"/>
            </a:pPr>
            <a:r>
              <a:rPr lang="en-US" sz="2000" dirty="0" smtClean="0"/>
              <a:t>If </a:t>
            </a:r>
            <a:r>
              <a:rPr lang="en-US" sz="2000" dirty="0"/>
              <a:t>still not satisfied the ERO should refer the matter to the competent authority under the relevant law.</a:t>
            </a:r>
          </a:p>
          <a:p>
            <a:pPr marL="714369" indent="-266698"/>
            <a:endParaRPr lang="en-US" altLang="en-US" sz="2000" dirty="0">
              <a:latin typeface="Calibri" pitchFamily="34" charset="0"/>
            </a:endParaRPr>
          </a:p>
          <a:p>
            <a:pPr marL="714369" indent="-266698"/>
            <a:endParaRPr lang="en-US" altLang="en-US" sz="2000" dirty="0">
              <a:latin typeface="Calibri" pitchFamily="34" charset="0"/>
            </a:endParaRPr>
          </a:p>
        </p:txBody>
      </p:sp>
      <p:sp>
        <p:nvSpPr>
          <p:cNvPr id="2" name="Rectangle 1"/>
          <p:cNvSpPr/>
          <p:nvPr/>
        </p:nvSpPr>
        <p:spPr>
          <a:xfrm>
            <a:off x="191343" y="260648"/>
            <a:ext cx="11809314" cy="523220"/>
          </a:xfrm>
          <a:prstGeom prst="rect">
            <a:avLst/>
          </a:prstGeom>
        </p:spPr>
        <p:txBody>
          <a:bodyPr wrap="square">
            <a:spAutoFit/>
          </a:bodyPr>
          <a:lstStyle/>
          <a:p>
            <a:pPr algn="ctr"/>
            <a:r>
              <a:rPr lang="en-US" altLang="en-US" sz="2800" b="1" smtClean="0"/>
              <a:t>Basic Concepts of registration – </a:t>
            </a:r>
            <a:r>
              <a:rPr lang="en-US" altLang="en-US" sz="2800" b="1" smtClean="0">
                <a:latin typeface="Calibri" pitchFamily="34" charset="0"/>
              </a:rPr>
              <a:t>Determination of Citizenship </a:t>
            </a:r>
            <a:r>
              <a:rPr lang="en-US" altLang="en-US" sz="2800" smtClean="0">
                <a:latin typeface="Calibri" panose="020F0502020204030204" pitchFamily="34" charset="0"/>
                <a:ea typeface="Calibri" panose="020F0502020204030204" pitchFamily="34" charset="0"/>
                <a:cs typeface="Calibri" panose="020F0502020204030204" pitchFamily="34" charset="0"/>
              </a:rPr>
              <a:t>- </a:t>
            </a:r>
            <a:r>
              <a:rPr lang="en-US" altLang="en-US" sz="2800" b="1" smtClean="0"/>
              <a:t>contd.</a:t>
            </a:r>
            <a:endParaRPr lang="en-IN"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35360" y="836712"/>
            <a:ext cx="11592022" cy="5755422"/>
          </a:xfrm>
          <a:prstGeom prst="rect">
            <a:avLst/>
          </a:prstGeom>
          <a:noFill/>
          <a:ln w="9525">
            <a:noFill/>
            <a:miter lim="800000"/>
            <a:headEnd/>
            <a:tailEnd/>
          </a:ln>
        </p:spPr>
        <p:txBody>
          <a:bodyPr wrap="square" lIns="91439" tIns="45720" rIns="91439" bIns="45720">
            <a:spAutoFit/>
          </a:bodyPr>
          <a:lstStyle/>
          <a:p>
            <a:pPr>
              <a:defRPr/>
            </a:pPr>
            <a:r>
              <a:rPr lang="en-US" altLang="en-US" sz="2400" b="1" dirty="0" smtClean="0">
                <a:latin typeface="Calibri" panose="020F0502020204030204" pitchFamily="34" charset="0"/>
                <a:ea typeface="Calibri" panose="020F0502020204030204" pitchFamily="34" charset="0"/>
                <a:cs typeface="Calibri" panose="020F0502020204030204" pitchFamily="34" charset="0"/>
              </a:rPr>
              <a:t>Criteria to decide ‘Ordinarily </a:t>
            </a:r>
            <a:r>
              <a:rPr lang="en-US" altLang="en-US" sz="2400" b="1" dirty="0">
                <a:latin typeface="Calibri" panose="020F0502020204030204" pitchFamily="34" charset="0"/>
                <a:ea typeface="Calibri" panose="020F0502020204030204" pitchFamily="34" charset="0"/>
                <a:cs typeface="Calibri" panose="020F0502020204030204" pitchFamily="34" charset="0"/>
              </a:rPr>
              <a:t>R</a:t>
            </a:r>
            <a:r>
              <a:rPr lang="en-US" altLang="en-US" sz="2400" b="1" dirty="0" smtClean="0">
                <a:latin typeface="Calibri" panose="020F0502020204030204" pitchFamily="34" charset="0"/>
                <a:ea typeface="Calibri" panose="020F0502020204030204" pitchFamily="34" charset="0"/>
                <a:cs typeface="Calibri" panose="020F0502020204030204" pitchFamily="34" charset="0"/>
              </a:rPr>
              <a:t>esident’ status:</a:t>
            </a:r>
          </a:p>
          <a:p>
            <a:pPr>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Ordinary </a:t>
            </a:r>
            <a:r>
              <a:rPr lang="en-US" altLang="en-US" sz="2000" dirty="0">
                <a:latin typeface="Calibri" panose="020F0502020204030204" pitchFamily="34" charset="0"/>
                <a:ea typeface="Calibri" panose="020F0502020204030204" pitchFamily="34" charset="0"/>
                <a:cs typeface="Calibri" panose="020F0502020204030204" pitchFamily="34" charset="0"/>
              </a:rPr>
              <a:t>Residence</a:t>
            </a:r>
            <a:r>
              <a:rPr lang="en-US" altLang="en-US" dirty="0">
                <a:latin typeface="Calibri" panose="020F0502020204030204" pitchFamily="34" charset="0"/>
                <a:ea typeface="Calibri" panose="020F0502020204030204" pitchFamily="34" charset="0"/>
                <a:cs typeface="Calibri" panose="020F0502020204030204" pitchFamily="34" charset="0"/>
              </a:rPr>
              <a:t> </a:t>
            </a:r>
            <a:r>
              <a:rPr lang="en-US" altLang="en-US"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altLang="en-US"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20 RPA 1950)- </a:t>
            </a:r>
            <a:endParaRPr lang="en-US" altLang="en-US"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704847" indent="-342900">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No minimum period specified </a:t>
            </a:r>
          </a:p>
          <a:p>
            <a:pPr marL="704847" indent="-342900">
              <a:spcBef>
                <a:spcPts val="1200"/>
              </a:spcBef>
              <a:spcAft>
                <a:spcPts val="600"/>
              </a:spcAft>
              <a:buFont typeface="Wingdings" panose="05000000000000000000" pitchFamily="2" charset="2"/>
              <a:buChar char="§"/>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Person </a:t>
            </a:r>
            <a:r>
              <a:rPr lang="en-US" altLang="en-US" sz="2000" dirty="0">
                <a:latin typeface="Calibri" panose="020F0502020204030204" pitchFamily="34" charset="0"/>
                <a:ea typeface="Calibri" panose="020F0502020204030204" pitchFamily="34" charset="0"/>
                <a:cs typeface="Calibri" panose="020F0502020204030204" pitchFamily="34" charset="0"/>
              </a:rPr>
              <a:t>should be sleeping regularly at the place </a:t>
            </a:r>
          </a:p>
          <a:p>
            <a:pPr marL="704847" indent="-342900">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Temporary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absence - no </a:t>
            </a:r>
            <a:r>
              <a:rPr lang="en-US" altLang="en-US" sz="2000" dirty="0">
                <a:latin typeface="Calibri" panose="020F0502020204030204" pitchFamily="34" charset="0"/>
                <a:ea typeface="Calibri" panose="020F0502020204030204" pitchFamily="34" charset="0"/>
                <a:cs typeface="Calibri" panose="020F0502020204030204" pitchFamily="34" charset="0"/>
              </a:rPr>
              <a:t>disqualification</a:t>
            </a:r>
          </a:p>
          <a:p>
            <a:pPr marL="704847" indent="-342900" algn="just">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Mere ownership of a dwelling </a:t>
            </a:r>
            <a:r>
              <a:rPr lang="en-US" altLang="en-US" sz="2000" dirty="0" smtClean="0">
                <a:latin typeface="Calibri" panose="020F0502020204030204" pitchFamily="34" charset="0"/>
                <a:ea typeface="Calibri" panose="020F0502020204030204" pitchFamily="34" charset="0"/>
                <a:cs typeface="Calibri" panose="020F0502020204030204" pitchFamily="34" charset="0"/>
              </a:rPr>
              <a:t>place - no </a:t>
            </a:r>
            <a:r>
              <a:rPr lang="en-US" altLang="en-US" sz="2000" dirty="0">
                <a:latin typeface="Calibri" panose="020F0502020204030204" pitchFamily="34" charset="0"/>
                <a:ea typeface="Calibri" panose="020F0502020204030204" pitchFamily="34" charset="0"/>
                <a:cs typeface="Calibri" panose="020F0502020204030204" pitchFamily="34" charset="0"/>
              </a:rPr>
              <a:t>qualification</a:t>
            </a:r>
          </a:p>
          <a:p>
            <a:pPr marL="704847" indent="-342900" algn="just">
              <a:spcBef>
                <a:spcPts val="1200"/>
              </a:spcBef>
              <a:spcAft>
                <a:spcPts val="600"/>
              </a:spcAft>
              <a:buFont typeface="Wingdings" panose="05000000000000000000" pitchFamily="2" charset="2"/>
              <a:buChar char="§"/>
              <a:defRPr/>
            </a:pPr>
            <a:r>
              <a:rPr lang="en-US" altLang="en-US" sz="2000" dirty="0">
                <a:latin typeface="Calibri" panose="020F0502020204030204" pitchFamily="34" charset="0"/>
                <a:ea typeface="Calibri" panose="020F0502020204030204" pitchFamily="34" charset="0"/>
                <a:cs typeface="Calibri" panose="020F0502020204030204" pitchFamily="34" charset="0"/>
              </a:rPr>
              <a:t>Exceptional categories- MP/MLA/MLC, patients under treatment from mental illness, detained prisoners, service voters and wives if living with them, Declared office holders and wives if living with them, Overseas Indian Electors, students, </a:t>
            </a:r>
            <a:r>
              <a:rPr lang="en-US" altLang="en-US" sz="2000" dirty="0" err="1">
                <a:latin typeface="Calibri" panose="020F0502020204030204" pitchFamily="34" charset="0"/>
                <a:ea typeface="Calibri" panose="020F0502020204030204" pitchFamily="34" charset="0"/>
                <a:cs typeface="Calibri" panose="020F0502020204030204" pitchFamily="34" charset="0"/>
              </a:rPr>
              <a:t>Sangha</a:t>
            </a:r>
            <a:r>
              <a:rPr lang="en-US" altLang="en-US" sz="2000" dirty="0">
                <a:latin typeface="Calibri" panose="020F0502020204030204" pitchFamily="34" charset="0"/>
                <a:ea typeface="Calibri" panose="020F0502020204030204" pitchFamily="34" charset="0"/>
                <a:cs typeface="Calibri" panose="020F0502020204030204" pitchFamily="34" charset="0"/>
              </a:rPr>
              <a:t> electors </a:t>
            </a:r>
          </a:p>
          <a:p>
            <a:pPr marL="704847" indent="-342900" algn="just">
              <a:spcBef>
                <a:spcPts val="1200"/>
              </a:spcBef>
              <a:spcAft>
                <a:spcPts val="600"/>
              </a:spcAft>
              <a:buFont typeface="Wingdings" panose="05000000000000000000" pitchFamily="2" charset="2"/>
              <a:buChar char="§"/>
              <a:defRPr/>
            </a:pPr>
            <a:r>
              <a:rPr lang="en-US" sz="2000" dirty="0">
                <a:latin typeface="Calibri" panose="020F0502020204030204" pitchFamily="34" charset="0"/>
                <a:ea typeface="Calibri" panose="020F0502020204030204" pitchFamily="34" charset="0"/>
                <a:cs typeface="Calibri" panose="020F0502020204030204" pitchFamily="34" charset="0"/>
              </a:rPr>
              <a:t>Documentary proof of residence may not be insisted if it is not available specially in case of homeless persons, tenants who have disputes with landlords, sex workers etc.</a:t>
            </a:r>
          </a:p>
          <a:p>
            <a:pPr marL="704847" indent="-342900">
              <a:spcBef>
                <a:spcPts val="1200"/>
              </a:spcBef>
              <a:spcAft>
                <a:spcPts val="600"/>
              </a:spcAft>
              <a:buFont typeface="Wingdings" panose="05000000000000000000" pitchFamily="2" charset="2"/>
              <a:buChar char="§"/>
              <a:defRPr/>
            </a:pPr>
            <a:r>
              <a:rPr lang="en-US" sz="2000" dirty="0">
                <a:latin typeface="Calibri" panose="020F0502020204030204" pitchFamily="34" charset="0"/>
                <a:ea typeface="Calibri" panose="020F0502020204030204" pitchFamily="34" charset="0"/>
                <a:cs typeface="Calibri" panose="020F0502020204030204" pitchFamily="34" charset="0"/>
              </a:rPr>
              <a:t>In such cases the BLO or some other officers can verify by visiting the place of residence mentioned in the application form that the applicant actually lives there.</a:t>
            </a: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Basic Concepts of registration – </a:t>
            </a:r>
            <a:r>
              <a:rPr lang="en-US" altLang="en-US" sz="2800" b="1" dirty="0" smtClean="0">
                <a:latin typeface="Calibri" pitchFamily="34" charset="0"/>
              </a:rPr>
              <a:t>Ordinary Residence </a:t>
            </a:r>
            <a:r>
              <a:rPr lang="en-US" altLang="en-US" sz="2800" dirty="0" smtClean="0">
                <a:latin typeface="Calibri" panose="020F0502020204030204" pitchFamily="34" charset="0"/>
                <a:ea typeface="Calibri" panose="020F0502020204030204" pitchFamily="34" charset="0"/>
                <a:cs typeface="Calibri" panose="020F0502020204030204" pitchFamily="34" charset="0"/>
              </a:rPr>
              <a:t>- </a:t>
            </a:r>
            <a:r>
              <a:rPr lang="en-US" altLang="en-US" sz="2800" b="1" dirty="0" smtClean="0"/>
              <a:t>contd.</a:t>
            </a:r>
            <a:endParaRPr lang="en-IN"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914" y="692696"/>
            <a:ext cx="12192914" cy="6070893"/>
          </a:xfrm>
          <a:prstGeom prst="rect">
            <a:avLst/>
          </a:prstGeom>
          <a:noFill/>
          <a:ln w="9525">
            <a:noFill/>
            <a:miter lim="800000"/>
            <a:headEnd/>
            <a:tailEnd/>
          </a:ln>
        </p:spPr>
        <p:txBody>
          <a:bodyPr wrap="square" lIns="91439" tIns="45720" rIns="91439" bIns="45720">
            <a:spAutoFit/>
          </a:bodyPr>
          <a:lstStyle/>
          <a:p>
            <a:pPr>
              <a:defRPr/>
            </a:pPr>
            <a:r>
              <a:rPr lang="en-US" altLang="en-US" b="1" dirty="0" smtClean="0">
                <a:latin typeface="+mj-lt"/>
              </a:rPr>
              <a:t>Periodicity of revision of ER – types of revision -  ER for AC – ER for PC – RER, 1960: </a:t>
            </a:r>
            <a:br>
              <a:rPr lang="en-US" altLang="en-US" b="1" dirty="0" smtClean="0">
                <a:latin typeface="+mj-lt"/>
              </a:rPr>
            </a:br>
            <a:endParaRPr lang="en-US" altLang="en-US" b="1" dirty="0" smtClean="0">
              <a:latin typeface="+mj-lt"/>
            </a:endParaRPr>
          </a:p>
          <a:p>
            <a:pPr>
              <a:defRPr/>
            </a:pPr>
            <a:r>
              <a:rPr lang="en-US" altLang="en-US" b="1" dirty="0" smtClean="0">
                <a:latin typeface="+mj-lt"/>
              </a:rPr>
              <a:t>Periodicity </a:t>
            </a:r>
            <a:r>
              <a:rPr lang="en-US" altLang="en-US" b="1" dirty="0">
                <a:latin typeface="+mj-lt"/>
              </a:rPr>
              <a:t>of Revision</a:t>
            </a:r>
            <a:r>
              <a:rPr lang="en-US" altLang="en-US" dirty="0">
                <a:latin typeface="+mj-lt"/>
              </a:rPr>
              <a:t> </a:t>
            </a:r>
            <a:r>
              <a:rPr lang="en-US" altLang="en-US" b="1" dirty="0">
                <a:solidFill>
                  <a:srgbClr val="FF0000"/>
                </a:solidFill>
                <a:latin typeface="+mj-lt"/>
              </a:rPr>
              <a:t>(</a:t>
            </a:r>
            <a:r>
              <a:rPr lang="en-US" altLang="en-US" b="1" dirty="0" smtClean="0">
                <a:solidFill>
                  <a:srgbClr val="FF0000"/>
                </a:solidFill>
                <a:latin typeface="+mj-lt"/>
              </a:rPr>
              <a:t>S 21 RPA 1950)</a:t>
            </a:r>
            <a:endParaRPr lang="en-US" altLang="en-US" b="1" dirty="0">
              <a:solidFill>
                <a:srgbClr val="FF0000"/>
              </a:solidFill>
              <a:latin typeface="+mj-lt"/>
            </a:endParaRPr>
          </a:p>
          <a:p>
            <a:pPr marL="714369" indent="-352422">
              <a:spcBef>
                <a:spcPts val="900"/>
              </a:spcBef>
              <a:buFont typeface="Wingdings" panose="05000000000000000000" pitchFamily="2" charset="2"/>
              <a:buChar char="§"/>
              <a:defRPr/>
            </a:pPr>
            <a:r>
              <a:rPr lang="en-US" altLang="en-US" dirty="0">
                <a:latin typeface="+mj-lt"/>
              </a:rPr>
              <a:t>Before each election. </a:t>
            </a:r>
          </a:p>
          <a:p>
            <a:pPr marL="714369" indent="-352422">
              <a:spcBef>
                <a:spcPts val="900"/>
              </a:spcBef>
              <a:buFont typeface="Wingdings" panose="05000000000000000000" pitchFamily="2" charset="2"/>
              <a:buChar char="§"/>
              <a:defRPr/>
            </a:pPr>
            <a:r>
              <a:rPr lang="en-US" altLang="en-US" dirty="0">
                <a:latin typeface="+mj-lt"/>
              </a:rPr>
              <a:t>However, ECI may direct revision in any year. </a:t>
            </a:r>
          </a:p>
          <a:p>
            <a:pPr marL="714369" indent="-352422">
              <a:spcBef>
                <a:spcPts val="900"/>
              </a:spcBef>
              <a:buFont typeface="Wingdings" panose="05000000000000000000" pitchFamily="2" charset="2"/>
              <a:buChar char="§"/>
              <a:defRPr/>
            </a:pPr>
            <a:r>
              <a:rPr lang="en-US" altLang="en-US" dirty="0">
                <a:latin typeface="+mj-lt"/>
              </a:rPr>
              <a:t>Annual Revision, though not provided in laws.</a:t>
            </a:r>
          </a:p>
          <a:p>
            <a:pPr>
              <a:defRPr/>
            </a:pPr>
            <a:r>
              <a:rPr lang="en-US" altLang="en-US" b="1" dirty="0" smtClean="0">
                <a:latin typeface="+mj-lt"/>
              </a:rPr>
              <a:t>Types </a:t>
            </a:r>
            <a:r>
              <a:rPr lang="en-US" altLang="en-US" b="1" dirty="0">
                <a:latin typeface="+mj-lt"/>
              </a:rPr>
              <a:t>of Revision </a:t>
            </a:r>
            <a:r>
              <a:rPr lang="en-US" altLang="en-US" b="1" dirty="0">
                <a:solidFill>
                  <a:srgbClr val="FF0000"/>
                </a:solidFill>
                <a:latin typeface="+mj-lt"/>
              </a:rPr>
              <a:t>(</a:t>
            </a:r>
            <a:r>
              <a:rPr lang="en-US" altLang="en-US" b="1" dirty="0" smtClean="0">
                <a:solidFill>
                  <a:srgbClr val="FF0000"/>
                </a:solidFill>
                <a:latin typeface="+mj-lt"/>
              </a:rPr>
              <a:t>R </a:t>
            </a:r>
            <a:r>
              <a:rPr lang="en-US" altLang="en-US" b="1" dirty="0">
                <a:solidFill>
                  <a:srgbClr val="FF0000"/>
                </a:solidFill>
                <a:latin typeface="+mj-lt"/>
              </a:rPr>
              <a:t>25(1</a:t>
            </a:r>
            <a:r>
              <a:rPr lang="en-US" altLang="en-US" b="1" dirty="0" smtClean="0">
                <a:solidFill>
                  <a:srgbClr val="FF0000"/>
                </a:solidFill>
                <a:latin typeface="+mj-lt"/>
              </a:rPr>
              <a:t>) </a:t>
            </a:r>
            <a:r>
              <a:rPr lang="en-US" altLang="en-US" b="1" dirty="0" smtClean="0">
                <a:solidFill>
                  <a:srgbClr val="FF0000"/>
                </a:solidFill>
              </a:rPr>
              <a:t>RER 1960</a:t>
            </a:r>
            <a:r>
              <a:rPr lang="en-US" altLang="en-US" b="1" dirty="0" smtClean="0">
                <a:solidFill>
                  <a:srgbClr val="FF0000"/>
                </a:solidFill>
                <a:latin typeface="+mj-lt"/>
              </a:rPr>
              <a:t>) </a:t>
            </a:r>
            <a:endParaRPr lang="en-US" altLang="en-US" b="1" dirty="0">
              <a:solidFill>
                <a:srgbClr val="FF0000"/>
              </a:solidFill>
              <a:latin typeface="+mj-lt"/>
            </a:endParaRPr>
          </a:p>
          <a:p>
            <a:pPr marL="714369" indent="-352422">
              <a:spcBef>
                <a:spcPts val="900"/>
              </a:spcBef>
              <a:buFont typeface="Wingdings" panose="05000000000000000000" pitchFamily="2" charset="2"/>
              <a:buChar char="§"/>
              <a:defRPr/>
            </a:pPr>
            <a:r>
              <a:rPr lang="en-ZW" altLang="en-US" dirty="0">
                <a:latin typeface="+mj-lt"/>
              </a:rPr>
              <a:t>Intensive Revision,  OR</a:t>
            </a:r>
          </a:p>
          <a:p>
            <a:pPr marL="714369" indent="-352422">
              <a:spcBef>
                <a:spcPts val="900"/>
              </a:spcBef>
              <a:buFont typeface="Wingdings" panose="05000000000000000000" pitchFamily="2" charset="2"/>
              <a:buChar char="§"/>
              <a:defRPr/>
            </a:pPr>
            <a:r>
              <a:rPr lang="en-ZW" altLang="en-US" dirty="0">
                <a:latin typeface="+mj-lt"/>
              </a:rPr>
              <a:t>Summary Revision,  </a:t>
            </a:r>
            <a:r>
              <a:rPr lang="en-ZW" altLang="en-US" dirty="0" smtClean="0">
                <a:latin typeface="+mj-lt"/>
              </a:rPr>
              <a:t>OR</a:t>
            </a:r>
          </a:p>
          <a:p>
            <a:pPr marL="714369" indent="-352422">
              <a:spcBef>
                <a:spcPts val="900"/>
              </a:spcBef>
              <a:buFont typeface="Wingdings" panose="05000000000000000000" pitchFamily="2" charset="2"/>
              <a:buChar char="§"/>
              <a:defRPr/>
            </a:pPr>
            <a:r>
              <a:rPr lang="en-ZW" altLang="en-US" dirty="0">
                <a:latin typeface="+mj-lt"/>
              </a:rPr>
              <a:t>Special Summary </a:t>
            </a:r>
            <a:r>
              <a:rPr lang="en-ZW" altLang="en-US" dirty="0" smtClean="0">
                <a:latin typeface="+mj-lt"/>
              </a:rPr>
              <a:t>Revision, OR</a:t>
            </a:r>
            <a:endParaRPr lang="en-ZW" altLang="en-US" dirty="0">
              <a:latin typeface="+mj-lt"/>
            </a:endParaRPr>
          </a:p>
          <a:p>
            <a:pPr marL="714369" indent="-352422">
              <a:spcBef>
                <a:spcPts val="900"/>
              </a:spcBef>
              <a:buFont typeface="Wingdings" panose="05000000000000000000" pitchFamily="2" charset="2"/>
              <a:buChar char="§"/>
              <a:defRPr/>
            </a:pPr>
            <a:r>
              <a:rPr lang="en-ZW" altLang="en-US" dirty="0">
                <a:latin typeface="+mj-lt"/>
              </a:rPr>
              <a:t>Partly intensive and partly summary.</a:t>
            </a:r>
          </a:p>
          <a:p>
            <a:pPr>
              <a:defRPr/>
            </a:pPr>
            <a:r>
              <a:rPr lang="en-US" altLang="en-US" b="1" dirty="0" smtClean="0">
                <a:latin typeface="+mj-lt"/>
              </a:rPr>
              <a:t>ER </a:t>
            </a:r>
            <a:r>
              <a:rPr lang="en-US" altLang="en-US" b="1" dirty="0">
                <a:latin typeface="+mj-lt"/>
              </a:rPr>
              <a:t>for AC and PC</a:t>
            </a:r>
          </a:p>
          <a:p>
            <a:pPr marL="714369" indent="-352422">
              <a:spcBef>
                <a:spcPts val="900"/>
              </a:spcBef>
              <a:buFont typeface="Wingdings" panose="05000000000000000000" pitchFamily="2" charset="2"/>
              <a:buChar char="§"/>
              <a:defRPr/>
            </a:pPr>
            <a:r>
              <a:rPr lang="en-US" altLang="en-US" dirty="0">
                <a:latin typeface="+mj-lt"/>
              </a:rPr>
              <a:t>ER is prepared AC wise </a:t>
            </a:r>
            <a:r>
              <a:rPr lang="en-US" altLang="en-US" b="1" dirty="0">
                <a:solidFill>
                  <a:srgbClr val="FF0000"/>
                </a:solidFill>
                <a:latin typeface="+mj-lt"/>
              </a:rPr>
              <a:t>(</a:t>
            </a:r>
            <a:r>
              <a:rPr lang="en-US" altLang="en-US" b="1" dirty="0" smtClean="0">
                <a:solidFill>
                  <a:srgbClr val="FF0000"/>
                </a:solidFill>
                <a:latin typeface="+mj-lt"/>
              </a:rPr>
              <a:t>S </a:t>
            </a:r>
            <a:r>
              <a:rPr lang="en-US" altLang="en-US" b="1" dirty="0">
                <a:solidFill>
                  <a:srgbClr val="FF0000"/>
                </a:solidFill>
                <a:latin typeface="+mj-lt"/>
              </a:rPr>
              <a:t>14 to </a:t>
            </a:r>
            <a:r>
              <a:rPr lang="en-US" altLang="en-US" b="1" dirty="0" smtClean="0">
                <a:solidFill>
                  <a:srgbClr val="FF0000"/>
                </a:solidFill>
                <a:latin typeface="+mj-lt"/>
              </a:rPr>
              <a:t>25 </a:t>
            </a:r>
            <a:r>
              <a:rPr lang="en-US" altLang="en-US" b="1" dirty="0">
                <a:solidFill>
                  <a:srgbClr val="FF0000"/>
                </a:solidFill>
              </a:rPr>
              <a:t>RPA 1950</a:t>
            </a:r>
            <a:r>
              <a:rPr lang="en-US" altLang="en-US" b="1" dirty="0" smtClean="0">
                <a:solidFill>
                  <a:srgbClr val="FF0000"/>
                </a:solidFill>
                <a:latin typeface="+mj-lt"/>
              </a:rPr>
              <a:t>)</a:t>
            </a:r>
            <a:endParaRPr lang="en-US" altLang="en-US" b="1" dirty="0">
              <a:solidFill>
                <a:srgbClr val="FF0000"/>
              </a:solidFill>
              <a:latin typeface="+mj-lt"/>
            </a:endParaRPr>
          </a:p>
          <a:p>
            <a:pPr marL="714369" indent="-352422" algn="just">
              <a:spcBef>
                <a:spcPts val="900"/>
              </a:spcBef>
              <a:buFont typeface="Wingdings" panose="05000000000000000000" pitchFamily="2" charset="2"/>
              <a:buChar char="§"/>
              <a:defRPr/>
            </a:pPr>
            <a:r>
              <a:rPr lang="en-US" altLang="en-US" dirty="0">
                <a:latin typeface="+mj-lt"/>
              </a:rPr>
              <a:t>In States/UTs having LA, no separate ER for PC where ER of PC is comprised of ER of its Assembly segments (</a:t>
            </a:r>
            <a:r>
              <a:rPr lang="en-US" altLang="en-US" b="1" dirty="0" smtClean="0">
                <a:solidFill>
                  <a:srgbClr val="FF0000"/>
                </a:solidFill>
                <a:latin typeface="+mj-lt"/>
              </a:rPr>
              <a:t>S 13D </a:t>
            </a:r>
            <a:r>
              <a:rPr lang="en-US" altLang="en-US" b="1" dirty="0">
                <a:solidFill>
                  <a:srgbClr val="FF0000"/>
                </a:solidFill>
              </a:rPr>
              <a:t>RPA </a:t>
            </a:r>
            <a:r>
              <a:rPr lang="en-US" altLang="en-US" b="1" dirty="0" smtClean="0">
                <a:solidFill>
                  <a:srgbClr val="FF0000"/>
                </a:solidFill>
              </a:rPr>
              <a:t>1950</a:t>
            </a:r>
            <a:r>
              <a:rPr lang="en-US" altLang="en-US" b="1" dirty="0" smtClean="0">
                <a:solidFill>
                  <a:srgbClr val="FF0000"/>
                </a:solidFill>
                <a:latin typeface="+mj-lt"/>
              </a:rPr>
              <a:t>)</a:t>
            </a:r>
            <a:endParaRPr lang="en-US" altLang="en-US" b="1" dirty="0">
              <a:solidFill>
                <a:srgbClr val="FF0000"/>
              </a:solidFill>
              <a:latin typeface="+mj-lt"/>
            </a:endParaRPr>
          </a:p>
          <a:p>
            <a:pPr marL="714369" indent="-352422" algn="just">
              <a:spcBef>
                <a:spcPts val="900"/>
              </a:spcBef>
              <a:buFont typeface="Wingdings" panose="05000000000000000000" pitchFamily="2" charset="2"/>
              <a:buChar char="§"/>
              <a:defRPr/>
            </a:pPr>
            <a:r>
              <a:rPr lang="en-US" altLang="en-US" dirty="0">
                <a:latin typeface="+mj-lt"/>
              </a:rPr>
              <a:t>ER are organized as geographically defined parts </a:t>
            </a:r>
            <a:r>
              <a:rPr lang="en-US" altLang="en-US" b="1" dirty="0">
                <a:solidFill>
                  <a:srgbClr val="FF0000"/>
                </a:solidFill>
                <a:latin typeface="+mj-lt"/>
              </a:rPr>
              <a:t>(</a:t>
            </a:r>
            <a:r>
              <a:rPr lang="en-US" altLang="en-US" b="1" dirty="0" smtClean="0">
                <a:solidFill>
                  <a:srgbClr val="FF0000"/>
                </a:solidFill>
                <a:latin typeface="+mj-lt"/>
              </a:rPr>
              <a:t>R 5 RER 1960)</a:t>
            </a:r>
            <a:r>
              <a:rPr lang="en-US" altLang="en-US" dirty="0" smtClean="0">
                <a:latin typeface="+mj-lt"/>
              </a:rPr>
              <a:t>. </a:t>
            </a:r>
            <a:r>
              <a:rPr lang="en-US" altLang="en-US" dirty="0">
                <a:latin typeface="+mj-lt"/>
              </a:rPr>
              <a:t>Parts are further organized into Sections and households</a:t>
            </a:r>
          </a:p>
          <a:p>
            <a:pPr marL="714369" indent="-352422">
              <a:spcBef>
                <a:spcPts val="900"/>
              </a:spcBef>
              <a:buFont typeface="Wingdings" panose="05000000000000000000" pitchFamily="2" charset="2"/>
              <a:buChar char="§"/>
              <a:defRPr/>
            </a:pPr>
            <a:r>
              <a:rPr lang="en-US" altLang="en-US" dirty="0">
                <a:latin typeface="+mj-lt"/>
              </a:rPr>
              <a:t>Each Part has an identified PS where electors cast their votes on the poll </a:t>
            </a:r>
            <a:r>
              <a:rPr lang="en-US" altLang="en-US" dirty="0" smtClean="0">
                <a:latin typeface="+mj-lt"/>
              </a:rPr>
              <a:t>day</a:t>
            </a:r>
            <a:endParaRPr lang="en-US" altLang="en-US" dirty="0">
              <a:latin typeface="+mj-lt"/>
            </a:endParaRP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Maintenance of Electoral Roll (ER)</a:t>
            </a:r>
            <a:endParaRPr lang="en-IN" sz="2800" dirty="0"/>
          </a:p>
        </p:txBody>
      </p:sp>
      <p:sp>
        <p:nvSpPr>
          <p:cNvPr id="2" name="Rectangle 1"/>
          <p:cNvSpPr/>
          <p:nvPr/>
        </p:nvSpPr>
        <p:spPr>
          <a:xfrm>
            <a:off x="11136560" y="6488668"/>
            <a:ext cx="957442" cy="369332"/>
          </a:xfrm>
          <a:prstGeom prst="rect">
            <a:avLst/>
          </a:prstGeom>
        </p:spPr>
        <p:txBody>
          <a:bodyPr wrap="none">
            <a:spAutoFit/>
          </a:bodyPr>
          <a:lstStyle/>
          <a:p>
            <a:r>
              <a:rPr lang="en-US" altLang="en-US" dirty="0" err="1" smtClean="0"/>
              <a:t>Contd</a:t>
            </a:r>
            <a:r>
              <a:rPr lang="en-US" altLang="en-US" dirty="0" smtClean="0"/>
              <a:t>… </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4294967295"/>
          </p:nvPr>
        </p:nvSpPr>
        <p:spPr>
          <a:xfrm>
            <a:off x="0" y="785813"/>
            <a:ext cx="11977626" cy="5739531"/>
          </a:xfrm>
        </p:spPr>
        <p:txBody>
          <a:bodyPr>
            <a:normAutofit lnSpcReduction="10000"/>
          </a:bodyPr>
          <a:lstStyle/>
          <a:p>
            <a:pPr marL="0" indent="0">
              <a:spcBef>
                <a:spcPct val="0"/>
              </a:spcBef>
              <a:buNone/>
              <a:defRPr/>
            </a:pPr>
            <a:r>
              <a:rPr lang="en-US" altLang="en-US" sz="2000" b="1" dirty="0" smtClean="0">
                <a:latin typeface="+mj-lt"/>
              </a:rPr>
              <a:t>Language - particulars – structure of ER – ECI directions – Constituency Map – area </a:t>
            </a:r>
            <a:r>
              <a:rPr lang="en-US" altLang="en-US" sz="2000" b="1" dirty="0">
                <a:latin typeface="+mj-lt"/>
              </a:rPr>
              <a:t>covered –  title page - number </a:t>
            </a:r>
            <a:r>
              <a:rPr lang="en-US" altLang="en-US" sz="2000" b="1" dirty="0" smtClean="0">
                <a:latin typeface="+mj-lt"/>
              </a:rPr>
              <a:t>of parts - summary sheet:</a:t>
            </a:r>
            <a:br>
              <a:rPr lang="en-US" altLang="en-US" sz="2000" b="1" dirty="0" smtClean="0">
                <a:latin typeface="+mj-lt"/>
              </a:rPr>
            </a:br>
            <a:endParaRPr lang="en-US" altLang="en-US" sz="2000" b="1" dirty="0" smtClean="0">
              <a:latin typeface="+mj-lt"/>
            </a:endParaRPr>
          </a:p>
          <a:p>
            <a:pPr marL="0" indent="0">
              <a:spcBef>
                <a:spcPct val="0"/>
              </a:spcBef>
              <a:buNone/>
              <a:defRPr/>
            </a:pPr>
            <a:r>
              <a:rPr lang="en-US" altLang="en-US" sz="2000" b="1" dirty="0" smtClean="0">
                <a:latin typeface="+mj-lt"/>
              </a:rPr>
              <a:t>Language </a:t>
            </a:r>
            <a:r>
              <a:rPr lang="en-US" altLang="en-US" sz="2000" b="1" dirty="0">
                <a:latin typeface="+mj-lt"/>
              </a:rPr>
              <a:t>of ER </a:t>
            </a:r>
            <a:r>
              <a:rPr lang="en-US" altLang="en-US" sz="2000" b="1" dirty="0">
                <a:solidFill>
                  <a:srgbClr val="FF0000"/>
                </a:solidFill>
                <a:latin typeface="+mj-lt"/>
              </a:rPr>
              <a:t>(</a:t>
            </a:r>
            <a:r>
              <a:rPr lang="en-US" altLang="en-US" sz="2000" b="1" dirty="0" smtClean="0">
                <a:solidFill>
                  <a:srgbClr val="FF0000"/>
                </a:solidFill>
                <a:latin typeface="+mj-lt"/>
              </a:rPr>
              <a:t>R 4 RER 1960)</a:t>
            </a:r>
            <a:endParaRPr lang="en-US" altLang="en-US" sz="2000" b="1" dirty="0">
              <a:solidFill>
                <a:srgbClr val="FF0000"/>
              </a:solidFill>
              <a:latin typeface="+mj-lt"/>
            </a:endParaRPr>
          </a:p>
          <a:p>
            <a:pPr marL="714369" indent="-352422" algn="just">
              <a:spcBef>
                <a:spcPts val="600"/>
              </a:spcBef>
              <a:buFont typeface="Wingdings" panose="05000000000000000000" pitchFamily="2" charset="2"/>
              <a:buChar char="§"/>
              <a:defRPr/>
            </a:pPr>
            <a:r>
              <a:rPr lang="en-US" altLang="en-US" sz="2000" dirty="0">
                <a:latin typeface="+mj-lt"/>
              </a:rPr>
              <a:t>ECI to notify the languages in which the ER of a </a:t>
            </a:r>
            <a:r>
              <a:rPr lang="en-US" altLang="en-US" sz="2000" dirty="0" smtClean="0">
                <a:latin typeface="+mj-lt"/>
              </a:rPr>
              <a:t>constituency is to </a:t>
            </a:r>
            <a:r>
              <a:rPr lang="en-US" altLang="en-US" sz="2000" dirty="0">
                <a:latin typeface="+mj-lt"/>
              </a:rPr>
              <a:t>be prepared. </a:t>
            </a:r>
          </a:p>
          <a:p>
            <a:pPr marL="714369" indent="-352422" algn="just">
              <a:spcBef>
                <a:spcPts val="600"/>
              </a:spcBef>
              <a:buFont typeface="Wingdings" panose="05000000000000000000" pitchFamily="2" charset="2"/>
              <a:buChar char="§"/>
              <a:defRPr/>
            </a:pPr>
            <a:r>
              <a:rPr lang="en-US" altLang="en-US" sz="2000" dirty="0">
                <a:latin typeface="+mj-lt"/>
              </a:rPr>
              <a:t>It is normally the official language of the </a:t>
            </a:r>
            <a:r>
              <a:rPr lang="en-US" altLang="en-US" sz="2000" dirty="0">
                <a:latin typeface="Calibri" panose="020F0502020204030204" pitchFamily="34" charset="0"/>
                <a:ea typeface="Calibri" panose="020F0502020204030204" pitchFamily="34" charset="0"/>
                <a:cs typeface="Calibri" panose="020F0502020204030204" pitchFamily="34" charset="0"/>
              </a:rPr>
              <a:t>state</a:t>
            </a:r>
            <a:r>
              <a:rPr lang="en-US" altLang="en-US" sz="2000" dirty="0">
                <a:latin typeface="+mj-lt"/>
              </a:rPr>
              <a:t> being spoken by majority of the people. </a:t>
            </a:r>
          </a:p>
          <a:p>
            <a:pPr marL="714369" indent="-352422" algn="just">
              <a:spcBef>
                <a:spcPts val="600"/>
              </a:spcBef>
              <a:buFont typeface="Wingdings" panose="05000000000000000000" pitchFamily="2" charset="2"/>
              <a:buChar char="§"/>
              <a:defRPr/>
            </a:pPr>
            <a:r>
              <a:rPr lang="en-US" altLang="en-US" sz="2000" dirty="0">
                <a:latin typeface="+mj-lt"/>
              </a:rPr>
              <a:t>If any minority language is spoken by not less than 20% of the population , then ECI notifies that language also.</a:t>
            </a:r>
          </a:p>
          <a:p>
            <a:pPr marL="714369" indent="-352422" algn="just">
              <a:spcBef>
                <a:spcPts val="600"/>
              </a:spcBef>
              <a:buFont typeface="Wingdings" panose="05000000000000000000" pitchFamily="2" charset="2"/>
              <a:buChar char="§"/>
              <a:defRPr/>
            </a:pPr>
            <a:r>
              <a:rPr lang="en-US" altLang="en-US" sz="2000" dirty="0">
                <a:latin typeface="+mj-lt"/>
              </a:rPr>
              <a:t>ER in metropolitan cities shall be prepared in English also.</a:t>
            </a:r>
          </a:p>
          <a:p>
            <a:pPr marL="714369" indent="-352422" algn="just">
              <a:spcBef>
                <a:spcPts val="600"/>
              </a:spcBef>
              <a:buFont typeface="Wingdings" panose="05000000000000000000" pitchFamily="2" charset="2"/>
              <a:buChar char="§"/>
              <a:defRPr/>
            </a:pPr>
            <a:r>
              <a:rPr lang="en-US" altLang="en-US" sz="2000" dirty="0">
                <a:latin typeface="+mj-lt"/>
              </a:rPr>
              <a:t>The last part is also published in English.</a:t>
            </a:r>
          </a:p>
          <a:p>
            <a:pPr marL="714369" indent="-352422" algn="just">
              <a:spcBef>
                <a:spcPts val="600"/>
              </a:spcBef>
              <a:buFont typeface="Wingdings" panose="05000000000000000000" pitchFamily="2" charset="2"/>
              <a:buChar char="§"/>
              <a:defRPr/>
            </a:pPr>
            <a:r>
              <a:rPr lang="en-US" altLang="en-US" sz="2000" dirty="0">
                <a:latin typeface="+mj-lt"/>
              </a:rPr>
              <a:t>Currently, ER is published in 16 languages throughout the country.</a:t>
            </a:r>
          </a:p>
          <a:p>
            <a:pPr marL="0" indent="0">
              <a:spcBef>
                <a:spcPct val="0"/>
              </a:spcBef>
              <a:buNone/>
              <a:defRPr/>
            </a:pPr>
            <a:r>
              <a:rPr lang="en-US" altLang="en-US" sz="2000" b="1" dirty="0" smtClean="0">
                <a:latin typeface="+mj-lt"/>
              </a:rPr>
              <a:t/>
            </a:r>
            <a:br>
              <a:rPr lang="en-US" altLang="en-US" sz="2000" b="1" dirty="0" smtClean="0">
                <a:latin typeface="+mj-lt"/>
              </a:rPr>
            </a:br>
            <a:r>
              <a:rPr lang="en-US" altLang="en-US" sz="2000" b="1" dirty="0" smtClean="0">
                <a:latin typeface="+mj-lt"/>
              </a:rPr>
              <a:t>Layout </a:t>
            </a:r>
            <a:r>
              <a:rPr lang="en-US" altLang="en-US" sz="2000" b="1" dirty="0">
                <a:latin typeface="+mj-lt"/>
              </a:rPr>
              <a:t>and Structure of ER</a:t>
            </a: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ER of every AC should have title page specifying:</a:t>
            </a:r>
          </a:p>
          <a:p>
            <a:pPr marL="1352543" lvl="2" indent="-352422" algn="just">
              <a:spcBef>
                <a:spcPct val="0"/>
              </a:spcBef>
              <a:spcAft>
                <a:spcPts val="600"/>
              </a:spcAft>
              <a:buClr>
                <a:schemeClr val="tx1"/>
              </a:buClr>
              <a:buSzPct val="95000"/>
              <a:buFont typeface="Courier New" panose="02070309020205020404" pitchFamily="49" charset="0"/>
              <a:buChar char="o"/>
              <a:defRPr/>
            </a:pPr>
            <a:r>
              <a:rPr lang="en-US" altLang="en-US" sz="1600" dirty="0">
                <a:latin typeface="+mj-lt"/>
              </a:rPr>
              <a:t>Year of preparation/revision</a:t>
            </a:r>
          </a:p>
          <a:p>
            <a:pPr marL="1352543" lvl="2" indent="-352422" algn="just">
              <a:spcBef>
                <a:spcPct val="0"/>
              </a:spcBef>
              <a:spcAft>
                <a:spcPts val="600"/>
              </a:spcAft>
              <a:buClr>
                <a:schemeClr val="tx1"/>
              </a:buClr>
              <a:buSzPct val="95000"/>
              <a:buFont typeface="Courier New" panose="02070309020205020404" pitchFamily="49" charset="0"/>
              <a:buChar char="o"/>
              <a:defRPr/>
            </a:pPr>
            <a:r>
              <a:rPr lang="en-US" altLang="en-US" sz="1600" dirty="0">
                <a:latin typeface="+mj-lt"/>
              </a:rPr>
              <a:t>Number, name and reservation status</a:t>
            </a:r>
          </a:p>
          <a:p>
            <a:pPr marL="1352543" lvl="2" indent="-352422" algn="just">
              <a:spcBef>
                <a:spcPct val="0"/>
              </a:spcBef>
              <a:spcAft>
                <a:spcPts val="600"/>
              </a:spcAft>
              <a:buClr>
                <a:schemeClr val="tx1"/>
              </a:buClr>
              <a:buSzPct val="95000"/>
              <a:buFont typeface="Courier New" panose="02070309020205020404" pitchFamily="49" charset="0"/>
              <a:buChar char="o"/>
              <a:defRPr/>
            </a:pPr>
            <a:r>
              <a:rPr lang="en-US" altLang="en-US" sz="1600" dirty="0">
                <a:latin typeface="+mj-lt"/>
              </a:rPr>
              <a:t>Details of Constituency and number of Parts</a:t>
            </a: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Followed by table of contents indicating serial order of area covered </a:t>
            </a: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Title page is followed by Constituency </a:t>
            </a:r>
            <a:r>
              <a:rPr lang="en-US" altLang="en-US" sz="2000" dirty="0" smtClean="0">
                <a:latin typeface="+mj-lt"/>
              </a:rPr>
              <a:t>Map</a:t>
            </a:r>
            <a:endParaRPr lang="en-US" altLang="en-US" sz="2000" dirty="0">
              <a:latin typeface="+mj-lt"/>
            </a:endParaRPr>
          </a:p>
          <a:p>
            <a:pPr marL="714369" indent="-352422" algn="just">
              <a:lnSpc>
                <a:spcPct val="90000"/>
              </a:lnSpc>
              <a:spcBef>
                <a:spcPct val="0"/>
              </a:spcBef>
              <a:spcAft>
                <a:spcPts val="600"/>
              </a:spcAft>
              <a:buFont typeface="Wingdings" panose="05000000000000000000" pitchFamily="2" charset="2"/>
              <a:buChar char="§"/>
              <a:defRPr/>
            </a:pPr>
            <a:r>
              <a:rPr lang="en-US" altLang="en-US" sz="2000" dirty="0">
                <a:latin typeface="+mj-lt"/>
              </a:rPr>
              <a:t>Summary sheet attached at the end of Assembly </a:t>
            </a:r>
            <a:r>
              <a:rPr lang="en-US" altLang="en-US" sz="2000" dirty="0" smtClean="0">
                <a:latin typeface="+mj-lt"/>
              </a:rPr>
              <a:t>Roll</a:t>
            </a:r>
            <a:endParaRPr lang="en-US" altLang="en-US" sz="2000" dirty="0">
              <a:latin typeface="+mj-lt"/>
            </a:endParaRP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Maintenance of Electoral Roll (ER) – contd.</a:t>
            </a:r>
            <a:endParaRPr lang="en-IN"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4294967295"/>
          </p:nvPr>
        </p:nvSpPr>
        <p:spPr>
          <a:xfrm>
            <a:off x="119336" y="980728"/>
            <a:ext cx="11884868" cy="5400600"/>
          </a:xfrm>
        </p:spPr>
        <p:txBody>
          <a:bodyPr>
            <a:noAutofit/>
          </a:bodyPr>
          <a:lstStyle/>
          <a:p>
            <a:pPr marL="361947" indent="0" algn="just">
              <a:lnSpc>
                <a:spcPct val="100000"/>
              </a:lnSpc>
              <a:spcBef>
                <a:spcPts val="600"/>
              </a:spcBef>
              <a:spcAft>
                <a:spcPts val="600"/>
              </a:spcAft>
              <a:buNone/>
              <a:defRPr/>
            </a:pPr>
            <a:r>
              <a:rPr lang="en-US" altLang="en-US" sz="2000" b="1" dirty="0" smtClean="0">
                <a:latin typeface="Calibri" panose="020F0502020204030204" pitchFamily="34" charset="0"/>
                <a:ea typeface="Calibri" panose="020F0502020204030204" pitchFamily="34" charset="0"/>
                <a:cs typeface="Calibri" panose="020F0502020204030204" pitchFamily="34" charset="0"/>
              </a:rPr>
              <a:t>Layout of ER – Part - Sections – 10 Column  format – Summary Sheet – Overseas Electors – Service Voters – Last part – Maximum number in a Part: </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ER </a:t>
            </a:r>
            <a:r>
              <a:rPr lang="en-US" altLang="en-US" sz="2000" dirty="0">
                <a:latin typeface="Calibri" panose="020F0502020204030204" pitchFamily="34" charset="0"/>
                <a:ea typeface="Calibri" panose="020F0502020204030204" pitchFamily="34" charset="0"/>
                <a:cs typeface="Calibri" panose="020F0502020204030204" pitchFamily="34" charset="0"/>
              </a:rPr>
              <a:t>is divided into convenient ‘Parts’ with identifiable geographical boundary having its individual title page </a:t>
            </a:r>
            <a:r>
              <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alt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5 RER 1960)</a:t>
            </a:r>
            <a:endPar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This </a:t>
            </a:r>
            <a:r>
              <a:rPr lang="en-US" altLang="en-US" sz="2000" dirty="0">
                <a:latin typeface="Calibri" panose="020F0502020204030204" pitchFamily="34" charset="0"/>
                <a:ea typeface="Calibri" panose="020F0502020204030204" pitchFamily="34" charset="0"/>
                <a:cs typeface="Calibri" panose="020F0502020204030204" pitchFamily="34" charset="0"/>
              </a:rPr>
              <a:t>title page is followed by a sketch map of Polling Station area in that Part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These </a:t>
            </a:r>
            <a:r>
              <a:rPr lang="en-US" altLang="en-US" sz="2000" dirty="0">
                <a:latin typeface="Calibri" panose="020F0502020204030204" pitchFamily="34" charset="0"/>
                <a:ea typeface="Calibri" panose="020F0502020204030204" pitchFamily="34" charset="0"/>
                <a:cs typeface="Calibri" panose="020F0502020204030204" pitchFamily="34" charset="0"/>
              </a:rPr>
              <a:t>Parts are further organized into Sections</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Followed </a:t>
            </a:r>
            <a:r>
              <a:rPr lang="en-US" altLang="en-US" sz="2000" dirty="0">
                <a:latin typeface="Calibri" panose="020F0502020204030204" pitchFamily="34" charset="0"/>
                <a:ea typeface="Calibri" panose="020F0502020204030204" pitchFamily="34" charset="0"/>
                <a:cs typeface="Calibri" panose="020F0502020204030204" pitchFamily="34" charset="0"/>
              </a:rPr>
              <a:t>by elector details in prescribed format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The </a:t>
            </a:r>
            <a:r>
              <a:rPr lang="en-US" altLang="en-US" sz="2000" dirty="0">
                <a:latin typeface="Calibri" panose="020F0502020204030204" pitchFamily="34" charset="0"/>
                <a:ea typeface="Calibri" panose="020F0502020204030204" pitchFamily="34" charset="0"/>
                <a:cs typeface="Calibri" panose="020F0502020204030204" pitchFamily="34" charset="0"/>
              </a:rPr>
              <a:t>electors details are arranged in 10-column format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Summary </a:t>
            </a:r>
            <a:r>
              <a:rPr lang="en-US" altLang="en-US" sz="2000" dirty="0">
                <a:latin typeface="Calibri" panose="020F0502020204030204" pitchFamily="34" charset="0"/>
                <a:ea typeface="Calibri" panose="020F0502020204030204" pitchFamily="34" charset="0"/>
                <a:cs typeface="Calibri" panose="020F0502020204030204" pitchFamily="34" charset="0"/>
              </a:rPr>
              <a:t>sheet is provided at the end of Roll of a Part</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Last </a:t>
            </a:r>
            <a:r>
              <a:rPr lang="en-US" altLang="en-US" sz="2000" dirty="0">
                <a:latin typeface="Calibri" panose="020F0502020204030204" pitchFamily="34" charset="0"/>
                <a:ea typeface="Calibri" panose="020F0502020204030204" pitchFamily="34" charset="0"/>
                <a:cs typeface="Calibri" panose="020F0502020204030204" pitchFamily="34" charset="0"/>
              </a:rPr>
              <a:t>Section in each Part is for Overseas Electors</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Number </a:t>
            </a:r>
            <a:r>
              <a:rPr lang="en-US" altLang="en-US" sz="2000" dirty="0">
                <a:latin typeface="Calibri" panose="020F0502020204030204" pitchFamily="34" charset="0"/>
                <a:ea typeface="Calibri" panose="020F0502020204030204" pitchFamily="34" charset="0"/>
                <a:cs typeface="Calibri" panose="020F0502020204030204" pitchFamily="34" charset="0"/>
              </a:rPr>
              <a:t>of names included in any Part should not exceed 2000 (</a:t>
            </a:r>
            <a:r>
              <a:rPr lang="en-US" alt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alt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5 (4) RER 1960)</a:t>
            </a:r>
          </a:p>
          <a:p>
            <a:pPr marL="714369" indent="-352422" algn="just">
              <a:lnSpc>
                <a:spcPct val="100000"/>
              </a:lnSpc>
              <a:spcBef>
                <a:spcPts val="600"/>
              </a:spcBef>
              <a:spcAft>
                <a:spcPts val="600"/>
              </a:spcAft>
              <a:buFont typeface="Wingdings" pitchFamily="2" charset="2"/>
              <a:buChar char="ü"/>
              <a:defRPr/>
            </a:pPr>
            <a:r>
              <a:rPr lang="en-US" altLang="en-US" sz="2000" dirty="0" smtClean="0">
                <a:latin typeface="Calibri" panose="020F0502020204030204" pitchFamily="34" charset="0"/>
                <a:ea typeface="Calibri" panose="020F0502020204030204" pitchFamily="34" charset="0"/>
                <a:cs typeface="Calibri" panose="020F0502020204030204" pitchFamily="34" charset="0"/>
              </a:rPr>
              <a:t>Last </a:t>
            </a:r>
            <a:r>
              <a:rPr lang="en-US" altLang="en-US" sz="2000" dirty="0">
                <a:latin typeface="Calibri" panose="020F0502020204030204" pitchFamily="34" charset="0"/>
                <a:ea typeface="Calibri" panose="020F0502020204030204" pitchFamily="34" charset="0"/>
                <a:cs typeface="Calibri" panose="020F0502020204030204" pitchFamily="34" charset="0"/>
              </a:rPr>
              <a:t>Part of Roll, lists the details of Service Voters (SVs) in English</a:t>
            </a:r>
          </a:p>
        </p:txBody>
      </p:sp>
      <p:sp>
        <p:nvSpPr>
          <p:cNvPr id="3" name="Rectangle 2"/>
          <p:cNvSpPr/>
          <p:nvPr/>
        </p:nvSpPr>
        <p:spPr>
          <a:xfrm>
            <a:off x="0" y="169476"/>
            <a:ext cx="11809314" cy="523220"/>
          </a:xfrm>
          <a:prstGeom prst="rect">
            <a:avLst/>
          </a:prstGeom>
        </p:spPr>
        <p:txBody>
          <a:bodyPr wrap="square">
            <a:spAutoFit/>
          </a:bodyPr>
          <a:lstStyle/>
          <a:p>
            <a:pPr algn="ctr"/>
            <a:r>
              <a:rPr lang="en-US" altLang="en-US" sz="2800" b="1" dirty="0" smtClean="0"/>
              <a:t>Maintenance of Electoral Roll (ER) – Structure of ER– contd.</a:t>
            </a:r>
            <a:endParaRPr lang="en-IN"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F36ACE1-87F6-4789-B8EB-58A10E3544B7}" type="slidenum">
              <a:rPr lang="en-US"/>
              <a:pPr>
                <a:defRPr/>
              </a:pPr>
              <a:t>16</a:t>
            </a:fld>
            <a:endParaRPr lang="en-US"/>
          </a:p>
        </p:txBody>
      </p:sp>
      <p:sp>
        <p:nvSpPr>
          <p:cNvPr id="19458" name="Rectangle 2"/>
          <p:cNvSpPr>
            <a:spLocks noGrp="1" noChangeArrowheads="1"/>
          </p:cNvSpPr>
          <p:nvPr>
            <p:ph type="title" idx="4294967295"/>
          </p:nvPr>
        </p:nvSpPr>
        <p:spPr>
          <a:xfrm>
            <a:off x="0" y="1167"/>
            <a:ext cx="12192000" cy="864096"/>
          </a:xfrm>
        </p:spPr>
        <p:txBody>
          <a:bodyPr>
            <a:normAutofit/>
          </a:bodyPr>
          <a:lstStyle/>
          <a:p>
            <a:pPr>
              <a:defRPr/>
            </a:pPr>
            <a:r>
              <a:rPr lang="en-US" sz="3200" b="1" dirty="0">
                <a:latin typeface="+mn-lt"/>
                <a:ea typeface="+mn-ea"/>
                <a:cs typeface="+mn-cs"/>
              </a:rPr>
              <a:t>Electoral Roll Cycle Activities - snapshot</a:t>
            </a:r>
          </a:p>
        </p:txBody>
      </p:sp>
      <p:sp>
        <p:nvSpPr>
          <p:cNvPr id="6" name="Rectangle 5"/>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9" name="Rectangle 2"/>
          <p:cNvSpPr txBox="1">
            <a:spLocks noChangeArrowheads="1"/>
          </p:cNvSpPr>
          <p:nvPr/>
        </p:nvSpPr>
        <p:spPr>
          <a:xfrm>
            <a:off x="257282" y="647350"/>
            <a:ext cx="9007069" cy="47959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nSpc>
                <a:spcPct val="150000"/>
              </a:lnSpc>
              <a:buFont typeface="Wingdings" panose="05000000000000000000" pitchFamily="2" charset="2"/>
              <a:buChar char="§"/>
              <a:defRPr/>
            </a:pPr>
            <a:r>
              <a:rPr lang="en-US" sz="2800" dirty="0" smtClean="0"/>
              <a:t>Pre-revision activities for Special Summary revision (SSR)</a:t>
            </a:r>
          </a:p>
          <a:p>
            <a:pPr marL="457200" indent="-457200">
              <a:lnSpc>
                <a:spcPct val="150000"/>
              </a:lnSpc>
              <a:buFont typeface="Wingdings" panose="05000000000000000000" pitchFamily="2" charset="2"/>
              <a:buChar char="§"/>
              <a:defRPr/>
            </a:pPr>
            <a:r>
              <a:rPr lang="en-US" sz="2800" dirty="0" smtClean="0"/>
              <a:t>Draft Publication of ER</a:t>
            </a:r>
          </a:p>
          <a:p>
            <a:pPr marL="457200" indent="-457200">
              <a:lnSpc>
                <a:spcPct val="150000"/>
              </a:lnSpc>
              <a:buFont typeface="Wingdings" panose="05000000000000000000" pitchFamily="2" charset="2"/>
              <a:buChar char="§"/>
              <a:defRPr/>
            </a:pPr>
            <a:r>
              <a:rPr lang="en-US" sz="2800" dirty="0" smtClean="0"/>
              <a:t>Revision - filing </a:t>
            </a:r>
            <a:r>
              <a:rPr lang="en-US" sz="2800" dirty="0"/>
              <a:t>and </a:t>
            </a:r>
            <a:r>
              <a:rPr lang="en-US" sz="2800" dirty="0" smtClean="0"/>
              <a:t>disposal of claims and objections</a:t>
            </a:r>
            <a:endParaRPr lang="en-US" sz="2800" dirty="0"/>
          </a:p>
          <a:p>
            <a:pPr marL="457200" indent="-457200">
              <a:lnSpc>
                <a:spcPct val="150000"/>
              </a:lnSpc>
              <a:buFont typeface="Wingdings" panose="05000000000000000000" pitchFamily="2" charset="2"/>
              <a:buChar char="§"/>
              <a:defRPr/>
            </a:pPr>
            <a:r>
              <a:rPr lang="en-US" sz="2800" dirty="0" smtClean="0"/>
              <a:t>Final Publication </a:t>
            </a:r>
            <a:r>
              <a:rPr lang="en-US" sz="2800" dirty="0"/>
              <a:t>of </a:t>
            </a:r>
            <a:r>
              <a:rPr lang="en-US" sz="2800" dirty="0" smtClean="0"/>
              <a:t>ER</a:t>
            </a:r>
          </a:p>
          <a:p>
            <a:pPr marL="457200" indent="-457200">
              <a:lnSpc>
                <a:spcPct val="150000"/>
              </a:lnSpc>
              <a:buFont typeface="Wingdings" panose="05000000000000000000" pitchFamily="2" charset="2"/>
              <a:buChar char="§"/>
              <a:defRPr/>
            </a:pPr>
            <a:r>
              <a:rPr lang="en-US" sz="2800" dirty="0"/>
              <a:t>Post-publication actions</a:t>
            </a:r>
          </a:p>
          <a:p>
            <a:pPr marL="457200" indent="-457200">
              <a:lnSpc>
                <a:spcPct val="150000"/>
              </a:lnSpc>
              <a:buFont typeface="Wingdings" panose="05000000000000000000" pitchFamily="2" charset="2"/>
              <a:buChar char="§"/>
              <a:defRPr/>
            </a:pPr>
            <a:r>
              <a:rPr lang="en-US" sz="2800" dirty="0" smtClean="0"/>
              <a:t>Continuous </a:t>
            </a:r>
            <a:r>
              <a:rPr lang="en-US" sz="2800" dirty="0"/>
              <a:t>Updation of ER</a:t>
            </a:r>
          </a:p>
          <a:p>
            <a:pPr marL="457200" indent="-457200">
              <a:lnSpc>
                <a:spcPct val="150000"/>
              </a:lnSpc>
              <a:buFont typeface="Wingdings" panose="05000000000000000000" pitchFamily="2" charset="2"/>
              <a:buChar char="§"/>
              <a:defRPr/>
            </a:pPr>
            <a:r>
              <a:rPr lang="en-US" sz="2800" dirty="0" smtClean="0"/>
              <a:t>Frozen </a:t>
            </a:r>
            <a:r>
              <a:rPr lang="en-US" sz="2800" dirty="0"/>
              <a:t>period for </a:t>
            </a:r>
            <a:r>
              <a:rPr lang="en-US" sz="2800" dirty="0" smtClean="0"/>
              <a:t>ER</a:t>
            </a:r>
            <a:endParaRPr lang="en-US" sz="2400" i="1" dirty="0">
              <a:solidFill>
                <a:srgbClr val="002060"/>
              </a:solidFill>
            </a:endParaRPr>
          </a:p>
        </p:txBody>
      </p:sp>
      <p:sp>
        <p:nvSpPr>
          <p:cNvPr id="10" name="Rectangle 2">
            <a:extLst>
              <a:ext uri="{FF2B5EF4-FFF2-40B4-BE49-F238E27FC236}">
                <a16:creationId xmlns:a16="http://schemas.microsoft.com/office/drawing/2014/main" id="{7DB67AF7-92B7-3DA6-943E-5E167B4BE6F1}"/>
              </a:ext>
            </a:extLst>
          </p:cNvPr>
          <p:cNvSpPr txBox="1">
            <a:spLocks noChangeArrowheads="1"/>
          </p:cNvSpPr>
          <p:nvPr/>
        </p:nvSpPr>
        <p:spPr>
          <a:xfrm>
            <a:off x="257283" y="5386536"/>
            <a:ext cx="11381382" cy="1066800"/>
          </a:xfrm>
          <a:prstGeom prst="rect">
            <a:avLst/>
          </a:prstGeom>
        </p:spPr>
        <p:txBody>
          <a:bodyPr vert="horz" lIns="91439" tIns="45720" rIns="91439" bIns="45720" rtlCol="0" anchor="ctr">
            <a:noAutofit/>
          </a:bodyPr>
          <a:lstStyle>
            <a:lvl1pPr algn="ctr" defTabSz="914393" rtl="0" eaLnBrk="1" latinLnBrk="0" hangingPunct="1">
              <a:spcBef>
                <a:spcPct val="0"/>
              </a:spcBef>
              <a:buNone/>
              <a:defRPr sz="4400" kern="1200">
                <a:solidFill>
                  <a:schemeClr val="tx1"/>
                </a:solidFill>
                <a:latin typeface="+mj-lt"/>
                <a:ea typeface="+mj-ea"/>
                <a:cs typeface="+mj-cs"/>
              </a:defRPr>
            </a:lvl1pPr>
          </a:lstStyle>
          <a:p>
            <a:pPr algn="just">
              <a:defRPr/>
            </a:pPr>
            <a:r>
              <a:rPr lang="en-US" sz="2000" b="1" dirty="0" smtClean="0">
                <a:solidFill>
                  <a:srgbClr val="FF3399"/>
                </a:solidFill>
              </a:rPr>
              <a:t>NB 1:ER </a:t>
            </a:r>
            <a:r>
              <a:rPr lang="en-US" sz="2000" b="1" dirty="0">
                <a:solidFill>
                  <a:srgbClr val="FF3399"/>
                </a:solidFill>
              </a:rPr>
              <a:t>remains continuously in state of updation throughout the </a:t>
            </a:r>
            <a:r>
              <a:rPr lang="en-US" sz="2000" b="1" dirty="0" smtClean="0">
                <a:solidFill>
                  <a:srgbClr val="FF3399"/>
                </a:solidFill>
              </a:rPr>
              <a:t>year</a:t>
            </a:r>
            <a:endParaRPr lang="en-US" sz="2000" b="1" dirty="0">
              <a:solidFill>
                <a:srgbClr val="FF3399"/>
              </a:solidFill>
            </a:endParaRPr>
          </a:p>
          <a:p>
            <a:pPr algn="just">
              <a:defRPr/>
            </a:pPr>
            <a:r>
              <a:rPr lang="en-US" sz="2000" b="1" dirty="0" smtClean="0">
                <a:solidFill>
                  <a:srgbClr val="FF3399"/>
                </a:solidFill>
              </a:rPr>
              <a:t>NB 2</a:t>
            </a:r>
            <a:r>
              <a:rPr lang="en-US" sz="2000" b="1" dirty="0">
                <a:solidFill>
                  <a:srgbClr val="FF3399"/>
                </a:solidFill>
              </a:rPr>
              <a:t>: </a:t>
            </a:r>
            <a:r>
              <a:rPr lang="en-US" sz="2000" b="1" dirty="0" smtClean="0">
                <a:solidFill>
                  <a:srgbClr val="FF3399"/>
                </a:solidFill>
              </a:rPr>
              <a:t>During election the ER will remain frozen during the </a:t>
            </a:r>
            <a:r>
              <a:rPr lang="en-US" sz="2000" b="1" dirty="0">
                <a:solidFill>
                  <a:srgbClr val="FF3399"/>
                </a:solidFill>
              </a:rPr>
              <a:t>period from last date of nominations to date of completion of </a:t>
            </a:r>
            <a:r>
              <a:rPr lang="en-US" sz="2000" b="1" dirty="0" smtClean="0">
                <a:solidFill>
                  <a:srgbClr val="FF3399"/>
                </a:solidFill>
              </a:rPr>
              <a:t>election</a:t>
            </a:r>
            <a:endParaRPr lang="en-US" sz="2400" b="1" dirty="0">
              <a:solidFill>
                <a:srgbClr val="FF339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F36ACE1-87F6-4789-B8EB-58A10E3544B7}" type="slidenum">
              <a:rPr lang="en-US"/>
              <a:pPr>
                <a:defRPr/>
              </a:pPr>
              <a:t>17</a:t>
            </a:fld>
            <a:endParaRPr lang="en-US"/>
          </a:p>
        </p:txBody>
      </p:sp>
      <p:sp>
        <p:nvSpPr>
          <p:cNvPr id="19458" name="Rectangle 2"/>
          <p:cNvSpPr>
            <a:spLocks noGrp="1" noChangeArrowheads="1"/>
          </p:cNvSpPr>
          <p:nvPr>
            <p:ph type="title" idx="4294967295"/>
          </p:nvPr>
        </p:nvSpPr>
        <p:spPr>
          <a:xfrm>
            <a:off x="0" y="1167"/>
            <a:ext cx="12192000" cy="864096"/>
          </a:xfrm>
        </p:spPr>
        <p:txBody>
          <a:bodyPr>
            <a:normAutofit/>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a:t>
            </a:r>
            <a:r>
              <a:rPr lang="en-US" sz="3200" b="1" dirty="0" smtClean="0">
                <a:latin typeface="Calibri" panose="020F0502020204030204" pitchFamily="34" charset="0"/>
                <a:ea typeface="Calibri" panose="020F0502020204030204" pitchFamily="34" charset="0"/>
                <a:cs typeface="Calibri" panose="020F0502020204030204" pitchFamily="34" charset="0"/>
              </a:rPr>
              <a:t>– </a:t>
            </a:r>
            <a:r>
              <a:rPr lang="en-US" sz="3200" b="1" dirty="0">
                <a:latin typeface="Calibri" panose="020F0502020204030204" pitchFamily="34" charset="0"/>
                <a:ea typeface="Calibri" panose="020F0502020204030204" pitchFamily="34" charset="0"/>
                <a:cs typeface="Calibri" panose="020F0502020204030204" pitchFamily="34" charset="0"/>
              </a:rPr>
              <a:t>SSR </a:t>
            </a:r>
            <a:r>
              <a:rPr lang="en-US" sz="3200" b="1" dirty="0" smtClean="0">
                <a:latin typeface="Calibri" panose="020F0502020204030204" pitchFamily="34" charset="0"/>
                <a:ea typeface="Calibri" panose="020F0502020204030204" pitchFamily="34" charset="0"/>
                <a:cs typeface="Calibri" panose="020F0502020204030204" pitchFamily="34" charset="0"/>
              </a:rPr>
              <a:t>- Pre-revision </a:t>
            </a:r>
            <a:r>
              <a:rPr lang="en-US" sz="3200" b="1" dirty="0">
                <a:latin typeface="Calibri" panose="020F0502020204030204" pitchFamily="34" charset="0"/>
                <a:ea typeface="Calibri" panose="020F0502020204030204" pitchFamily="34" charset="0"/>
                <a:cs typeface="Calibri" panose="020F0502020204030204" pitchFamily="34" charset="0"/>
              </a:rPr>
              <a:t>activities – contd.</a:t>
            </a:r>
          </a:p>
        </p:txBody>
      </p:sp>
      <p:sp>
        <p:nvSpPr>
          <p:cNvPr id="10243" name="Rectangle 3"/>
          <p:cNvSpPr>
            <a:spLocks noGrp="1" noChangeArrowheads="1"/>
          </p:cNvSpPr>
          <p:nvPr>
            <p:ph type="body" idx="4294967295"/>
          </p:nvPr>
        </p:nvSpPr>
        <p:spPr>
          <a:xfrm>
            <a:off x="-19222" y="812085"/>
            <a:ext cx="12230443" cy="5598407"/>
          </a:xfrm>
        </p:spPr>
        <p:txBody>
          <a:bodyPr>
            <a:noAutofit/>
          </a:bodyPr>
          <a:lstStyle/>
          <a:p>
            <a:pPr marL="266698" indent="0">
              <a:buClr>
                <a:schemeClr val="accent3"/>
              </a:buClr>
              <a:buNone/>
              <a:defRPr/>
            </a:pPr>
            <a:r>
              <a:rPr lang="en-US" b="1" dirty="0"/>
              <a:t>Pre-revision activities </a:t>
            </a:r>
            <a:r>
              <a:rPr lang="en-US" b="1" dirty="0" smtClean="0"/>
              <a:t>(Preparatory work)</a:t>
            </a:r>
          </a:p>
          <a:p>
            <a:pPr marL="628645" indent="-361947">
              <a:buClr>
                <a:schemeClr val="accent3"/>
              </a:buClr>
              <a:buFont typeface="Wingdings" panose="05000000000000000000" pitchFamily="2" charset="2"/>
              <a:buChar char="§"/>
              <a:defRPr/>
            </a:pPr>
            <a:r>
              <a:rPr lang="en-US" sz="2000" dirty="0" smtClean="0">
                <a:latin typeface="+mj-lt"/>
              </a:rPr>
              <a:t>Identification of Revision Staff and their training/orientation </a:t>
            </a:r>
            <a:r>
              <a:rPr lang="en-US" sz="2000" i="1" dirty="0" smtClean="0">
                <a:latin typeface="+mj-lt"/>
              </a:rPr>
              <a:t>Suo-motu</a:t>
            </a:r>
            <a:r>
              <a:rPr lang="en-US" sz="2000" dirty="0" smtClean="0">
                <a:latin typeface="+mj-lt"/>
              </a:rPr>
              <a:t> corrections in ER since last publication</a:t>
            </a:r>
          </a:p>
          <a:p>
            <a:pPr marL="628645" indent="-361947">
              <a:buClr>
                <a:schemeClr val="accent3"/>
              </a:buClr>
              <a:buFont typeface="Wingdings" panose="05000000000000000000" pitchFamily="2" charset="2"/>
              <a:buChar char="§"/>
              <a:defRPr/>
            </a:pPr>
            <a:r>
              <a:rPr lang="en-IN" sz="2000" dirty="0" smtClean="0">
                <a:latin typeface="+mj-lt"/>
              </a:rPr>
              <a:t>Meetings with political parties by CEO/DEO to explain schedule and seek cooperation.  </a:t>
            </a:r>
            <a:endParaRPr lang="en-US" sz="2000" dirty="0">
              <a:latin typeface="+mj-lt"/>
            </a:endParaRPr>
          </a:p>
          <a:p>
            <a:pPr marL="628645" indent="-361947">
              <a:buClr>
                <a:schemeClr val="accent3"/>
              </a:buClr>
              <a:buFont typeface="Wingdings" panose="05000000000000000000" pitchFamily="2" charset="2"/>
              <a:buChar char="§"/>
              <a:defRPr/>
            </a:pPr>
            <a:r>
              <a:rPr lang="en-US" sz="2000" dirty="0">
                <a:latin typeface="+mj-lt"/>
              </a:rPr>
              <a:t>Removal of </a:t>
            </a:r>
            <a:r>
              <a:rPr lang="en-US" sz="2000" dirty="0" smtClean="0">
                <a:latin typeface="+mj-lt"/>
              </a:rPr>
              <a:t>DSE/PSE and </a:t>
            </a:r>
            <a:r>
              <a:rPr lang="en-US" sz="2000" dirty="0">
                <a:latin typeface="+mj-lt"/>
              </a:rPr>
              <a:t>Logical errors</a:t>
            </a:r>
          </a:p>
          <a:p>
            <a:pPr marL="628645" indent="-361947">
              <a:buClr>
                <a:schemeClr val="accent3"/>
              </a:buClr>
              <a:buFont typeface="Wingdings" panose="05000000000000000000" pitchFamily="2" charset="2"/>
              <a:buChar char="§"/>
              <a:defRPr/>
            </a:pPr>
            <a:r>
              <a:rPr lang="en-US" sz="2000" dirty="0">
                <a:latin typeface="+mj-lt"/>
              </a:rPr>
              <a:t>Check the presence of names of marked electors</a:t>
            </a:r>
          </a:p>
          <a:p>
            <a:pPr marL="628645" indent="-361947">
              <a:buClr>
                <a:schemeClr val="accent3"/>
              </a:buClr>
              <a:buFont typeface="Wingdings" panose="05000000000000000000" pitchFamily="2" charset="2"/>
              <a:buChar char="§"/>
              <a:defRPr/>
            </a:pPr>
            <a:r>
              <a:rPr lang="en-US" sz="2000" dirty="0">
                <a:latin typeface="+mj-lt"/>
              </a:rPr>
              <a:t>Rearrangements of Parts </a:t>
            </a:r>
            <a:r>
              <a:rPr lang="en-US" sz="2000" dirty="0" smtClean="0">
                <a:latin typeface="+mj-lt"/>
              </a:rPr>
              <a:t>after Rationalization of </a:t>
            </a:r>
            <a:r>
              <a:rPr lang="en-US" sz="2000" dirty="0">
                <a:latin typeface="+mj-lt"/>
              </a:rPr>
              <a:t>PS</a:t>
            </a:r>
          </a:p>
          <a:p>
            <a:pPr marL="628645" indent="-361947">
              <a:buClr>
                <a:schemeClr val="accent3"/>
              </a:buClr>
              <a:buFont typeface="Wingdings" panose="05000000000000000000" pitchFamily="2" charset="2"/>
              <a:buChar char="§"/>
              <a:defRPr/>
            </a:pPr>
            <a:r>
              <a:rPr lang="en-US" sz="2000" dirty="0">
                <a:latin typeface="+mj-lt"/>
              </a:rPr>
              <a:t>Control table </a:t>
            </a:r>
            <a:r>
              <a:rPr lang="en-US" sz="2000" dirty="0" err="1" smtClean="0">
                <a:latin typeface="+mj-lt"/>
              </a:rPr>
              <a:t>updation</a:t>
            </a:r>
            <a:endParaRPr lang="en-US" sz="2000" dirty="0" smtClean="0">
              <a:latin typeface="+mj-lt"/>
            </a:endParaRPr>
          </a:p>
          <a:p>
            <a:pPr marL="628645" indent="-361947">
              <a:buClr>
                <a:schemeClr val="accent3"/>
              </a:buClr>
              <a:buFont typeface="Wingdings" panose="05000000000000000000" pitchFamily="2" charset="2"/>
              <a:buChar char="§"/>
              <a:defRPr/>
            </a:pPr>
            <a:r>
              <a:rPr lang="en-US" sz="2000" dirty="0" smtClean="0">
                <a:latin typeface="+mj-lt"/>
              </a:rPr>
              <a:t>House to house survey by BLO</a:t>
            </a:r>
          </a:p>
          <a:p>
            <a:pPr marL="628645" indent="-361947">
              <a:buClr>
                <a:schemeClr val="accent3"/>
              </a:buClr>
              <a:buFont typeface="Wingdings" panose="05000000000000000000" pitchFamily="2" charset="2"/>
              <a:buChar char="§"/>
              <a:defRPr/>
            </a:pPr>
            <a:r>
              <a:rPr lang="en-US" sz="2000" dirty="0" err="1" smtClean="0">
                <a:latin typeface="+mj-lt"/>
              </a:rPr>
              <a:t>Updation</a:t>
            </a:r>
            <a:r>
              <a:rPr lang="en-US" sz="2000" dirty="0" smtClean="0">
                <a:latin typeface="+mj-lt"/>
              </a:rPr>
              <a:t> of BLO Register</a:t>
            </a:r>
            <a:endParaRPr lang="en-US" sz="2000" dirty="0">
              <a:latin typeface="+mj-lt"/>
            </a:endParaRPr>
          </a:p>
          <a:p>
            <a:pPr marL="628645" indent="-361947">
              <a:buClr>
                <a:schemeClr val="accent3"/>
              </a:buClr>
              <a:buFont typeface="Wingdings" panose="05000000000000000000" pitchFamily="2" charset="2"/>
              <a:buChar char="§"/>
              <a:defRPr/>
            </a:pPr>
            <a:r>
              <a:rPr lang="en-US" sz="2000" dirty="0">
                <a:latin typeface="+mj-lt"/>
              </a:rPr>
              <a:t>Preparation of supplements of continuous updating</a:t>
            </a:r>
          </a:p>
          <a:p>
            <a:pPr marL="628645" indent="-361947">
              <a:buClr>
                <a:schemeClr val="accent3"/>
              </a:buClr>
              <a:buFont typeface="Wingdings" panose="05000000000000000000" pitchFamily="2" charset="2"/>
              <a:buChar char="§"/>
              <a:defRPr/>
            </a:pPr>
            <a:r>
              <a:rPr lang="en-US" sz="2000" dirty="0">
                <a:latin typeface="+mj-lt"/>
              </a:rPr>
              <a:t>Integration of supplements and preparation of  integrated ER</a:t>
            </a:r>
          </a:p>
          <a:p>
            <a:pPr marL="628645" indent="-361947">
              <a:buClr>
                <a:schemeClr val="accent3"/>
              </a:buClr>
              <a:buFont typeface="Wingdings" panose="05000000000000000000" pitchFamily="2" charset="2"/>
              <a:buChar char="§"/>
              <a:defRPr/>
            </a:pPr>
            <a:r>
              <a:rPr lang="en-US" sz="2000" dirty="0">
                <a:latin typeface="+mj-lt"/>
              </a:rPr>
              <a:t>Availability and Provisioning of Forms</a:t>
            </a:r>
          </a:p>
          <a:p>
            <a:pPr marL="628645" indent="-361947">
              <a:buClr>
                <a:schemeClr val="accent3"/>
              </a:buClr>
              <a:buFont typeface="Wingdings" panose="05000000000000000000" pitchFamily="2" charset="2"/>
              <a:buChar char="§"/>
              <a:defRPr/>
            </a:pPr>
            <a:r>
              <a:rPr lang="en-US" sz="2000" dirty="0">
                <a:latin typeface="+mj-lt"/>
              </a:rPr>
              <a:t>Readiness of CEO’s website</a:t>
            </a:r>
          </a:p>
        </p:txBody>
      </p:sp>
      <p:sp>
        <p:nvSpPr>
          <p:cNvPr id="6" name="Rectangle 5"/>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Tree>
    <p:extLst>
      <p:ext uri="{BB962C8B-B14F-4D97-AF65-F5344CB8AC3E}">
        <p14:creationId xmlns:p14="http://schemas.microsoft.com/office/powerpoint/2010/main" val="1563227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C76D247-CD88-45FB-8232-0E1E6AF32F30}" type="slidenum">
              <a:rPr lang="en-US"/>
              <a:pPr>
                <a:defRPr/>
              </a:pPr>
              <a:t>18</a:t>
            </a:fld>
            <a:endParaRPr lang="en-US"/>
          </a:p>
        </p:txBody>
      </p:sp>
      <p:sp>
        <p:nvSpPr>
          <p:cNvPr id="10243" name="Rectangle 3"/>
          <p:cNvSpPr>
            <a:spLocks noGrp="1" noChangeArrowheads="1"/>
          </p:cNvSpPr>
          <p:nvPr>
            <p:ph type="body" idx="4294967295"/>
          </p:nvPr>
        </p:nvSpPr>
        <p:spPr>
          <a:xfrm>
            <a:off x="47328" y="980728"/>
            <a:ext cx="11953328" cy="4023156"/>
          </a:xfrm>
        </p:spPr>
        <p:txBody>
          <a:bodyPr>
            <a:normAutofit lnSpcReduction="10000"/>
          </a:bodyPr>
          <a:lstStyle/>
          <a:p>
            <a:pPr marL="609595" indent="-609595">
              <a:buClr>
                <a:schemeClr val="accent3"/>
              </a:buClr>
              <a:defRPr/>
            </a:pPr>
            <a:endParaRPr lang="en-US" sz="2000" dirty="0">
              <a:latin typeface="+mj-lt"/>
            </a:endParaRPr>
          </a:p>
          <a:p>
            <a:pPr marL="0" indent="0">
              <a:buClr>
                <a:schemeClr val="accent3"/>
              </a:buClr>
              <a:buNone/>
              <a:defRPr/>
            </a:pPr>
            <a:r>
              <a:rPr lang="en-US" sz="2800" b="1" dirty="0">
                <a:latin typeface="+mj-lt"/>
              </a:rPr>
              <a:t>Revision Period activities </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Draft Publication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10 RER 1960)</a:t>
            </a:r>
            <a:endPar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Period of claims and objections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 12 RER 1960)- </a:t>
            </a:r>
            <a:r>
              <a:rPr lang="en-US" sz="2000" dirty="0">
                <a:latin typeface="+mj-lt"/>
              </a:rPr>
              <a:t>Within period of 30 days from date of draft publication- minimum period 15 days</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Disposal of claims and objections </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Preparation of supplements</a:t>
            </a:r>
          </a:p>
          <a:p>
            <a:pPr marL="704847" indent="-342900">
              <a:spcBef>
                <a:spcPts val="1200"/>
              </a:spcBef>
              <a:spcAft>
                <a:spcPts val="1200"/>
              </a:spcAft>
              <a:buClr>
                <a:schemeClr val="accent3"/>
              </a:buClr>
              <a:buFont typeface="Wingdings" panose="05000000000000000000" pitchFamily="2" charset="2"/>
              <a:buChar char="§"/>
              <a:defRPr/>
            </a:pPr>
            <a:r>
              <a:rPr lang="en-US" sz="2000" dirty="0">
                <a:latin typeface="+mj-lt"/>
              </a:rPr>
              <a:t>Final Publication </a:t>
            </a:r>
            <a:r>
              <a:rPr lang="en-US" sz="2000" dirty="0" smtClean="0">
                <a:latin typeface="+mj-lt"/>
              </a:rPr>
              <a:t>(</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22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RER 1960)</a:t>
            </a:r>
          </a:p>
          <a:p>
            <a:pPr marL="609595" indent="-247648">
              <a:buClr>
                <a:schemeClr val="accent3"/>
              </a:buClr>
              <a:buFont typeface="Wingdings" pitchFamily="2" charset="2"/>
              <a:buChar char="ü"/>
              <a:defRPr/>
            </a:pPr>
            <a:endParaRPr lang="en-US" sz="2000" b="1" dirty="0">
              <a:latin typeface="+mj-lt"/>
            </a:endParaRPr>
          </a:p>
          <a:p>
            <a:pPr marL="609595" indent="-247648">
              <a:buClr>
                <a:schemeClr val="accent3"/>
              </a:buClr>
              <a:buNone/>
              <a:defRPr/>
            </a:pPr>
            <a:endParaRPr lang="en-US" sz="2800" b="1" dirty="0">
              <a:solidFill>
                <a:srgbClr val="CC0000"/>
              </a:solidFill>
              <a:latin typeface="+mj-lt"/>
            </a:endParaRPr>
          </a:p>
        </p:txBody>
      </p:sp>
      <p:sp>
        <p:nvSpPr>
          <p:cNvPr id="4" name="Rectangle 3"/>
          <p:cNvSpPr/>
          <p:nvPr/>
        </p:nvSpPr>
        <p:spPr>
          <a:xfrm>
            <a:off x="119336" y="353839"/>
            <a:ext cx="11809312" cy="584775"/>
          </a:xfrm>
          <a:prstGeom prst="rect">
            <a:avLst/>
          </a:prstGeom>
        </p:spPr>
        <p:txBody>
          <a:bodyPr wrap="square">
            <a:spAutoFit/>
          </a:bodyPr>
          <a:lstStyle/>
          <a:p>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3200" b="1" dirty="0" smtClean="0"/>
              <a:t>Revision  Period activities - contd. </a:t>
            </a:r>
            <a:endParaRPr lang="en-IN" sz="3200" dirty="0"/>
          </a:p>
        </p:txBody>
      </p:sp>
      <p:sp>
        <p:nvSpPr>
          <p:cNvPr id="6" name="Rectangle 5"/>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50E4DF6-720C-4F66-A405-B488F1E711C9}" type="slidenum">
              <a:rPr lang="en-US"/>
              <a:pPr>
                <a:defRPr/>
              </a:pPr>
              <a:t>19</a:t>
            </a:fld>
            <a:endParaRPr lang="en-US"/>
          </a:p>
        </p:txBody>
      </p:sp>
      <p:sp>
        <p:nvSpPr>
          <p:cNvPr id="10243" name="Rectangle 3"/>
          <p:cNvSpPr>
            <a:spLocks noGrp="1" noChangeArrowheads="1"/>
          </p:cNvSpPr>
          <p:nvPr>
            <p:ph type="body" idx="4294967295"/>
          </p:nvPr>
        </p:nvSpPr>
        <p:spPr>
          <a:xfrm>
            <a:off x="666712" y="1357298"/>
            <a:ext cx="10704512" cy="4517123"/>
          </a:xfrm>
        </p:spPr>
        <p:txBody>
          <a:bodyPr>
            <a:noAutofit/>
          </a:bodyPr>
          <a:lstStyle/>
          <a:p>
            <a:pPr marL="0" indent="0">
              <a:buClr>
                <a:schemeClr val="accent3"/>
              </a:buClr>
              <a:buNone/>
              <a:defRPr/>
            </a:pPr>
            <a:r>
              <a:rPr lang="en-US" sz="2400" b="1" dirty="0" smtClean="0">
                <a:latin typeface="Calibri" panose="020F0502020204030204" pitchFamily="34" charset="0"/>
                <a:ea typeface="Calibri" panose="020F0502020204030204" pitchFamily="34" charset="0"/>
                <a:cs typeface="Calibri" panose="020F0502020204030204" pitchFamily="34" charset="0"/>
              </a:rPr>
              <a:t>Publication </a:t>
            </a:r>
            <a:r>
              <a:rPr lang="en-US" sz="2400" b="1" dirty="0">
                <a:latin typeface="Calibri" panose="020F0502020204030204" pitchFamily="34" charset="0"/>
                <a:ea typeface="Calibri" panose="020F0502020204030204" pitchFamily="34" charset="0"/>
                <a:cs typeface="Calibri" panose="020F0502020204030204" pitchFamily="34" charset="0"/>
              </a:rPr>
              <a:t>of Draft </a:t>
            </a:r>
            <a:r>
              <a:rPr lang="en-US" sz="2400" b="1" dirty="0" smtClean="0">
                <a:latin typeface="Calibri" panose="020F0502020204030204" pitchFamily="34" charset="0"/>
                <a:ea typeface="Calibri" panose="020F0502020204030204" pitchFamily="34" charset="0"/>
                <a:cs typeface="Calibri" panose="020F0502020204030204" pitchFamily="34" charset="0"/>
              </a:rPr>
              <a:t>ER – integration of last final roll </a:t>
            </a:r>
            <a:r>
              <a:rPr lang="en-US" sz="2400" b="1" dirty="0">
                <a:latin typeface="Calibri" panose="020F0502020204030204" pitchFamily="34" charset="0"/>
                <a:ea typeface="Calibri" panose="020F0502020204030204" pitchFamily="34" charset="0"/>
                <a:cs typeface="Calibri" panose="020F0502020204030204" pitchFamily="34" charset="0"/>
              </a:rPr>
              <a:t>w</a:t>
            </a:r>
            <a:r>
              <a:rPr lang="en-US" sz="2400" b="1" dirty="0" smtClean="0">
                <a:latin typeface="Calibri" panose="020F0502020204030204" pitchFamily="34" charset="0"/>
                <a:ea typeface="Calibri" panose="020F0502020204030204" pitchFamily="34" charset="0"/>
                <a:cs typeface="Calibri" panose="020F0502020204030204" pitchFamily="34" charset="0"/>
              </a:rPr>
              <a:t>ith supplement of continuous updation – notice in </a:t>
            </a:r>
            <a:r>
              <a:rPr lang="en-US" sz="24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5</a:t>
            </a:r>
            <a:r>
              <a:rPr lang="en-US" sz="2400" b="1" dirty="0" smtClean="0">
                <a:latin typeface="Calibri" panose="020F0502020204030204" pitchFamily="34" charset="0"/>
                <a:ea typeface="Calibri" panose="020F0502020204030204" pitchFamily="34" charset="0"/>
                <a:cs typeface="Calibri" panose="020F0502020204030204" pitchFamily="34" charset="0"/>
              </a:rPr>
              <a:t>:</a:t>
            </a: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819147" indent="-457200" algn="just">
              <a:buClr>
                <a:schemeClr val="accent3"/>
              </a:buClr>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Draft roll will be an integrated </a:t>
            </a:r>
            <a:r>
              <a:rPr lang="en-US" sz="2400" dirty="0" smtClean="0">
                <a:latin typeface="Calibri" panose="020F0502020204030204" pitchFamily="34" charset="0"/>
                <a:ea typeface="Calibri" panose="020F0502020204030204" pitchFamily="34" charset="0"/>
                <a:cs typeface="Calibri" panose="020F0502020204030204" pitchFamily="34" charset="0"/>
              </a:rPr>
              <a:t>roll </a:t>
            </a:r>
            <a:r>
              <a:rPr lang="en-US" sz="2400" dirty="0">
                <a:latin typeface="Calibri" panose="020F0502020204030204" pitchFamily="34" charset="0"/>
                <a:ea typeface="Calibri" panose="020F0502020204030204" pitchFamily="34" charset="0"/>
                <a:cs typeface="Calibri" panose="020F0502020204030204" pitchFamily="34" charset="0"/>
              </a:rPr>
              <a:t>(Draft roll shall be prepared after integration of last final </a:t>
            </a:r>
            <a:r>
              <a:rPr lang="en-US" sz="2400" dirty="0" smtClean="0">
                <a:latin typeface="Calibri" panose="020F0502020204030204" pitchFamily="34" charset="0"/>
                <a:ea typeface="Calibri" panose="020F0502020204030204" pitchFamily="34" charset="0"/>
                <a:cs typeface="Calibri" panose="020F0502020204030204" pitchFamily="34" charset="0"/>
              </a:rPr>
              <a:t>roll plus </a:t>
            </a:r>
            <a:r>
              <a:rPr lang="en-US" sz="2400" dirty="0">
                <a:latin typeface="Calibri" panose="020F0502020204030204" pitchFamily="34" charset="0"/>
                <a:ea typeface="Calibri" panose="020F0502020204030204" pitchFamily="34" charset="0"/>
                <a:cs typeface="Calibri" panose="020F0502020204030204" pitchFamily="34" charset="0"/>
              </a:rPr>
              <a:t>supplement of the continuous updation, removal of deleted entries and bunching of family members)  </a:t>
            </a:r>
          </a:p>
          <a:p>
            <a:pPr marL="819147" indent="-457200" algn="just">
              <a:buClr>
                <a:schemeClr val="accent3"/>
              </a:buClr>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ERO publishes ER in Draft by making copy available for inspection and inviting advance application from prospective electors becoming eligible w.r.t subsequent qualifying date  of the year (i.e. 1st April, 1st July, 1st October) through notice in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5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4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10 RER 1960):</a:t>
            </a:r>
            <a:endPar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609595" lvl="1" indent="-247648" algn="just">
              <a:buClr>
                <a:schemeClr val="accent3"/>
              </a:buClr>
              <a:buSzPct val="95000"/>
              <a:buNone/>
              <a:defRPr/>
            </a:pPr>
            <a:r>
              <a:rPr lang="en-US" dirty="0">
                <a:latin typeface="Calibri" panose="020F0502020204030204" pitchFamily="34" charset="0"/>
                <a:ea typeface="Calibri" panose="020F0502020204030204" pitchFamily="34" charset="0"/>
                <a:cs typeface="Calibri" panose="020F0502020204030204" pitchFamily="34" charset="0"/>
              </a:rPr>
              <a:t>		- At his office, within the Constituency</a:t>
            </a:r>
          </a:p>
          <a:p>
            <a:pPr marL="609595" lvl="1" indent="-247648" algn="just">
              <a:buClr>
                <a:schemeClr val="accent3"/>
              </a:buClr>
              <a:buSzPct val="95000"/>
              <a:buNone/>
              <a:defRPr/>
            </a:pPr>
            <a:r>
              <a:rPr lang="en-US" dirty="0">
                <a:latin typeface="Calibri" panose="020F0502020204030204" pitchFamily="34" charset="0"/>
                <a:ea typeface="Calibri" panose="020F0502020204030204" pitchFamily="34" charset="0"/>
                <a:cs typeface="Calibri" panose="020F0502020204030204" pitchFamily="34" charset="0"/>
              </a:rPr>
              <a:t>		- At place specified by him, if his office is outside the </a:t>
            </a:r>
            <a:r>
              <a:rPr lang="en-US" dirty="0" smtClean="0">
                <a:latin typeface="Calibri" panose="020F0502020204030204" pitchFamily="34" charset="0"/>
                <a:ea typeface="Calibri" panose="020F0502020204030204" pitchFamily="34" charset="0"/>
                <a:cs typeface="Calibri" panose="020F0502020204030204" pitchFamily="34" charset="0"/>
              </a:rPr>
              <a:t>Constituency</a:t>
            </a:r>
            <a:endParaRPr lang="en-US" b="1" dirty="0">
              <a:solidFill>
                <a:srgbClr val="CC0000"/>
              </a:solidFill>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6" name="Rectangle 5"/>
          <p:cNvSpPr/>
          <p:nvPr/>
        </p:nvSpPr>
        <p:spPr>
          <a:xfrm>
            <a:off x="0" y="469710"/>
            <a:ext cx="12192000" cy="584775"/>
          </a:xfrm>
          <a:prstGeom prst="rect">
            <a:avLst/>
          </a:prstGeom>
        </p:spPr>
        <p:txBody>
          <a:bodyPr wrap="square">
            <a:spAutoFit/>
          </a:bodyPr>
          <a:lstStyle/>
          <a:p>
            <a:pPr algn="ctr"/>
            <a:r>
              <a:rPr lang="en-US" sz="3200" b="1" dirty="0"/>
              <a:t>Electoral Roll </a:t>
            </a:r>
            <a:r>
              <a:rPr lang="en-US" sz="3200" b="1" dirty="0" smtClean="0"/>
              <a:t>Cycle </a:t>
            </a:r>
            <a:r>
              <a:rPr lang="en-US" sz="3200" b="1" dirty="0"/>
              <a:t>– </a:t>
            </a:r>
            <a:r>
              <a:rPr lang="en-US" sz="3200" b="1" dirty="0" smtClean="0"/>
              <a:t>SSR - Draft Publication –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800" b="1" u="sng" dirty="0"/>
              <a:t>Constitutional Provision </a:t>
            </a:r>
            <a:endParaRPr lang="en-IN" sz="4800" u="sng" dirty="0"/>
          </a:p>
        </p:txBody>
      </p:sp>
      <p:sp>
        <p:nvSpPr>
          <p:cNvPr id="3" name="Content Placeholder 2"/>
          <p:cNvSpPr>
            <a:spLocks noGrp="1"/>
          </p:cNvSpPr>
          <p:nvPr>
            <p:ph idx="1"/>
          </p:nvPr>
        </p:nvSpPr>
        <p:spPr/>
        <p:txBody>
          <a:bodyPr>
            <a:normAutofit/>
          </a:bodyPr>
          <a:lstStyle/>
          <a:p>
            <a:pPr algn="just">
              <a:buNone/>
              <a:defRPr/>
            </a:pPr>
            <a:r>
              <a:rPr lang="en-US" altLang="en-US" b="1" dirty="0">
                <a:solidFill>
                  <a:srgbClr val="FF0000"/>
                </a:solidFill>
              </a:rPr>
              <a:t>Constitution of India </a:t>
            </a:r>
            <a:r>
              <a:rPr lang="en-US" altLang="en-US" dirty="0">
                <a:solidFill>
                  <a:srgbClr val="FF0000"/>
                </a:solidFill>
              </a:rPr>
              <a:t>(Part- XV- ‘Elections’- Article 324 to 329)</a:t>
            </a:r>
          </a:p>
          <a:p>
            <a:pPr marL="165099" indent="-165099" algn="just">
              <a:defRPr/>
            </a:pPr>
            <a:r>
              <a:rPr lang="en-US" altLang="en-US" b="1" dirty="0">
                <a:solidFill>
                  <a:srgbClr val="FF0000"/>
                </a:solidFill>
              </a:rPr>
              <a:t>Article 324- </a:t>
            </a:r>
            <a:r>
              <a:rPr lang="en-US" altLang="en-US" dirty="0"/>
              <a:t>Superintendence, Direction and  Control of 	</a:t>
            </a:r>
            <a:r>
              <a:rPr lang="en-US" altLang="en-US" dirty="0" smtClean="0"/>
              <a:t>elections to </a:t>
            </a:r>
            <a:r>
              <a:rPr lang="en-US" altLang="en-US" dirty="0"/>
              <a:t>be vested in EC for:</a:t>
            </a:r>
          </a:p>
          <a:p>
            <a:pPr marL="914393" lvl="1" indent="-514346" algn="just">
              <a:buFontTx/>
              <a:buAutoNum type="arabicParenBoth"/>
              <a:defRPr/>
            </a:pPr>
            <a:r>
              <a:rPr lang="en-US" altLang="en-US" b="1" dirty="0"/>
              <a:t>Preparation of ER and conduct of election </a:t>
            </a:r>
          </a:p>
          <a:p>
            <a:pPr marL="914393" lvl="1" indent="-514346" algn="just">
              <a:buFontTx/>
              <a:buAutoNum type="arabicParenBoth"/>
              <a:defRPr/>
            </a:pPr>
            <a:r>
              <a:rPr lang="en-US" altLang="en-US" dirty="0"/>
              <a:t>Composition of EC </a:t>
            </a:r>
          </a:p>
          <a:p>
            <a:pPr marL="914393" lvl="1" indent="-514346" algn="just">
              <a:buFontTx/>
              <a:buAutoNum type="arabicParenBoth"/>
              <a:defRPr/>
            </a:pPr>
            <a:r>
              <a:rPr lang="en-US" altLang="en-US" dirty="0"/>
              <a:t>CEC shall be Chairman</a:t>
            </a:r>
          </a:p>
          <a:p>
            <a:pPr marL="914393" lvl="1" indent="-514346" algn="just">
              <a:buFontTx/>
              <a:buAutoNum type="arabicParenBoth"/>
              <a:defRPr/>
            </a:pPr>
            <a:r>
              <a:rPr lang="en-US" altLang="en-US" dirty="0"/>
              <a:t>Regional Commissioners</a:t>
            </a:r>
          </a:p>
          <a:p>
            <a:pPr marL="914393" lvl="1" indent="-514346" algn="just">
              <a:buFontTx/>
              <a:buAutoNum type="arabicParenBoth"/>
              <a:defRPr/>
            </a:pPr>
            <a:r>
              <a:rPr lang="en-US" altLang="en-US" dirty="0"/>
              <a:t>Service conditions and tenure of EC and CEC</a:t>
            </a:r>
          </a:p>
          <a:p>
            <a:pPr marL="914393" lvl="1" indent="-514346" algn="just">
              <a:buFontTx/>
              <a:buAutoNum type="arabicParenBoth"/>
              <a:defRPr/>
            </a:pPr>
            <a:r>
              <a:rPr lang="en-US" altLang="en-US" dirty="0"/>
              <a:t>President and Governor to provide staff for functions conferred on EC </a:t>
            </a:r>
          </a:p>
          <a:p>
            <a:pPr marL="514346" indent="-514346" algn="just">
              <a:defRPr/>
            </a:pPr>
            <a:endParaRPr lang="en-US" altLang="en-US" dirty="0"/>
          </a:p>
          <a:p>
            <a:pPr algn="just"/>
            <a:endParaRPr lang="en-IN" dirty="0"/>
          </a:p>
        </p:txBody>
      </p:sp>
      <p:sp>
        <p:nvSpPr>
          <p:cNvPr id="4" name="Rectangle 3"/>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A31D3C4-D565-4722-92F9-11904088507E}" type="slidenum">
              <a:rPr lang="en-US"/>
              <a:pPr>
                <a:defRPr/>
              </a:pPr>
              <a:t>20</a:t>
            </a:fld>
            <a:endParaRPr lang="en-US"/>
          </a:p>
        </p:txBody>
      </p:sp>
      <p:sp>
        <p:nvSpPr>
          <p:cNvPr id="18436" name="Content Placeholder 4"/>
          <p:cNvSpPr>
            <a:spLocks noGrp="1"/>
          </p:cNvSpPr>
          <p:nvPr>
            <p:ph idx="4294967295"/>
          </p:nvPr>
        </p:nvSpPr>
        <p:spPr>
          <a:xfrm>
            <a:off x="419100" y="1316230"/>
            <a:ext cx="11353800" cy="4726855"/>
          </a:xfrm>
        </p:spPr>
        <p:txBody>
          <a:bodyPr>
            <a:normAutofit fontScale="85000" lnSpcReduction="10000"/>
          </a:bodyPr>
          <a:lstStyle/>
          <a:p>
            <a:pPr marL="0" indent="0" eaLnBrk="1" hangingPunct="1">
              <a:buNone/>
              <a:defRPr/>
            </a:pPr>
            <a:r>
              <a:rPr lang="en-US" sz="2200" b="1" dirty="0" smtClean="0">
                <a:latin typeface="+mj-lt"/>
              </a:rPr>
              <a:t>Steps involved and guidance for publication of draft ER:</a:t>
            </a:r>
          </a:p>
          <a:p>
            <a:pPr marL="0" indent="0" eaLnBrk="1" hangingPunct="1">
              <a:buNone/>
              <a:defRPr/>
            </a:pPr>
            <a:endParaRPr lang="en-US" sz="2200" b="1" dirty="0" smtClean="0">
              <a:latin typeface="+mj-lt"/>
            </a:endParaRPr>
          </a:p>
          <a:p>
            <a:pPr eaLnBrk="1" hangingPunct="1">
              <a:buFont typeface="Wingdings" panose="05000000000000000000" pitchFamily="2" charset="2"/>
              <a:buChar char="§"/>
              <a:defRPr/>
            </a:pPr>
            <a:r>
              <a:rPr lang="en-US" sz="2200" dirty="0" smtClean="0">
                <a:latin typeface="+mj-lt"/>
              </a:rPr>
              <a:t>PDF </a:t>
            </a:r>
            <a:r>
              <a:rPr lang="en-US" sz="2200" dirty="0">
                <a:latin typeface="+mj-lt"/>
              </a:rPr>
              <a:t>format of ER (only in text mode) is uploaded at CEO’s website</a:t>
            </a:r>
          </a:p>
          <a:p>
            <a:pPr eaLnBrk="1" hangingPunct="1">
              <a:buFont typeface="Wingdings" panose="05000000000000000000" pitchFamily="2" charset="2"/>
              <a:buChar char="§"/>
              <a:defRPr/>
            </a:pPr>
            <a:r>
              <a:rPr lang="en-US" sz="2400" dirty="0">
                <a:latin typeface="+mj-lt"/>
              </a:rPr>
              <a:t>Also published in PS for general electors to check and file their claims/objections</a:t>
            </a:r>
            <a:endParaRPr lang="en-US" sz="2200" dirty="0">
              <a:latin typeface="+mj-lt"/>
            </a:endParaRPr>
          </a:p>
          <a:p>
            <a:pPr algn="just" eaLnBrk="1" hangingPunct="1">
              <a:buFont typeface="Wingdings" panose="05000000000000000000" pitchFamily="2" charset="2"/>
              <a:buChar char="§"/>
              <a:defRPr/>
            </a:pPr>
            <a:r>
              <a:rPr lang="en-US" sz="2200" dirty="0">
                <a:latin typeface="+mj-lt"/>
              </a:rPr>
              <a:t>ER in all Constituencies in a State/District is published on the same day.</a:t>
            </a:r>
            <a:r>
              <a:rPr lang="en-US" sz="2000" dirty="0">
                <a:latin typeface="+mj-lt"/>
              </a:rPr>
              <a:t> </a:t>
            </a:r>
          </a:p>
          <a:p>
            <a:pPr algn="just" eaLnBrk="1" hangingPunct="1">
              <a:buFont typeface="Wingdings" panose="05000000000000000000" pitchFamily="2" charset="2"/>
              <a:buChar char="§"/>
              <a:defRPr/>
            </a:pPr>
            <a:r>
              <a:rPr lang="en-US" sz="2000" dirty="0">
                <a:latin typeface="+mj-lt"/>
              </a:rPr>
              <a:t>Publication of Roll includes all Parts of Roll of Assembly Constituency and service Voters list in the last Part. </a:t>
            </a:r>
          </a:p>
          <a:p>
            <a:pPr algn="just" eaLnBrk="1" hangingPunct="1">
              <a:buFont typeface="Wingdings" panose="05000000000000000000" pitchFamily="2" charset="2"/>
              <a:buChar char="§"/>
              <a:defRPr/>
            </a:pPr>
            <a:r>
              <a:rPr lang="en-US" sz="2000" dirty="0">
                <a:latin typeface="+mj-lt"/>
              </a:rPr>
              <a:t>If ER published in more than one language, all ERs to be identical and published simultaneously</a:t>
            </a:r>
          </a:p>
          <a:p>
            <a:pPr algn="just" eaLnBrk="1" hangingPunct="1">
              <a:buFont typeface="Wingdings" panose="05000000000000000000" pitchFamily="2" charset="2"/>
              <a:buChar char="§"/>
              <a:defRPr/>
            </a:pPr>
            <a:r>
              <a:rPr lang="en-US" sz="2000" dirty="0">
                <a:latin typeface="+mj-lt"/>
              </a:rPr>
              <a:t>Publication is </a:t>
            </a:r>
            <a:r>
              <a:rPr lang="en-US" sz="2000" u="sng" dirty="0">
                <a:latin typeface="+mj-lt"/>
              </a:rPr>
              <a:t>not made on public holiday</a:t>
            </a:r>
          </a:p>
          <a:p>
            <a:pPr algn="just" eaLnBrk="1" hangingPunct="1">
              <a:buFont typeface="Wingdings" panose="05000000000000000000" pitchFamily="2" charset="2"/>
              <a:buChar char="§"/>
              <a:defRPr/>
            </a:pPr>
            <a:r>
              <a:rPr lang="en-US" sz="2000" dirty="0">
                <a:latin typeface="+mj-lt"/>
              </a:rPr>
              <a:t>Free of cost 2 copies of ER to every recognized political party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11 (c</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RER 1960</a:t>
            </a:r>
            <a:endPar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eaLnBrk="1" hangingPunct="1">
              <a:buFont typeface="Wingdings" panose="05000000000000000000" pitchFamily="2" charset="2"/>
              <a:buChar char="§"/>
              <a:defRPr/>
            </a:pPr>
            <a:r>
              <a:rPr lang="en-US" sz="2000" dirty="0">
                <a:latin typeface="+mj-lt"/>
              </a:rPr>
              <a:t>One soft </a:t>
            </a:r>
            <a:r>
              <a:rPr lang="en-US" sz="2000" dirty="0" smtClean="0">
                <a:latin typeface="+mj-lt"/>
              </a:rPr>
              <a:t>PDF </a:t>
            </a:r>
            <a:r>
              <a:rPr lang="en-US" sz="2000" dirty="0">
                <a:latin typeface="+mj-lt"/>
              </a:rPr>
              <a:t>copy and one hard print copy of ER to be shared with political parties</a:t>
            </a:r>
          </a:p>
          <a:p>
            <a:pPr algn="just" eaLnBrk="1" hangingPunct="1">
              <a:buFont typeface="Wingdings" panose="05000000000000000000" pitchFamily="2" charset="2"/>
              <a:buChar char="§"/>
              <a:defRPr/>
            </a:pPr>
            <a:r>
              <a:rPr lang="en-US" sz="2000" dirty="0">
                <a:latin typeface="+mj-lt"/>
              </a:rPr>
              <a:t>Soft copy only indicates that photograph is available against the elector’s details and hard copy contains the photographs</a:t>
            </a:r>
          </a:p>
          <a:p>
            <a:pPr algn="just" eaLnBrk="1" hangingPunct="1">
              <a:buFont typeface="Wingdings" panose="05000000000000000000" pitchFamily="2" charset="2"/>
              <a:buChar char="§"/>
              <a:defRPr/>
            </a:pPr>
            <a:r>
              <a:rPr lang="en-US" sz="2000" dirty="0">
                <a:latin typeface="+mj-lt"/>
              </a:rPr>
              <a:t>Soft copies of ER without images are given within a week on payment to all concerned </a:t>
            </a:r>
            <a:r>
              <a:rPr lang="en-US" sz="2000" dirty="0" smtClean="0">
                <a:latin typeface="+mj-lt"/>
              </a:rPr>
              <a:t>persons</a:t>
            </a:r>
          </a:p>
          <a:p>
            <a:pPr algn="just" eaLnBrk="1" hangingPunct="1">
              <a:buFont typeface="Wingdings" panose="05000000000000000000" pitchFamily="2" charset="2"/>
              <a:buChar char="§"/>
              <a:defRPr/>
            </a:pPr>
            <a:r>
              <a:rPr lang="en-IN" sz="2000" dirty="0" smtClean="0">
                <a:latin typeface="+mj-lt"/>
              </a:rPr>
              <a:t>Proper acknowledgement-receipts from the representative of the political parties must be obtained and kept in record.</a:t>
            </a:r>
            <a:endParaRPr lang="en-US" sz="2000" dirty="0">
              <a:latin typeface="+mj-lt"/>
            </a:endParaRPr>
          </a:p>
          <a:p>
            <a:pPr algn="just" eaLnBrk="1" hangingPunct="1">
              <a:buFont typeface="Wingdings" panose="05000000000000000000" pitchFamily="2" charset="2"/>
              <a:buChar char="§"/>
              <a:defRPr/>
            </a:pPr>
            <a:endParaRPr lang="en-US" sz="2000" u="sng" dirty="0">
              <a:latin typeface="+mj-lt"/>
            </a:endParaRPr>
          </a:p>
          <a:p>
            <a:pPr eaLnBrk="1" hangingPunct="1">
              <a:buFont typeface="Wingdings" panose="05000000000000000000" pitchFamily="2" charset="2"/>
              <a:buChar char="§"/>
              <a:defRPr/>
            </a:pPr>
            <a:endParaRPr lang="en-US" sz="2200" dirty="0">
              <a:latin typeface="+mj-lt"/>
            </a:endParaRPr>
          </a:p>
        </p:txBody>
      </p:sp>
      <p:sp>
        <p:nvSpPr>
          <p:cNvPr id="5" name="Rectangle 4"/>
          <p:cNvSpPr/>
          <p:nvPr/>
        </p:nvSpPr>
        <p:spPr>
          <a:xfrm>
            <a:off x="9696400" y="6335499"/>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6" name="Rectangle 5"/>
          <p:cNvSpPr/>
          <p:nvPr/>
        </p:nvSpPr>
        <p:spPr>
          <a:xfrm>
            <a:off x="0" y="469710"/>
            <a:ext cx="12192000" cy="584775"/>
          </a:xfrm>
          <a:prstGeom prst="rect">
            <a:avLst/>
          </a:prstGeom>
        </p:spPr>
        <p:txBody>
          <a:bodyPr wrap="square">
            <a:spAutoFit/>
          </a:bodyPr>
          <a:lstStyle/>
          <a:p>
            <a:pPr algn="ct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3200" b="1" dirty="0" smtClean="0"/>
              <a:t>Draft Publication –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EE715A4-6B15-4FFA-81DA-51F900C121D1}" type="slidenum">
              <a:rPr lang="en-US"/>
              <a:pPr>
                <a:defRPr/>
              </a:pPr>
              <a:t>21</a:t>
            </a:fld>
            <a:endParaRPr lang="en-US"/>
          </a:p>
        </p:txBody>
      </p:sp>
      <p:sp>
        <p:nvSpPr>
          <p:cNvPr id="30723" name="Title 3"/>
          <p:cNvSpPr>
            <a:spLocks noGrp="1"/>
          </p:cNvSpPr>
          <p:nvPr>
            <p:ph type="title" idx="4294967295"/>
          </p:nvPr>
        </p:nvSpPr>
        <p:spPr>
          <a:xfrm>
            <a:off x="21332" y="1412776"/>
            <a:ext cx="8229600" cy="609600"/>
          </a:xfrm>
        </p:spPr>
        <p:txBody>
          <a:bodyPr>
            <a:normAutofit/>
          </a:bodyPr>
          <a:lstStyle/>
          <a:p>
            <a:pPr eaLnBrk="1" hangingPunct="1"/>
            <a:r>
              <a:rPr lang="en-GB" sz="2800" b="1" dirty="0" smtClean="0"/>
              <a:t>Analysis of health indicators of ER</a:t>
            </a:r>
            <a:r>
              <a:rPr lang="en-US" sz="2800" b="1" dirty="0" smtClean="0"/>
              <a:t>:</a:t>
            </a:r>
            <a:endParaRPr lang="en-US" sz="2800" b="1" dirty="0"/>
          </a:p>
        </p:txBody>
      </p:sp>
      <p:sp>
        <p:nvSpPr>
          <p:cNvPr id="21508" name="Content Placeholder 4"/>
          <p:cNvSpPr>
            <a:spLocks noGrp="1"/>
          </p:cNvSpPr>
          <p:nvPr>
            <p:ph idx="4294967295"/>
          </p:nvPr>
        </p:nvSpPr>
        <p:spPr>
          <a:xfrm>
            <a:off x="21332" y="2260600"/>
            <a:ext cx="12170668" cy="4090392"/>
          </a:xfrm>
        </p:spPr>
        <p:txBody>
          <a:bodyPr/>
          <a:lstStyle/>
          <a:p>
            <a:pPr marL="233361" indent="-233361" algn="just">
              <a:defRPr/>
            </a:pPr>
            <a:r>
              <a:rPr lang="en-US" sz="2400" dirty="0">
                <a:latin typeface="+mj-lt"/>
              </a:rPr>
              <a:t>ERO reports to CEO immediately in case of any omission of names from ER</a:t>
            </a:r>
          </a:p>
          <a:p>
            <a:pPr marL="233361" indent="-233361" algn="just">
              <a:defRPr/>
            </a:pPr>
            <a:r>
              <a:rPr lang="en-US" sz="2400" dirty="0">
                <a:latin typeface="+mj-lt"/>
              </a:rPr>
              <a:t>CEO reports to ECI </a:t>
            </a:r>
            <a:r>
              <a:rPr lang="en-US" sz="2400" dirty="0" smtClean="0">
                <a:latin typeface="+mj-lt"/>
              </a:rPr>
              <a:t>all </a:t>
            </a:r>
            <a:r>
              <a:rPr lang="en-US" sz="2400" dirty="0">
                <a:latin typeface="+mj-lt"/>
              </a:rPr>
              <a:t>such omission cases</a:t>
            </a:r>
          </a:p>
          <a:p>
            <a:pPr marL="233361" indent="-233361" algn="just">
              <a:defRPr/>
            </a:pPr>
            <a:r>
              <a:rPr lang="en-US" sz="2400" dirty="0">
                <a:latin typeface="+mj-lt"/>
              </a:rPr>
              <a:t>CEO/DEO and ERO call recognized political parties to obtain their suggestions for any corrections in the Draft Roll</a:t>
            </a:r>
          </a:p>
          <a:p>
            <a:pPr marL="233361" indent="-233361" algn="just">
              <a:defRPr/>
            </a:pPr>
            <a:r>
              <a:rPr lang="en-US" sz="2400" dirty="0">
                <a:latin typeface="+mj-lt"/>
              </a:rPr>
              <a:t>ERO also scrutinizes Rolls himself particularly individual households showing more than 10 electors, etc.</a:t>
            </a:r>
          </a:p>
          <a:p>
            <a:pPr marL="233361" indent="-233361" algn="just">
              <a:defRPr/>
            </a:pPr>
            <a:r>
              <a:rPr lang="en-US" sz="2400" dirty="0">
                <a:latin typeface="+mj-lt"/>
              </a:rPr>
              <a:t>ERO arranges for reading aloud  of each Part Roll before the concerned Gram </a:t>
            </a:r>
            <a:r>
              <a:rPr lang="en-US" sz="2400" dirty="0" smtClean="0">
                <a:latin typeface="+mj-lt"/>
              </a:rPr>
              <a:t>Sabha/Ward </a:t>
            </a:r>
            <a:r>
              <a:rPr lang="en-US" sz="2400" dirty="0">
                <a:latin typeface="+mj-lt"/>
              </a:rPr>
              <a:t>Committee</a:t>
            </a:r>
          </a:p>
          <a:p>
            <a:pPr marL="233361" indent="-233361" algn="just">
              <a:defRPr/>
            </a:pPr>
            <a:r>
              <a:rPr lang="en-US" sz="2400" dirty="0">
                <a:latin typeface="+mj-lt"/>
              </a:rPr>
              <a:t>ERO </a:t>
            </a:r>
            <a:r>
              <a:rPr lang="en-US" sz="2400" dirty="0" smtClean="0">
                <a:latin typeface="+mj-lt"/>
              </a:rPr>
              <a:t>to carry out </a:t>
            </a:r>
            <a:r>
              <a:rPr lang="en-GB" sz="2400" dirty="0" smtClean="0">
                <a:latin typeface="+mj-lt"/>
              </a:rPr>
              <a:t>analysis of health indicators of ER </a:t>
            </a:r>
            <a:r>
              <a:rPr lang="en-US" sz="2400" dirty="0" smtClean="0">
                <a:latin typeface="+mj-lt"/>
              </a:rPr>
              <a:t>like </a:t>
            </a:r>
            <a:r>
              <a:rPr lang="en-US" sz="2400" dirty="0">
                <a:latin typeface="+mj-lt"/>
              </a:rPr>
              <a:t>EP ratio, gender ratio, age </a:t>
            </a:r>
            <a:r>
              <a:rPr lang="en-US" sz="2400" dirty="0" smtClean="0">
                <a:latin typeface="+mj-lt"/>
              </a:rPr>
              <a:t>cohort </a:t>
            </a:r>
            <a:r>
              <a:rPr lang="en-US" sz="2400" dirty="0">
                <a:latin typeface="+mj-lt"/>
              </a:rPr>
              <a:t>and sends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Format 1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-8</a:t>
            </a:r>
            <a:r>
              <a:rPr lang="en-US" sz="2400" dirty="0">
                <a:latin typeface="+mj-lt"/>
              </a:rPr>
              <a:t>.</a:t>
            </a:r>
          </a:p>
        </p:txBody>
      </p:sp>
      <p:sp>
        <p:nvSpPr>
          <p:cNvPr id="6" name="Rectangle 5"/>
          <p:cNvSpPr/>
          <p:nvPr/>
        </p:nvSpPr>
        <p:spPr>
          <a:xfrm>
            <a:off x="21332" y="416502"/>
            <a:ext cx="12192000" cy="584775"/>
          </a:xfrm>
          <a:prstGeom prst="rect">
            <a:avLst/>
          </a:prstGeom>
        </p:spPr>
        <p:txBody>
          <a:bodyPr wrap="square">
            <a:spAutoFit/>
          </a:bodyPr>
          <a:lstStyle/>
          <a:p>
            <a:pPr algn="ct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a:t>
            </a:r>
            <a:r>
              <a:rPr lang="en-US" sz="3200" b="1" dirty="0" smtClean="0"/>
              <a:t> </a:t>
            </a:r>
            <a:r>
              <a:rPr lang="en-US" sz="3200" b="1" dirty="0"/>
              <a:t>Post publication actions</a:t>
            </a:r>
            <a:r>
              <a:rPr lang="en-US" sz="3200" b="1" dirty="0" smtClean="0"/>
              <a:t>–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9AE83E7-4A6D-4EF6-9B44-55338975BFA3}" type="slidenum">
              <a:rPr lang="en-US"/>
              <a:pPr>
                <a:defRPr/>
              </a:pPr>
              <a:t>22</a:t>
            </a:fld>
            <a:endParaRPr lang="en-US" dirty="0"/>
          </a:p>
        </p:txBody>
      </p:sp>
      <p:sp>
        <p:nvSpPr>
          <p:cNvPr id="37891" name="Content Placeholder 4"/>
          <p:cNvSpPr>
            <a:spLocks noGrp="1"/>
          </p:cNvSpPr>
          <p:nvPr>
            <p:ph idx="4294967295"/>
          </p:nvPr>
        </p:nvSpPr>
        <p:spPr>
          <a:xfrm>
            <a:off x="191344" y="1206507"/>
            <a:ext cx="11579508" cy="4944612"/>
          </a:xfrm>
        </p:spPr>
        <p:txBody>
          <a:bodyPr>
            <a:noAutofit/>
          </a:bodyPr>
          <a:lstStyle/>
          <a:p>
            <a:pPr marL="0" indent="0" algn="just">
              <a:buClr>
                <a:schemeClr val="accent3"/>
              </a:buClr>
              <a:buNone/>
              <a:defRPr/>
            </a:pPr>
            <a:r>
              <a:rPr lang="en-US" sz="3200" b="1" dirty="0">
                <a:latin typeface="+mj-lt"/>
              </a:rPr>
              <a:t>Analysis of Health of </a:t>
            </a:r>
            <a:r>
              <a:rPr lang="en-US" sz="3200" b="1" dirty="0" smtClean="0">
                <a:latin typeface="+mj-lt"/>
              </a:rPr>
              <a:t>ER – EP ratio – age cohort – abnormal addition/deletion – ASD:</a:t>
            </a:r>
            <a:endParaRPr lang="en-US" sz="3200" b="1" dirty="0">
              <a:latin typeface="+mj-lt"/>
            </a:endParaRPr>
          </a:p>
          <a:p>
            <a:pPr marL="274318" indent="-274318" algn="just">
              <a:spcBef>
                <a:spcPts val="1200"/>
              </a:spcBef>
              <a:spcAft>
                <a:spcPts val="1200"/>
              </a:spcAft>
              <a:buClr>
                <a:schemeClr val="accent3"/>
              </a:buClr>
              <a:buFont typeface="Wingdings 2"/>
              <a:buChar char=""/>
              <a:defRPr/>
            </a:pPr>
            <a:r>
              <a:rPr lang="en-US" sz="2000" dirty="0" smtClean="0">
                <a:latin typeface="+mj-lt"/>
              </a:rPr>
              <a:t>Elector </a:t>
            </a:r>
            <a:r>
              <a:rPr lang="en-US" sz="2000" dirty="0">
                <a:latin typeface="+mj-lt"/>
              </a:rPr>
              <a:t>population ratio is studied and reported to ECI revealing the age-wise under or over enrollments in comparison to census figures</a:t>
            </a:r>
          </a:p>
          <a:p>
            <a:pPr marL="274318" indent="-274318" algn="just">
              <a:spcBef>
                <a:spcPts val="1200"/>
              </a:spcBef>
              <a:spcAft>
                <a:spcPts val="1200"/>
              </a:spcAft>
              <a:buClr>
                <a:schemeClr val="accent3"/>
              </a:buClr>
              <a:buFont typeface="Wingdings 2"/>
              <a:buChar char=""/>
              <a:defRPr/>
            </a:pPr>
            <a:r>
              <a:rPr lang="en-US" sz="2000" dirty="0">
                <a:latin typeface="+mj-lt"/>
              </a:rPr>
              <a:t>Age cohort analysis of the electors in the Roll with census population for various ages groups is carried out </a:t>
            </a:r>
          </a:p>
          <a:p>
            <a:pPr marL="274318" indent="-274318" algn="just">
              <a:spcBef>
                <a:spcPts val="1200"/>
              </a:spcBef>
              <a:spcAft>
                <a:spcPts val="1200"/>
              </a:spcAft>
              <a:buClr>
                <a:schemeClr val="accent3"/>
              </a:buClr>
              <a:buFont typeface="Wingdings 2"/>
              <a:buChar char=""/>
              <a:defRPr/>
            </a:pPr>
            <a:r>
              <a:rPr lang="en-US" sz="2000" dirty="0">
                <a:latin typeface="+mj-lt"/>
              </a:rPr>
              <a:t>PS wise abnormal addition and deletion over last 3 years is identified, verified, corrected and reported to ECI</a:t>
            </a:r>
          </a:p>
          <a:p>
            <a:pPr marL="274318" indent="-274318" algn="just">
              <a:spcBef>
                <a:spcPts val="1200"/>
              </a:spcBef>
              <a:spcAft>
                <a:spcPts val="1200"/>
              </a:spcAft>
              <a:buClr>
                <a:schemeClr val="accent3"/>
              </a:buClr>
              <a:buFont typeface="Wingdings 2"/>
              <a:buChar char=""/>
              <a:defRPr/>
            </a:pPr>
            <a:r>
              <a:rPr lang="en-US" sz="2000" dirty="0">
                <a:latin typeface="+mj-lt"/>
              </a:rPr>
              <a:t>Data on EPIC &amp; photo coverage  roll is analyzed in the prescribed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Formats 1-8 </a:t>
            </a:r>
          </a:p>
          <a:p>
            <a:pPr marL="274318" indent="-274318" algn="just">
              <a:spcBef>
                <a:spcPts val="1200"/>
              </a:spcBef>
              <a:spcAft>
                <a:spcPts val="1200"/>
              </a:spcAft>
              <a:buClr>
                <a:schemeClr val="accent3"/>
              </a:buClr>
              <a:buFont typeface="Wingdings 2"/>
              <a:buChar char=""/>
              <a:defRPr/>
            </a:pPr>
            <a:r>
              <a:rPr lang="en-US" sz="2000" dirty="0">
                <a:latin typeface="+mj-lt"/>
              </a:rPr>
              <a:t>Data on voters registered but found absent (ASD) during field verification is collected and appropriate action is taken under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21A RER 1960</a:t>
            </a:r>
            <a:endPar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274318" indent="-274318" algn="just">
              <a:spcBef>
                <a:spcPts val="1200"/>
              </a:spcBef>
              <a:spcAft>
                <a:spcPts val="1200"/>
              </a:spcAft>
              <a:buClr>
                <a:schemeClr val="accent3"/>
              </a:buClr>
              <a:buFont typeface="Wingdings 2"/>
              <a:buChar char=""/>
              <a:defRPr/>
            </a:pPr>
            <a:r>
              <a:rPr lang="en-US" sz="2000" dirty="0">
                <a:latin typeface="+mj-lt"/>
              </a:rPr>
              <a:t>ERO exhibits on the notice board of his office, list of names to be deleted from the Roll to invite any </a:t>
            </a:r>
            <a:r>
              <a:rPr lang="en-US" sz="2000" dirty="0" smtClean="0">
                <a:latin typeface="+mj-lt"/>
              </a:rPr>
              <a:t>objections</a:t>
            </a:r>
            <a:endParaRPr lang="en-US" sz="1400" dirty="0">
              <a:latin typeface="+mj-lt"/>
            </a:endParaRPr>
          </a:p>
        </p:txBody>
      </p:sp>
      <p:sp>
        <p:nvSpPr>
          <p:cNvPr id="4" name="Rectangle 3"/>
          <p:cNvSpPr/>
          <p:nvPr/>
        </p:nvSpPr>
        <p:spPr>
          <a:xfrm>
            <a:off x="21332" y="416502"/>
            <a:ext cx="12192000" cy="584775"/>
          </a:xfrm>
          <a:prstGeom prst="rect">
            <a:avLst/>
          </a:prstGeom>
        </p:spPr>
        <p:txBody>
          <a:bodyPr wrap="square">
            <a:spAutoFit/>
          </a:bodyPr>
          <a:lstStyle/>
          <a:p>
            <a:pPr algn="ct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3200" b="1" dirty="0" smtClean="0"/>
              <a:t>Health analysis of ER – </a:t>
            </a:r>
            <a:r>
              <a:rPr lang="en-US" sz="3200" b="1" dirty="0"/>
              <a:t>contd</a:t>
            </a:r>
            <a:r>
              <a:rPr lang="en-US" sz="3200" b="1" dirty="0" smtClean="0"/>
              <a:t>. </a:t>
            </a:r>
            <a:endParaRPr lang="en-IN" sz="3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19640C6-82DF-4479-9404-9E9C6F45D08D}" type="slidenum">
              <a:rPr lang="en-US"/>
              <a:pPr>
                <a:defRPr/>
              </a:pPr>
              <a:t>23</a:t>
            </a:fld>
            <a:endParaRPr lang="en-US"/>
          </a:p>
        </p:txBody>
      </p:sp>
      <p:sp>
        <p:nvSpPr>
          <p:cNvPr id="6146" name="Rectangle 2"/>
          <p:cNvSpPr>
            <a:spLocks noGrp="1" noChangeArrowheads="1"/>
          </p:cNvSpPr>
          <p:nvPr>
            <p:ph type="body" idx="4294967295"/>
          </p:nvPr>
        </p:nvSpPr>
        <p:spPr>
          <a:xfrm>
            <a:off x="0" y="789765"/>
            <a:ext cx="12192000" cy="5326435"/>
          </a:xfrm>
        </p:spPr>
        <p:txBody>
          <a:bodyPr vert="horz" lIns="0" tIns="25560" rIns="0" bIns="0" rtlCol="0">
            <a:normAutofit fontScale="92500" lnSpcReduction="20000"/>
          </a:bodyPr>
          <a:lstStyle/>
          <a:p>
            <a:pPr algn="just" defTabSz="457196">
              <a:lnSpc>
                <a:spcPct val="90000"/>
              </a:lnSpc>
              <a:spcBef>
                <a:spcPts val="500"/>
              </a:spcBef>
              <a:buClr>
                <a:schemeClr val="accent3"/>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lgn="just" defTabSz="457196">
              <a:spcBef>
                <a:spcPts val="500"/>
              </a:spcBef>
              <a:buClr>
                <a:schemeClr val="tx1"/>
              </a:buClr>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b="1" dirty="0" smtClean="0">
                <a:latin typeface="Calibri" panose="020F0502020204030204" pitchFamily="34" charset="0"/>
                <a:ea typeface="Calibri" panose="020F0502020204030204" pitchFamily="34" charset="0"/>
                <a:cs typeface="Calibri" panose="020F0502020204030204" pitchFamily="34" charset="0"/>
              </a:rPr>
              <a:t>Filing of claims and objections – protocol for disposal by ERO – </a:t>
            </a:r>
            <a:r>
              <a:rPr lang="en-US" sz="2400" b="1" dirty="0">
                <a:latin typeface="Calibri" panose="020F0502020204030204" pitchFamily="34" charset="0"/>
                <a:ea typeface="Calibri" panose="020F0502020204030204" pitchFamily="34" charset="0"/>
                <a:cs typeface="Calibri" panose="020F0502020204030204" pitchFamily="34" charset="0"/>
              </a:rPr>
              <a:t>Forms ‘in bulk’ </a:t>
            </a:r>
            <a:endParaRPr lang="en-US" sz="2400" b="1" dirty="0" smtClean="0">
              <a:latin typeface="Calibri" panose="020F0502020204030204" pitchFamily="34" charset="0"/>
              <a:ea typeface="Calibri" panose="020F0502020204030204" pitchFamily="34" charset="0"/>
              <a:cs typeface="Calibri" panose="020F0502020204030204" pitchFamily="34" charset="0"/>
            </a:endParaRPr>
          </a:p>
          <a:p>
            <a:pPr marL="0" indent="0" algn="just" defTabSz="457196">
              <a:spcBef>
                <a:spcPts val="500"/>
              </a:spcBef>
              <a:buClr>
                <a:schemeClr val="tx1"/>
              </a:buClr>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smtClean="0">
              <a:latin typeface="Calibri" panose="020F0502020204030204" pitchFamily="34" charset="0"/>
              <a:ea typeface="Calibri" panose="020F0502020204030204" pitchFamily="34" charset="0"/>
              <a:cs typeface="Calibri" panose="020F0502020204030204" pitchFamily="34" charset="0"/>
            </a:endParaRPr>
          </a:p>
          <a:p>
            <a:pPr algn="just" defTabSz="457196">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a:latin typeface="Calibri" panose="020F0502020204030204" pitchFamily="34" charset="0"/>
                <a:ea typeface="Calibri" panose="020F0502020204030204" pitchFamily="34" charset="0"/>
                <a:cs typeface="Calibri" panose="020F0502020204030204" pitchFamily="34" charset="0"/>
              </a:rPr>
              <a:t>Claims</a:t>
            </a:r>
            <a:r>
              <a:rPr lang="en-US" sz="2400" dirty="0" smtClean="0">
                <a:latin typeface="Calibri" panose="020F0502020204030204" pitchFamily="34" charset="0"/>
                <a:ea typeface="Calibri" panose="020F0502020204030204" pitchFamily="34" charset="0"/>
                <a:cs typeface="Calibri" panose="020F0502020204030204" pitchFamily="34" charset="0"/>
              </a:rPr>
              <a:t> and objections received during Annual SSR after the last date for filing claims/objections  shall be disposed of by the EROs in the concerned subsequent quarters. </a:t>
            </a:r>
            <a:r>
              <a:rPr lang="en-US" sz="24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(Refer Commission’s letter dated 16.03.2023)</a:t>
            </a: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smtClean="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Lists </a:t>
            </a:r>
            <a:r>
              <a:rPr lang="en-US" sz="2400" dirty="0">
                <a:latin typeface="Calibri" panose="020F0502020204030204" pitchFamily="34" charset="0"/>
                <a:ea typeface="Calibri" panose="020F0502020204030204" pitchFamily="34" charset="0"/>
                <a:cs typeface="Calibri" panose="020F0502020204030204" pitchFamily="34" charset="0"/>
              </a:rPr>
              <a:t>of the received forms shall be prepared in </a:t>
            </a:r>
            <a:r>
              <a:rPr lang="en-US" sz="2200" b="1" dirty="0">
                <a:solidFill>
                  <a:srgbClr val="0070C0"/>
                </a:solidFill>
                <a:latin typeface="Calibri" panose="020F0502020204030204" pitchFamily="34" charset="0"/>
                <a:ea typeface="Calibri" panose="020F0502020204030204" pitchFamily="34" charset="0"/>
                <a:cs typeface="Calibri" panose="020F0502020204030204" pitchFamily="34" charset="0"/>
              </a:rPr>
              <a:t>F</a:t>
            </a:r>
            <a:r>
              <a:rPr lang="en-US" sz="22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orms </a:t>
            </a:r>
            <a:r>
              <a:rPr lang="en-US" sz="2200" b="1" dirty="0">
                <a:solidFill>
                  <a:srgbClr val="0070C0"/>
                </a:solidFill>
                <a:latin typeface="Calibri" panose="020F0502020204030204" pitchFamily="34" charset="0"/>
                <a:ea typeface="Calibri" panose="020F0502020204030204" pitchFamily="34" charset="0"/>
                <a:cs typeface="Calibri" panose="020F0502020204030204" pitchFamily="34" charset="0"/>
              </a:rPr>
              <a:t>9, 10, 11, 11A and 11B</a:t>
            </a:r>
            <a:r>
              <a:rPr lang="en-US" sz="2400" dirty="0">
                <a:latin typeface="Calibri" panose="020F0502020204030204" pitchFamily="34" charset="0"/>
                <a:ea typeface="Calibri" panose="020F0502020204030204" pitchFamily="34" charset="0"/>
                <a:cs typeface="Calibri" panose="020F0502020204030204" pitchFamily="34" charset="0"/>
              </a:rPr>
              <a:t> and be displayed at ERO’s notice board, Polling Station notice board, Website of </a:t>
            </a:r>
            <a:r>
              <a:rPr lang="en-US" sz="2400" dirty="0" smtClean="0">
                <a:latin typeface="Calibri" panose="020F0502020204030204" pitchFamily="34" charset="0"/>
                <a:ea typeface="Calibri" panose="020F0502020204030204" pitchFamily="34" charset="0"/>
                <a:cs typeface="Calibri" panose="020F0502020204030204" pitchFamily="34" charset="0"/>
              </a:rPr>
              <a:t>CEO.</a:t>
            </a: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a:latin typeface="Calibri" panose="020F0502020204030204" pitchFamily="34" charset="0"/>
                <a:ea typeface="Calibri" panose="020F0502020204030204" pitchFamily="34" charset="0"/>
                <a:cs typeface="Calibri" panose="020F0502020204030204" pitchFamily="34" charset="0"/>
              </a:rPr>
              <a:t>Only individual applications are to be accepted, except for an individual presenting the applications of the same households</a:t>
            </a: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4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BLO/AERO/ERO </a:t>
            </a:r>
            <a:r>
              <a:rPr lang="en-US" sz="2400" dirty="0">
                <a:latin typeface="Calibri" panose="020F0502020204030204" pitchFamily="34" charset="0"/>
                <a:ea typeface="Calibri" panose="020F0502020204030204" pitchFamily="34" charset="0"/>
                <a:cs typeface="Calibri" panose="020F0502020204030204" pitchFamily="34" charset="0"/>
              </a:rPr>
              <a:t>should not receive Forms ‘in bulk’ </a:t>
            </a:r>
            <a:r>
              <a:rPr lang="en-US" sz="2000" dirty="0">
                <a:latin typeface="Calibri" panose="020F0502020204030204" pitchFamily="34" charset="0"/>
                <a:ea typeface="Calibri" panose="020F0502020204030204" pitchFamily="34" charset="0"/>
                <a:cs typeface="Calibri" panose="020F0502020204030204" pitchFamily="34" charset="0"/>
              </a:rPr>
              <a:t>submitted by one person on behalf of many persons not belonging to the same family</a:t>
            </a:r>
          </a:p>
          <a:p>
            <a:pPr marL="0" indent="0" algn="just" defTabSz="457196">
              <a:lnSpc>
                <a:spcPct val="90000"/>
              </a:lnSpc>
              <a:spcBef>
                <a:spcPts val="500"/>
              </a:spcBef>
              <a:buClr>
                <a:schemeClr val="tx1"/>
              </a:buClr>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algn="just" defTabSz="457196">
              <a:lnSpc>
                <a:spcPct val="90000"/>
              </a:lnSpc>
              <a:spcBef>
                <a:spcPts val="500"/>
              </a:spcBef>
              <a:buClr>
                <a:schemeClr val="tx1"/>
              </a:buClr>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It </a:t>
            </a:r>
            <a:r>
              <a:rPr lang="en-US" sz="2400" dirty="0">
                <a:latin typeface="Calibri" panose="020F0502020204030204" pitchFamily="34" charset="0"/>
                <a:ea typeface="Calibri" panose="020F0502020204030204" pitchFamily="34" charset="0"/>
                <a:cs typeface="Calibri" panose="020F0502020204030204" pitchFamily="34" charset="0"/>
              </a:rPr>
              <a:t>should be noted that </a:t>
            </a:r>
          </a:p>
          <a:p>
            <a:pPr marL="793743" lvl="2" indent="-393697" algn="just" defTabSz="457196">
              <a:lnSpc>
                <a:spcPct val="90000"/>
              </a:lnSpc>
              <a:spcBef>
                <a:spcPts val="500"/>
              </a:spcBef>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000" dirty="0">
                <a:latin typeface="Calibri" panose="020F0502020204030204" pitchFamily="34" charset="0"/>
                <a:ea typeface="Calibri" panose="020F0502020204030204" pitchFamily="34" charset="0"/>
                <a:cs typeface="Calibri" panose="020F0502020204030204" pitchFamily="34" charset="0"/>
              </a:rPr>
              <a:t>Form is not unsigned or without thumb impression </a:t>
            </a:r>
            <a:r>
              <a:rPr lang="en-US" sz="22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200" b="1" dirty="0">
                <a:solidFill>
                  <a:srgbClr val="FF0000"/>
                </a:solidFill>
                <a:latin typeface="Calibri" panose="020F0502020204030204" pitchFamily="34" charset="0"/>
                <a:ea typeface="Calibri" panose="020F0502020204030204" pitchFamily="34" charset="0"/>
                <a:cs typeface="Calibri" panose="020F0502020204030204" pitchFamily="34" charset="0"/>
              </a:rPr>
              <a:t>R</a:t>
            </a:r>
            <a:r>
              <a:rPr lang="en-US" sz="22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2200" b="1" dirty="0">
                <a:solidFill>
                  <a:srgbClr val="FF0000"/>
                </a:solidFill>
                <a:latin typeface="Calibri" panose="020F0502020204030204" pitchFamily="34" charset="0"/>
                <a:ea typeface="Calibri" panose="020F0502020204030204" pitchFamily="34" charset="0"/>
                <a:cs typeface="Calibri" panose="020F0502020204030204" pitchFamily="34" charset="0"/>
              </a:rPr>
              <a:t>17 of RER, 1960)</a:t>
            </a:r>
          </a:p>
          <a:p>
            <a:pPr marL="793743" lvl="2" indent="-393697" algn="just" defTabSz="457196">
              <a:lnSpc>
                <a:spcPct val="90000"/>
              </a:lnSpc>
              <a:spcBef>
                <a:spcPts val="500"/>
              </a:spcBef>
              <a:buSzPct val="125000"/>
              <a:buFont typeface="Wingdings" panose="05000000000000000000" pitchFamily="2" charset="2"/>
              <a:buChar char="§"/>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000" dirty="0">
                <a:latin typeface="Calibri" panose="020F0502020204030204" pitchFamily="34" charset="0"/>
                <a:ea typeface="Calibri" panose="020F0502020204030204" pitchFamily="34" charset="0"/>
                <a:cs typeface="Calibri" panose="020F0502020204030204" pitchFamily="34" charset="0"/>
              </a:rPr>
              <a:t>No column in the Form is left </a:t>
            </a:r>
            <a:r>
              <a:rPr lang="en-US" sz="2000" dirty="0" smtClean="0">
                <a:latin typeface="Calibri" panose="020F0502020204030204" pitchFamily="34" charset="0"/>
                <a:ea typeface="Calibri" panose="020F0502020204030204" pitchFamily="34" charset="0"/>
                <a:cs typeface="Calibri" panose="020F0502020204030204" pitchFamily="34" charset="0"/>
              </a:rPr>
              <a:t>blank</a:t>
            </a:r>
            <a:endParaRPr lang="en-US" sz="2400" b="1" dirty="0">
              <a:latin typeface="Calibri" panose="020F0502020204030204" pitchFamily="34" charset="0"/>
              <a:ea typeface="Calibri" panose="020F0502020204030204" pitchFamily="34" charset="0"/>
              <a:cs typeface="Calibri" panose="020F0502020204030204" pitchFamily="34" charset="0"/>
            </a:endParaRPr>
          </a:p>
        </p:txBody>
      </p:sp>
      <p:sp>
        <p:nvSpPr>
          <p:cNvPr id="32772" name="Text Box 3"/>
          <p:cNvSpPr txBox="1">
            <a:spLocks noChangeArrowheads="1"/>
          </p:cNvSpPr>
          <p:nvPr/>
        </p:nvSpPr>
        <p:spPr bwMode="auto">
          <a:xfrm>
            <a:off x="0" y="214290"/>
            <a:ext cx="12192000" cy="685800"/>
          </a:xfrm>
          <a:prstGeom prst="rect">
            <a:avLst/>
          </a:prstGeom>
          <a:noFill/>
          <a:ln w="9525">
            <a:noFill/>
            <a:miter lim="800000"/>
            <a:headEnd/>
            <a:tailEnd/>
          </a:ln>
        </p:spPr>
        <p:txBody>
          <a:bodyPr lIns="89999" tIns="46800" rIns="89999" bIns="46800" anchor="ctr"/>
          <a:lstStyle/>
          <a:p>
            <a:pPr algn="ct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SSR - </a:t>
            </a:r>
            <a:r>
              <a:rPr lang="en-US" sz="2400" b="1" dirty="0" smtClean="0">
                <a:latin typeface="Calibri" panose="020F0502020204030204" pitchFamily="34" charset="0"/>
                <a:ea typeface="Calibri" panose="020F0502020204030204" pitchFamily="34" charset="0"/>
                <a:cs typeface="Calibri" panose="020F0502020204030204" pitchFamily="34" charset="0"/>
              </a:rPr>
              <a:t>Disposal </a:t>
            </a:r>
            <a:r>
              <a:rPr lang="en-US" sz="2400" b="1" dirty="0">
                <a:latin typeface="Calibri" panose="020F0502020204030204" pitchFamily="34" charset="0"/>
                <a:ea typeface="Calibri" panose="020F0502020204030204" pitchFamily="34" charset="0"/>
                <a:cs typeface="Calibri" panose="020F0502020204030204" pitchFamily="34" charset="0"/>
              </a:rPr>
              <a:t>of Claims and Objections - General Guidance </a:t>
            </a:r>
          </a:p>
        </p:txBody>
      </p:sp>
      <p:sp>
        <p:nvSpPr>
          <p:cNvPr id="5" name="Rectangle 4"/>
          <p:cNvSpPr/>
          <p:nvPr/>
        </p:nvSpPr>
        <p:spPr>
          <a:xfrm>
            <a:off x="11248794" y="5963927"/>
            <a:ext cx="1255918" cy="369332"/>
          </a:xfrm>
          <a:prstGeom prst="rect">
            <a:avLst/>
          </a:prstGeom>
        </p:spPr>
        <p:txBody>
          <a:bodyPr wrap="square">
            <a:spAutoFit/>
          </a:bodyPr>
          <a:lstStyle/>
          <a:p>
            <a:r>
              <a:rPr lang="en-US" dirty="0" err="1" smtClean="0"/>
              <a:t>Contd</a:t>
            </a:r>
            <a:r>
              <a:rPr lang="en-US" dirty="0" smtClean="0"/>
              <a:t>…</a:t>
            </a:r>
            <a:endParaRPr lang="en-IN" dirty="0"/>
          </a:p>
        </p:txBody>
      </p:sp>
      <p:sp>
        <p:nvSpPr>
          <p:cNvPr id="3" name="Rectangle 2"/>
          <p:cNvSpPr/>
          <p:nvPr/>
        </p:nvSpPr>
        <p:spPr>
          <a:xfrm>
            <a:off x="-312712" y="6127746"/>
            <a:ext cx="11161240" cy="674031"/>
          </a:xfrm>
          <a:prstGeom prst="rect">
            <a:avLst/>
          </a:prstGeom>
        </p:spPr>
        <p:txBody>
          <a:bodyPr wrap="square">
            <a:spAutoFit/>
          </a:bodyPr>
          <a:lstStyle/>
          <a:p>
            <a:pPr marL="400047" lvl="1" indent="0" defTabSz="457196">
              <a:lnSpc>
                <a:spcPct val="90000"/>
              </a:lnSpc>
              <a:spcBef>
                <a:spcPts val="500"/>
              </a:spcBef>
              <a:buSzPct val="125000"/>
              <a:buNone/>
              <a:tabLst>
                <a:tab pos="1936734" algn="l"/>
                <a:tab pos="2851127" algn="l"/>
                <a:tab pos="3765520" algn="l"/>
                <a:tab pos="4679913" algn="l"/>
                <a:tab pos="5594305" algn="l"/>
                <a:tab pos="6508698" algn="l"/>
                <a:tab pos="7423091" algn="l"/>
                <a:tab pos="8337483" algn="l"/>
                <a:tab pos="9251876" algn="l"/>
                <a:tab pos="10166269" algn="l"/>
                <a:tab pos="11080661" algn="l"/>
              </a:tabLst>
              <a:defRPr/>
            </a:pPr>
            <a:r>
              <a:rPr lang="en-US" sz="2100" b="1" dirty="0" smtClean="0">
                <a:solidFill>
                  <a:srgbClr val="FF3399"/>
                </a:solidFill>
              </a:rPr>
              <a:t>NB: BLAs </a:t>
            </a:r>
            <a:r>
              <a:rPr lang="en-US" sz="2100" b="1" dirty="0">
                <a:solidFill>
                  <a:srgbClr val="FF3399"/>
                </a:solidFill>
              </a:rPr>
              <a:t>can submit </a:t>
            </a:r>
            <a:r>
              <a:rPr lang="en-US" sz="2100" b="1" dirty="0" err="1">
                <a:solidFill>
                  <a:srgbClr val="FF3399"/>
                </a:solidFill>
              </a:rPr>
              <a:t>upto</a:t>
            </a:r>
            <a:r>
              <a:rPr lang="en-US" sz="2100" b="1" dirty="0">
                <a:solidFill>
                  <a:srgbClr val="FF3399"/>
                </a:solidFill>
              </a:rPr>
              <a:t> 10 applications per day and a total of 30 applications during the entire </a:t>
            </a:r>
            <a:r>
              <a:rPr lang="en-US" sz="2100" b="1" dirty="0" smtClean="0">
                <a:solidFill>
                  <a:srgbClr val="FF3399"/>
                </a:solidFill>
              </a:rPr>
              <a:t>revision</a:t>
            </a:r>
            <a:endParaRPr lang="en-US" sz="2100" b="1" dirty="0">
              <a:solidFill>
                <a:srgbClr val="FF339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84B1BBC-6F74-4982-BF71-0F8DBE6B14AA}" type="slidenum">
              <a:rPr lang="en-US"/>
              <a:pPr>
                <a:defRPr/>
              </a:pPr>
              <a:t>24</a:t>
            </a:fld>
            <a:endParaRPr lang="en-US" dirty="0"/>
          </a:p>
        </p:txBody>
      </p:sp>
      <p:sp>
        <p:nvSpPr>
          <p:cNvPr id="24579" name="Rectangle 2"/>
          <p:cNvSpPr>
            <a:spLocks noGrp="1" noChangeArrowheads="1"/>
          </p:cNvSpPr>
          <p:nvPr>
            <p:ph type="body" idx="4294967295"/>
          </p:nvPr>
        </p:nvSpPr>
        <p:spPr>
          <a:xfrm>
            <a:off x="309522" y="1142984"/>
            <a:ext cx="11582400" cy="5072098"/>
          </a:xfrm>
        </p:spPr>
        <p:txBody>
          <a:bodyPr vert="horz" lIns="89999" tIns="46800" rIns="89999" bIns="46800" rtlCol="0">
            <a:noAutofit/>
          </a:bodyPr>
          <a:lstStyle/>
          <a:p>
            <a:pPr algn="just" defTabSz="457196">
              <a:lnSpc>
                <a:spcPct val="80000"/>
              </a:lnSpc>
              <a:spcBef>
                <a:spcPts val="1200"/>
              </a:spcBef>
              <a:spcAft>
                <a:spcPts val="1200"/>
              </a:spcAft>
              <a:buFont typeface="Wingdings" panose="05000000000000000000" pitchFamily="2" charset="2"/>
              <a:buChar char="§"/>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400" dirty="0" smtClean="0">
                <a:latin typeface="Calibri" panose="020F0502020204030204" pitchFamily="34" charset="0"/>
                <a:ea typeface="Calibri" panose="020F0502020204030204" pitchFamily="34" charset="0"/>
                <a:cs typeface="Calibri" panose="020F0502020204030204" pitchFamily="34" charset="0"/>
              </a:rPr>
              <a:t>Details </a:t>
            </a:r>
            <a:r>
              <a:rPr lang="en-US" sz="2400" dirty="0">
                <a:latin typeface="Calibri" panose="020F0502020204030204" pitchFamily="34" charset="0"/>
                <a:ea typeface="Calibri" panose="020F0502020204030204" pitchFamily="34" charset="0"/>
                <a:cs typeface="Calibri" panose="020F0502020204030204" pitchFamily="34" charset="0"/>
              </a:rPr>
              <a:t>of the immediate family members (father, mother, husband, siblings) already enrolled in </a:t>
            </a:r>
            <a:r>
              <a:rPr lang="en-US" sz="2400" dirty="0" smtClean="0">
                <a:latin typeface="Calibri" panose="020F0502020204030204" pitchFamily="34" charset="0"/>
                <a:ea typeface="Calibri" panose="020F0502020204030204" pitchFamily="34" charset="0"/>
                <a:cs typeface="Calibri" panose="020F0502020204030204" pitchFamily="34" charset="0"/>
              </a:rPr>
              <a:t>the Rolls </a:t>
            </a:r>
            <a:r>
              <a:rPr lang="en-US" sz="2400" dirty="0">
                <a:latin typeface="Calibri" panose="020F0502020204030204" pitchFamily="34" charset="0"/>
                <a:ea typeface="Calibri" panose="020F0502020204030204" pitchFamily="34" charset="0"/>
                <a:cs typeface="Calibri" panose="020F0502020204030204" pitchFamily="34" charset="0"/>
              </a:rPr>
              <a:t>should be </a:t>
            </a:r>
            <a:r>
              <a:rPr lang="en-US" sz="2400" dirty="0" smtClean="0">
                <a:latin typeface="Calibri" panose="020F0502020204030204" pitchFamily="34" charset="0"/>
                <a:ea typeface="Calibri" panose="020F0502020204030204" pitchFamily="34" charset="0"/>
                <a:cs typeface="Calibri" panose="020F0502020204030204" pitchFamily="34" charset="0"/>
              </a:rPr>
              <a:t>indicated by applicants </a:t>
            </a:r>
            <a:r>
              <a:rPr lang="en-US" sz="2400" dirty="0">
                <a:latin typeface="Calibri" panose="020F0502020204030204" pitchFamily="34" charset="0"/>
                <a:ea typeface="Calibri" panose="020F0502020204030204" pitchFamily="34" charset="0"/>
                <a:cs typeface="Calibri" panose="020F0502020204030204" pitchFamily="34" charset="0"/>
              </a:rPr>
              <a:t>applying for the first </a:t>
            </a:r>
            <a:r>
              <a:rPr lang="en-US" sz="2400" dirty="0" smtClean="0">
                <a:latin typeface="Calibri" panose="020F0502020204030204" pitchFamily="34" charset="0"/>
                <a:ea typeface="Calibri" panose="020F0502020204030204" pitchFamily="34" charset="0"/>
                <a:cs typeface="Calibri" panose="020F0502020204030204" pitchFamily="34" charset="0"/>
              </a:rPr>
              <a:t>time. Date </a:t>
            </a:r>
            <a:r>
              <a:rPr lang="en-US" sz="2400" dirty="0">
                <a:latin typeface="Calibri" panose="020F0502020204030204" pitchFamily="34" charset="0"/>
                <a:ea typeface="Calibri" panose="020F0502020204030204" pitchFamily="34" charset="0"/>
                <a:cs typeface="Calibri" panose="020F0502020204030204" pitchFamily="34" charset="0"/>
              </a:rPr>
              <a:t>of birth should be indicated. Earlier Age was allowed but now only date of birth is allowed. </a:t>
            </a:r>
          </a:p>
          <a:p>
            <a:pPr algn="just" defTabSz="457196">
              <a:lnSpc>
                <a:spcPct val="80000"/>
              </a:lnSpc>
              <a:spcBef>
                <a:spcPts val="1200"/>
              </a:spcBef>
              <a:spcAft>
                <a:spcPts val="1200"/>
              </a:spcAft>
              <a:buFont typeface="Wingdings" panose="05000000000000000000" pitchFamily="2" charset="2"/>
              <a:buChar char="§"/>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400" dirty="0">
                <a:latin typeface="Calibri" panose="020F0502020204030204" pitchFamily="34" charset="0"/>
                <a:ea typeface="Calibri" panose="020F0502020204030204" pitchFamily="34" charset="0"/>
                <a:cs typeface="Calibri" panose="020F0502020204030204" pitchFamily="34" charset="0"/>
              </a:rPr>
              <a:t>Underage applicant should not get enrolled </a:t>
            </a:r>
          </a:p>
          <a:p>
            <a:pPr algn="just">
              <a:spcBef>
                <a:spcPts val="1200"/>
              </a:spcBef>
              <a:spcAft>
                <a:spcPts val="1200"/>
              </a:spcAft>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EPIC details should also be reflected in the Form </a:t>
            </a:r>
            <a:endParaRPr lang="en-US" sz="2400" dirty="0" smtClean="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1200"/>
              </a:spcAft>
            </a:pPr>
            <a:r>
              <a:rPr lang="en-US" sz="2400" dirty="0" smtClean="0">
                <a:latin typeface="Calibri" pitchFamily="34" charset="0"/>
              </a:rPr>
              <a:t>ERO </a:t>
            </a:r>
            <a:r>
              <a:rPr lang="en-US" sz="2400" dirty="0">
                <a:latin typeface="Calibri" pitchFamily="34" charset="0"/>
              </a:rPr>
              <a:t>may refer applications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6,7,8</a:t>
            </a:r>
            <a:r>
              <a:rPr lang="en-US" sz="2400" dirty="0">
                <a:latin typeface="Calibri" pitchFamily="34" charset="0"/>
              </a:rPr>
              <a:t>) to the AERO for disposal in accordance with law and both ERO and AERO can get the details locally verified by the verifying officers</a:t>
            </a:r>
          </a:p>
          <a:p>
            <a:pPr algn="just">
              <a:lnSpc>
                <a:spcPct val="80000"/>
              </a:lnSpc>
              <a:spcBef>
                <a:spcPts val="1200"/>
              </a:spcBef>
              <a:spcAft>
                <a:spcPts val="1200"/>
              </a:spcAft>
            </a:pPr>
            <a:r>
              <a:rPr lang="en-US" sz="2400" dirty="0">
                <a:latin typeface="Calibri" pitchFamily="34" charset="0"/>
              </a:rPr>
              <a:t>ERO may directly allow the entry in ER under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R 18 COER 1960, </a:t>
            </a:r>
            <a:r>
              <a:rPr lang="en-US" sz="2400" dirty="0">
                <a:latin typeface="Calibri" pitchFamily="34" charset="0"/>
              </a:rPr>
              <a:t>if he/she is satisfied with the details or may verify in case of </a:t>
            </a:r>
            <a:r>
              <a:rPr lang="en-US" sz="2400" dirty="0" smtClean="0">
                <a:latin typeface="Calibri" pitchFamily="34" charset="0"/>
              </a:rPr>
              <a:t>doubt</a:t>
            </a:r>
            <a:endParaRPr lang="en-US" sz="2400" dirty="0">
              <a:latin typeface="Calibri" pitchFamily="34" charset="0"/>
            </a:endParaRPr>
          </a:p>
        </p:txBody>
      </p:sp>
      <p:sp>
        <p:nvSpPr>
          <p:cNvPr id="4" name="Text Box 3"/>
          <p:cNvSpPr txBox="1">
            <a:spLocks noChangeArrowheads="1"/>
          </p:cNvSpPr>
          <p:nvPr/>
        </p:nvSpPr>
        <p:spPr bwMode="auto">
          <a:xfrm>
            <a:off x="0" y="196851"/>
            <a:ext cx="12192000" cy="685800"/>
          </a:xfrm>
          <a:prstGeom prst="rect">
            <a:avLst/>
          </a:prstGeom>
          <a:noFill/>
          <a:ln w="9525">
            <a:noFill/>
            <a:miter lim="800000"/>
            <a:headEnd/>
            <a:tailEnd/>
          </a:ln>
        </p:spPr>
        <p:txBody>
          <a:bodyPr lIns="89999" tIns="46800" rIns="89999" bIns="46800" anchor="ctr"/>
          <a:lstStyle/>
          <a:p>
            <a:pPr algn="ct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Objections - General Guidance – Contd. </a:t>
            </a:r>
          </a:p>
        </p:txBody>
      </p:sp>
      <p:sp>
        <p:nvSpPr>
          <p:cNvPr id="5" name="Rectangle 4"/>
          <p:cNvSpPr/>
          <p:nvPr/>
        </p:nvSpPr>
        <p:spPr>
          <a:xfrm>
            <a:off x="11248794" y="5963927"/>
            <a:ext cx="823870" cy="646331"/>
          </a:xfrm>
          <a:prstGeom prst="rect">
            <a:avLst/>
          </a:prstGeom>
        </p:spPr>
        <p:txBody>
          <a:bodyPr wrap="square">
            <a:spAutoFit/>
          </a:bodyPr>
          <a:lstStyle/>
          <a:p>
            <a:r>
              <a:rPr lang="en-US" dirty="0" err="1" smtClean="0"/>
              <a:t>Contd</a:t>
            </a:r>
            <a:r>
              <a:rPr lang="en-US" dirty="0" smtClean="0"/>
              <a:t>…</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35DB0D7-017D-40AC-8F17-2625078CEB80}" type="slidenum">
              <a:rPr lang="en-US"/>
              <a:pPr>
                <a:defRPr/>
              </a:pPr>
              <a:t>25</a:t>
            </a:fld>
            <a:endParaRPr lang="en-US" dirty="0"/>
          </a:p>
        </p:txBody>
      </p:sp>
      <p:sp>
        <p:nvSpPr>
          <p:cNvPr id="34819" name="Rectangle 2"/>
          <p:cNvSpPr>
            <a:spLocks noGrp="1" noChangeArrowheads="1"/>
          </p:cNvSpPr>
          <p:nvPr>
            <p:ph type="body" idx="4294967295"/>
          </p:nvPr>
        </p:nvSpPr>
        <p:spPr>
          <a:xfrm>
            <a:off x="117474" y="1268760"/>
            <a:ext cx="11955190" cy="4008508"/>
          </a:xfrm>
        </p:spPr>
        <p:txBody>
          <a:bodyPr vert="horz" lIns="89999" tIns="46800" rIns="89999" bIns="46800" rtlCol="0">
            <a:normAutofit/>
          </a:bodyPr>
          <a:lstStyle/>
          <a:p>
            <a:pPr algn="just">
              <a:spcBef>
                <a:spcPts val="1200"/>
              </a:spcBef>
              <a:spcAft>
                <a:spcPts val="1200"/>
              </a:spcAft>
              <a:buFont typeface="Wingdings" panose="05000000000000000000" pitchFamily="2" charset="2"/>
              <a:buChar char="§"/>
            </a:pPr>
            <a:r>
              <a:rPr lang="en-IN" sz="2400" dirty="0" smtClean="0">
                <a:latin typeface="Calibri" panose="020F0502020204030204" pitchFamily="34" charset="0"/>
                <a:ea typeface="Calibri" panose="020F0502020204030204" pitchFamily="34" charset="0"/>
                <a:cs typeface="Calibri" panose="020F0502020204030204" pitchFamily="34" charset="0"/>
              </a:rPr>
              <a:t>In </a:t>
            </a:r>
            <a:r>
              <a:rPr lang="en-IN" sz="2400" dirty="0">
                <a:latin typeface="Calibri" panose="020F0502020204030204" pitchFamily="34" charset="0"/>
                <a:ea typeface="Calibri" panose="020F0502020204030204" pitchFamily="34" charset="0"/>
                <a:cs typeface="Calibri" panose="020F0502020204030204" pitchFamily="34" charset="0"/>
              </a:rPr>
              <a:t>case of </a:t>
            </a:r>
            <a:r>
              <a:rPr lang="en-IN" sz="2400" dirty="0" smtClean="0">
                <a:latin typeface="Calibri" panose="020F0502020204030204" pitchFamily="34" charset="0"/>
                <a:ea typeface="Calibri" panose="020F0502020204030204" pitchFamily="34" charset="0"/>
                <a:cs typeface="Calibri" panose="020F0502020204030204" pitchFamily="34" charset="0"/>
              </a:rPr>
              <a:t>claim for enrolment by a homeless person </a:t>
            </a:r>
            <a:r>
              <a:rPr lang="en-IN" sz="2400" dirty="0">
                <a:latin typeface="Calibri" panose="020F0502020204030204" pitchFamily="34" charset="0"/>
                <a:ea typeface="Calibri" panose="020F0502020204030204" pitchFamily="34" charset="0"/>
                <a:cs typeface="Calibri" panose="020F0502020204030204" pitchFamily="34" charset="0"/>
              </a:rPr>
              <a:t>who does not possess any of the </a:t>
            </a:r>
            <a:r>
              <a:rPr lang="en-IN" sz="2400" dirty="0" smtClean="0">
                <a:latin typeface="Calibri" panose="020F0502020204030204" pitchFamily="34" charset="0"/>
                <a:ea typeface="Calibri" panose="020F0502020204030204" pitchFamily="34" charset="0"/>
                <a:cs typeface="Calibri" panose="020F0502020204030204" pitchFamily="34" charset="0"/>
              </a:rPr>
              <a:t>documents regarding address, </a:t>
            </a:r>
            <a:r>
              <a:rPr lang="en-IN" sz="2400" dirty="0">
                <a:latin typeface="Calibri" panose="020F0502020204030204" pitchFamily="34" charset="0"/>
                <a:ea typeface="Calibri" panose="020F0502020204030204" pitchFamily="34" charset="0"/>
                <a:cs typeface="Calibri" panose="020F0502020204030204" pitchFamily="34" charset="0"/>
              </a:rPr>
              <a:t>BLO to visit the address of homeless given in </a:t>
            </a:r>
            <a:r>
              <a:rPr lang="en-IN"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 </a:t>
            </a:r>
            <a:r>
              <a:rPr lang="en-IN" sz="2400" dirty="0">
                <a:latin typeface="Calibri" panose="020F0502020204030204" pitchFamily="34" charset="0"/>
                <a:ea typeface="Calibri" panose="020F0502020204030204" pitchFamily="34" charset="0"/>
                <a:cs typeface="Calibri" panose="020F0502020204030204" pitchFamily="34" charset="0"/>
              </a:rPr>
              <a:t>at night to ascertain that they actually sleep at the place given as their address in </a:t>
            </a:r>
            <a:r>
              <a:rPr lang="en-IN"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IN"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6. </a:t>
            </a:r>
          </a:p>
          <a:p>
            <a:pPr algn="just">
              <a:spcBef>
                <a:spcPts val="1200"/>
              </a:spcBef>
              <a:spcAft>
                <a:spcPts val="1200"/>
              </a:spcAft>
              <a:buFont typeface="Wingdings" panose="05000000000000000000" pitchFamily="2" charset="2"/>
              <a:buChar char="§"/>
            </a:pPr>
            <a:r>
              <a:rPr lang="en-IN" sz="2400" dirty="0" smtClean="0">
                <a:latin typeface="Calibri" pitchFamily="34" charset="0"/>
              </a:rPr>
              <a:t>If </a:t>
            </a:r>
            <a:r>
              <a:rPr lang="en-IN" sz="2400" dirty="0">
                <a:latin typeface="Calibri" pitchFamily="34" charset="0"/>
              </a:rPr>
              <a:t>the BLO is able to verify that the homeless person actually sleeps at that place, no documentary proof of place or residence shall be necessary.  </a:t>
            </a:r>
          </a:p>
          <a:p>
            <a:pPr algn="just">
              <a:spcBef>
                <a:spcPts val="1200"/>
              </a:spcBef>
              <a:spcAft>
                <a:spcPts val="1200"/>
              </a:spcAft>
              <a:buFont typeface="Wingdings" panose="05000000000000000000" pitchFamily="2" charset="2"/>
              <a:buChar char="§"/>
            </a:pPr>
            <a:r>
              <a:rPr lang="en-IN" sz="2400" dirty="0" smtClean="0">
                <a:latin typeface="Calibri" pitchFamily="34" charset="0"/>
              </a:rPr>
              <a:t>If required, BLO </a:t>
            </a:r>
            <a:r>
              <a:rPr lang="en-IN" sz="2400" dirty="0">
                <a:latin typeface="Calibri" pitchFamily="34" charset="0"/>
              </a:rPr>
              <a:t>must visit for more than one night for such verification</a:t>
            </a:r>
          </a:p>
          <a:p>
            <a:pPr algn="just">
              <a:spcBef>
                <a:spcPts val="1200"/>
              </a:spcBef>
              <a:spcAft>
                <a:spcPts val="1200"/>
              </a:spcAft>
              <a:buFont typeface="Wingdings" panose="05000000000000000000" pitchFamily="2" charset="2"/>
              <a:buChar char="§"/>
            </a:pPr>
            <a:r>
              <a:rPr lang="en-IN" sz="2400" dirty="0">
                <a:latin typeface="Calibri" pitchFamily="34" charset="0"/>
              </a:rPr>
              <a:t>In all such </a:t>
            </a:r>
            <a:r>
              <a:rPr lang="en-IN" sz="2400" dirty="0" smtClean="0">
                <a:latin typeface="Calibri" pitchFamily="34" charset="0"/>
              </a:rPr>
              <a:t>cases, </a:t>
            </a:r>
            <a:r>
              <a:rPr lang="en-IN" sz="2400" dirty="0">
                <a:latin typeface="Calibri" pitchFamily="34" charset="0"/>
              </a:rPr>
              <a:t>statement of Homeless Persons about the place of ordinary residence </a:t>
            </a:r>
            <a:r>
              <a:rPr lang="en-IN" sz="2400" dirty="0" smtClean="0">
                <a:latin typeface="Calibri" pitchFamily="34" charset="0"/>
              </a:rPr>
              <a:t>shall </a:t>
            </a:r>
            <a:r>
              <a:rPr lang="en-IN" sz="2400" dirty="0">
                <a:latin typeface="Calibri" pitchFamily="34" charset="0"/>
              </a:rPr>
              <a:t>be recorded by the </a:t>
            </a:r>
            <a:r>
              <a:rPr lang="en-IN" sz="2400" dirty="0" smtClean="0">
                <a:latin typeface="Calibri" pitchFamily="34" charset="0"/>
              </a:rPr>
              <a:t>BLO</a:t>
            </a:r>
            <a:endParaRPr lang="en-US" sz="2400" dirty="0">
              <a:latin typeface="Calibri" pitchFamily="34" charset="0"/>
            </a:endParaRPr>
          </a:p>
        </p:txBody>
      </p:sp>
      <p:sp>
        <p:nvSpPr>
          <p:cNvPr id="4" name="Text Box 3"/>
          <p:cNvSpPr txBox="1">
            <a:spLocks noChangeArrowheads="1"/>
          </p:cNvSpPr>
          <p:nvPr/>
        </p:nvSpPr>
        <p:spPr bwMode="auto">
          <a:xfrm>
            <a:off x="0" y="196851"/>
            <a:ext cx="12192000" cy="685800"/>
          </a:xfrm>
          <a:prstGeom prst="rect">
            <a:avLst/>
          </a:prstGeom>
          <a:noFill/>
          <a:ln w="9525">
            <a:noFill/>
            <a:miter lim="800000"/>
            <a:headEnd/>
            <a:tailEnd/>
          </a:ln>
        </p:spPr>
        <p:txBody>
          <a:bodyPr lIns="89999" tIns="46800" rIns="89999" bIns="46800" anchor="ctr"/>
          <a:lstStyle/>
          <a:p>
            <a:pP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Objections - General Guidance – Homeless Persons – Contd.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C174FBF-EADB-4986-B39C-9E2F027270CD}" type="slidenum">
              <a:rPr lang="en-US"/>
              <a:pPr>
                <a:defRPr/>
              </a:pPr>
              <a:t>26</a:t>
            </a:fld>
            <a:endParaRPr lang="en-US"/>
          </a:p>
        </p:txBody>
      </p:sp>
      <p:sp>
        <p:nvSpPr>
          <p:cNvPr id="27651" name="Rectangle 2"/>
          <p:cNvSpPr>
            <a:spLocks noGrp="1" noChangeArrowheads="1"/>
          </p:cNvSpPr>
          <p:nvPr>
            <p:ph type="body" idx="4294967295"/>
          </p:nvPr>
        </p:nvSpPr>
        <p:spPr>
          <a:xfrm>
            <a:off x="138916" y="966572"/>
            <a:ext cx="11577678" cy="5358160"/>
          </a:xfrm>
        </p:spPr>
        <p:txBody>
          <a:bodyPr vert="horz" lIns="89999" tIns="46800" rIns="89999" bIns="46800" rtlCol="0">
            <a:normAutofit fontScale="92500" lnSpcReduction="10000"/>
          </a:bodyPr>
          <a:lstStyle/>
          <a:p>
            <a:pPr marL="0" indent="0" algn="just" defTabSz="457196">
              <a:lnSpc>
                <a:spcPct val="110000"/>
              </a:lnSpc>
              <a:spcBef>
                <a:spcPts val="600"/>
              </a:spcBef>
              <a:spcAft>
                <a:spcPts val="1200"/>
              </a:spcAft>
              <a:buNone/>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b="1" dirty="0" smtClean="0">
                <a:latin typeface="Calibri" panose="020F0502020204030204" pitchFamily="34" charset="0"/>
                <a:ea typeface="Calibri" panose="020F0502020204030204" pitchFamily="34" charset="0"/>
                <a:cs typeface="Calibri" panose="020F0502020204030204" pitchFamily="34" charset="0"/>
              </a:rPr>
              <a:t>Procedure to be followed in disposal of claims/objections – hearing, if required </a:t>
            </a:r>
            <a:r>
              <a:rPr lang="en-US" sz="2000" b="1" dirty="0">
                <a:latin typeface="Calibri" panose="020F0502020204030204" pitchFamily="34" charset="0"/>
                <a:ea typeface="Calibri" panose="020F0502020204030204" pitchFamily="34" charset="0"/>
                <a:cs typeface="Calibri" panose="020F0502020204030204" pitchFamily="34" charset="0"/>
              </a:rPr>
              <a:t>– evidence on oath regarding </a:t>
            </a:r>
            <a:r>
              <a:rPr lang="en-US" sz="2000" b="1" dirty="0" smtClean="0">
                <a:latin typeface="Calibri" panose="020F0502020204030204" pitchFamily="34" charset="0"/>
                <a:ea typeface="Calibri" panose="020F0502020204030204" pitchFamily="34" charset="0"/>
                <a:cs typeface="Calibri" panose="020F0502020204030204" pitchFamily="34" charset="0"/>
              </a:rPr>
              <a:t>age - decision of ERO to be recorded – list to be displayed in </a:t>
            </a:r>
            <a:r>
              <a:rPr lang="en-US"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Forms 9, 10</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 11, 11A,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11B</a:t>
            </a:r>
            <a:r>
              <a:rPr lang="en-US" sz="2100" b="1" dirty="0" smtClean="0">
                <a:latin typeface="Calibri" panose="020F0502020204030204" pitchFamily="34" charset="0"/>
                <a:ea typeface="Calibri" panose="020F0502020204030204" pitchFamily="34" charset="0"/>
                <a:cs typeface="Calibri" panose="020F0502020204030204" pitchFamily="34" charset="0"/>
              </a:rPr>
              <a:t>: </a:t>
            </a:r>
            <a:endParaRPr lang="en-US" sz="2100" b="1" dirty="0">
              <a:latin typeface="Calibri" panose="020F0502020204030204" pitchFamily="34" charset="0"/>
              <a:ea typeface="Calibri" panose="020F0502020204030204" pitchFamily="34" charset="0"/>
              <a:cs typeface="Calibri" panose="020F0502020204030204" pitchFamily="34" charset="0"/>
            </a:endParaRP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smtClean="0">
                <a:latin typeface="Calibri" panose="020F0502020204030204" pitchFamily="34" charset="0"/>
                <a:ea typeface="Calibri" panose="020F0502020204030204" pitchFamily="34" charset="0"/>
                <a:cs typeface="Calibri" panose="020F0502020204030204" pitchFamily="34" charset="0"/>
              </a:rPr>
              <a:t>An </a:t>
            </a:r>
            <a:r>
              <a:rPr lang="en-US" sz="2000" dirty="0">
                <a:latin typeface="Calibri" panose="020F0502020204030204" pitchFamily="34" charset="0"/>
                <a:ea typeface="Calibri" panose="020F0502020204030204" pitchFamily="34" charset="0"/>
                <a:cs typeface="Calibri" panose="020F0502020204030204" pitchFamily="34" charset="0"/>
              </a:rPr>
              <a:t>individual notice with date and time of hearing should be sent to the applicants </a:t>
            </a:r>
            <a:r>
              <a:rPr lang="en-US" sz="2000" dirty="0" smtClean="0">
                <a:latin typeface="Calibri" panose="020F0502020204030204" pitchFamily="34" charset="0"/>
                <a:ea typeface="Calibri" panose="020F0502020204030204" pitchFamily="34" charset="0"/>
                <a:cs typeface="Calibri" panose="020F0502020204030204" pitchFamily="34" charset="0"/>
              </a:rPr>
              <a:t>by the ERO in </a:t>
            </a:r>
            <a:r>
              <a:rPr lang="en-US" sz="2000" dirty="0">
                <a:latin typeface="Calibri" panose="020F0502020204030204" pitchFamily="34" charset="0"/>
                <a:ea typeface="Calibri" panose="020F0502020204030204" pitchFamily="34" charset="0"/>
                <a:cs typeface="Calibri" panose="020F0502020204030204" pitchFamily="34" charset="0"/>
              </a:rPr>
              <a:t>case of inquiry. </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smtClean="0">
                <a:latin typeface="Calibri" panose="020F0502020204030204" pitchFamily="34" charset="0"/>
                <a:ea typeface="Calibri" panose="020F0502020204030204" pitchFamily="34" charset="0"/>
                <a:cs typeface="Calibri" panose="020F0502020204030204" pitchFamily="34" charset="0"/>
              </a:rPr>
              <a:t>The </a:t>
            </a:r>
            <a:r>
              <a:rPr lang="en-US" sz="2000" dirty="0">
                <a:latin typeface="Calibri" panose="020F0502020204030204" pitchFamily="34" charset="0"/>
                <a:ea typeface="Calibri" panose="020F0502020204030204" pitchFamily="34" charset="0"/>
                <a:cs typeface="Calibri" panose="020F0502020204030204" pitchFamily="34" charset="0"/>
              </a:rPr>
              <a:t>ERO has power to require any claimant, objector, person objected to, to appear in person before him for clarification and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sub-rule (3) of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20 RER 1960, </a:t>
            </a:r>
            <a:r>
              <a:rPr lang="en-US" sz="2000" dirty="0">
                <a:latin typeface="Calibri" panose="020F0502020204030204" pitchFamily="34" charset="0"/>
                <a:ea typeface="Calibri" panose="020F0502020204030204" pitchFamily="34" charset="0"/>
                <a:cs typeface="Calibri" panose="020F0502020204030204" pitchFamily="34" charset="0"/>
              </a:rPr>
              <a:t>ERO can ask the information on oath / affidavit.</a:t>
            </a: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ERO should record the decisions with the reasons and should enter the decision just below the entries in the respective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Forms 9</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 10, 11</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11A, 11B</a:t>
            </a:r>
            <a:endPar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341310" indent="-341310" algn="just"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List of applications accepted and rejected should be displayed on the notice board for any claim or objections </a:t>
            </a:r>
            <a:r>
              <a:rPr lang="en-US" sz="2000" dirty="0" smtClean="0">
                <a:latin typeface="Calibri" panose="020F0502020204030204" pitchFamily="34" charset="0"/>
                <a:ea typeface="Calibri" panose="020F0502020204030204" pitchFamily="34" charset="0"/>
                <a:cs typeface="Calibri" panose="020F0502020204030204" pitchFamily="34" charset="0"/>
              </a:rPr>
              <a:t>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6, 6A,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7, 8) </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If the ERO is not satisfied of the age proof of the applicant even after the verification, he/she may take the evidence on oath of applicant as well as any member of family</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 </a:t>
            </a:r>
            <a:r>
              <a:rPr lang="en-US" sz="2000" dirty="0">
                <a:latin typeface="Calibri" panose="020F0502020204030204" pitchFamily="34" charset="0"/>
                <a:ea typeface="Calibri" panose="020F0502020204030204" pitchFamily="34" charset="0"/>
                <a:cs typeface="Calibri" panose="020F0502020204030204" pitchFamily="34" charset="0"/>
              </a:rPr>
              <a:t>should be carefully scrutinized so that  they are not used to delete names of genuine electors </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In doubtful cases, where persons are not found at home during verification, ERO should send an individual notice with a date and time of hearing either before ERO or AERO</a:t>
            </a:r>
          </a:p>
          <a:p>
            <a:pPr marL="341310" indent="-341310" defTabSz="457196">
              <a:lnSpc>
                <a:spcPct val="80000"/>
              </a:lnSpc>
              <a:spcBef>
                <a:spcPts val="600"/>
              </a:spcBef>
              <a:spcAft>
                <a:spcPts val="1200"/>
              </a:spcAft>
              <a:tabLst>
                <a:tab pos="911217" algn="l"/>
                <a:tab pos="1825611" algn="l"/>
                <a:tab pos="2740003" algn="l"/>
                <a:tab pos="3654396" algn="l"/>
                <a:tab pos="4568789" algn="l"/>
                <a:tab pos="5483181" algn="l"/>
                <a:tab pos="6397574" algn="l"/>
                <a:tab pos="7311966" algn="l"/>
                <a:tab pos="8226359" algn="l"/>
                <a:tab pos="9140752" algn="l"/>
                <a:tab pos="10055144" algn="l"/>
              </a:tabLst>
              <a:defRPr/>
            </a:pPr>
            <a:r>
              <a:rPr lang="en-US" sz="2000" dirty="0">
                <a:latin typeface="Calibri" panose="020F0502020204030204" pitchFamily="34" charset="0"/>
                <a:ea typeface="Calibri" panose="020F0502020204030204" pitchFamily="34" charset="0"/>
                <a:cs typeface="Calibri" panose="020F0502020204030204" pitchFamily="34" charset="0"/>
              </a:rPr>
              <a:t>In case of inconvenience in traveling hearing could be held at the village/taluka /zonal </a:t>
            </a:r>
            <a:r>
              <a:rPr lang="en-US" sz="2000" dirty="0" smtClean="0">
                <a:latin typeface="Calibri" panose="020F0502020204030204" pitchFamily="34" charset="0"/>
                <a:ea typeface="Calibri" panose="020F0502020204030204" pitchFamily="34" charset="0"/>
                <a:cs typeface="Calibri" panose="020F0502020204030204" pitchFamily="34" charset="0"/>
              </a:rPr>
              <a:t>offices</a:t>
            </a:r>
          </a:p>
        </p:txBody>
      </p:sp>
      <p:sp>
        <p:nvSpPr>
          <p:cNvPr id="4" name="Text Box 3"/>
          <p:cNvSpPr txBox="1">
            <a:spLocks noChangeArrowheads="1"/>
          </p:cNvSpPr>
          <p:nvPr/>
        </p:nvSpPr>
        <p:spPr bwMode="auto">
          <a:xfrm>
            <a:off x="117474" y="196851"/>
            <a:ext cx="11955190" cy="685800"/>
          </a:xfrm>
          <a:prstGeom prst="rect">
            <a:avLst/>
          </a:prstGeom>
          <a:noFill/>
          <a:ln w="9525">
            <a:noFill/>
            <a:miter lim="800000"/>
            <a:headEnd/>
            <a:tailEnd/>
          </a:ln>
        </p:spPr>
        <p:txBody>
          <a:bodyPr lIns="89999" tIns="46800" rIns="89999" bIns="46800" anchor="ctr"/>
          <a:lstStyle/>
          <a:p>
            <a:pPr defTabSz="457196">
              <a:buClr>
                <a:srgbClr val="000000"/>
              </a:buClr>
              <a:buSzPct val="100000"/>
              <a:tabLst>
                <a:tab pos="0" algn="l"/>
                <a:tab pos="914393" algn="l"/>
                <a:tab pos="1828785" algn="l"/>
                <a:tab pos="2743178" algn="l"/>
                <a:tab pos="3657571" algn="l"/>
                <a:tab pos="4571963" algn="l"/>
                <a:tab pos="5486356" algn="l"/>
                <a:tab pos="6400749" algn="l"/>
                <a:tab pos="7315142" algn="l"/>
                <a:tab pos="8229534" algn="l"/>
                <a:tab pos="9143927" algn="l"/>
                <a:tab pos="10058320" algn="l"/>
              </a:tabLst>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Objections - General Guidance –Contd.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4B97CDC-8F7C-44BF-B777-857080D1454E}" type="slidenum">
              <a:rPr lang="en-US"/>
              <a:pPr>
                <a:defRPr/>
              </a:pPr>
              <a:t>27</a:t>
            </a:fld>
            <a:endParaRPr lang="en-US"/>
          </a:p>
        </p:txBody>
      </p:sp>
      <p:sp>
        <p:nvSpPr>
          <p:cNvPr id="4098" name="Rectangle 2"/>
          <p:cNvSpPr>
            <a:spLocks noGrp="1" noChangeArrowheads="1"/>
          </p:cNvSpPr>
          <p:nvPr>
            <p:ph type="title" idx="4294967295"/>
          </p:nvPr>
        </p:nvSpPr>
        <p:spPr>
          <a:xfrm>
            <a:off x="0" y="76200"/>
            <a:ext cx="12192000" cy="411163"/>
          </a:xfrm>
        </p:spPr>
        <p:txBody>
          <a:bodyPr rtlCol="0">
            <a:normAutofit fontScale="90000"/>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 Preparation of Final </a:t>
            </a:r>
            <a:r>
              <a:rPr lang="en-US" sz="3200" b="1" dirty="0" smtClean="0">
                <a:latin typeface="Calibri" panose="020F0502020204030204" pitchFamily="34" charset="0"/>
                <a:ea typeface="Calibri" panose="020F0502020204030204" pitchFamily="34" charset="0"/>
                <a:cs typeface="Calibri" panose="020F0502020204030204" pitchFamily="34" charset="0"/>
              </a:rPr>
              <a:t>Electoral  Roll – contd.</a:t>
            </a:r>
            <a:endParaRPr lang="en-US" sz="3200" b="1" dirty="0">
              <a:latin typeface="Calibri" panose="020F0502020204030204" pitchFamily="34" charset="0"/>
              <a:ea typeface="Calibri" panose="020F0502020204030204" pitchFamily="34" charset="0"/>
              <a:cs typeface="Calibri" panose="020F0502020204030204" pitchFamily="34" charset="0"/>
            </a:endParaRPr>
          </a:p>
        </p:txBody>
      </p:sp>
      <p:sp>
        <p:nvSpPr>
          <p:cNvPr id="110595" name="Rectangle 3"/>
          <p:cNvSpPr>
            <a:spLocks noGrp="1" noChangeArrowheads="1"/>
          </p:cNvSpPr>
          <p:nvPr>
            <p:ph type="body" idx="4294967295"/>
          </p:nvPr>
        </p:nvSpPr>
        <p:spPr>
          <a:xfrm>
            <a:off x="0" y="609600"/>
            <a:ext cx="11811000" cy="6059488"/>
          </a:xfrm>
        </p:spPr>
        <p:txBody>
          <a:bodyPr>
            <a:normAutofit/>
          </a:bodyPr>
          <a:lstStyle/>
          <a:p>
            <a:pPr marL="0" indent="0">
              <a:lnSpc>
                <a:spcPct val="90000"/>
              </a:lnSpc>
              <a:buClr>
                <a:schemeClr val="accent3"/>
              </a:buClr>
              <a:buNone/>
              <a:defRPr/>
            </a:pPr>
            <a:r>
              <a:rPr lang="en-US" sz="2000" b="1" dirty="0" smtClean="0">
                <a:latin typeface="Calibri" panose="020F0502020204030204" pitchFamily="34" charset="0"/>
                <a:ea typeface="Calibri" panose="020F0502020204030204" pitchFamily="34" charset="0"/>
                <a:cs typeface="Calibri" panose="020F0502020204030204" pitchFamily="34" charset="0"/>
              </a:rPr>
              <a:t>Procedure for preparation of final Electoral Roll – Draft ER plus supplements in 3 components </a:t>
            </a:r>
          </a:p>
          <a:p>
            <a:pPr marL="346072" indent="-346072">
              <a:lnSpc>
                <a:spcPct val="90000"/>
              </a:lnSpc>
              <a:buClr>
                <a:schemeClr val="accent3"/>
              </a:buClr>
              <a:buFont typeface="Wingdings 2"/>
              <a:buChar char=""/>
              <a:defRPr/>
            </a:pPr>
            <a:r>
              <a:rPr lang="en-US" sz="2000" dirty="0" smtClean="0">
                <a:latin typeface="Calibri" panose="020F0502020204030204" pitchFamily="34" charset="0"/>
                <a:ea typeface="Calibri" panose="020F0502020204030204" pitchFamily="34" charset="0"/>
                <a:cs typeface="Calibri" panose="020F0502020204030204" pitchFamily="34" charset="0"/>
              </a:rPr>
              <a:t>Final Electoral </a:t>
            </a:r>
            <a:r>
              <a:rPr lang="en-US" sz="2000" dirty="0">
                <a:latin typeface="Calibri" panose="020F0502020204030204" pitchFamily="34" charset="0"/>
                <a:ea typeface="Calibri" panose="020F0502020204030204" pitchFamily="34" charset="0"/>
                <a:cs typeface="Calibri" panose="020F0502020204030204" pitchFamily="34" charset="0"/>
              </a:rPr>
              <a:t>Roll is the </a:t>
            </a:r>
            <a:r>
              <a:rPr lang="en-US" sz="2000" dirty="0" smtClean="0">
                <a:latin typeface="Calibri" panose="020F0502020204030204" pitchFamily="34" charset="0"/>
                <a:ea typeface="Calibri" panose="020F0502020204030204" pitchFamily="34" charset="0"/>
                <a:cs typeface="Calibri" panose="020F0502020204030204" pitchFamily="34" charset="0"/>
              </a:rPr>
              <a:t>Draft Electoral </a:t>
            </a:r>
            <a:r>
              <a:rPr lang="en-US" sz="2000" dirty="0">
                <a:latin typeface="Calibri" panose="020F0502020204030204" pitchFamily="34" charset="0"/>
                <a:ea typeface="Calibri" panose="020F0502020204030204" pitchFamily="34" charset="0"/>
                <a:cs typeface="Calibri" panose="020F0502020204030204" pitchFamily="34" charset="0"/>
              </a:rPr>
              <a:t>Roll with the lists of supplements prepared in the prescribed format.</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Supplements have three components:</a:t>
            </a:r>
          </a:p>
          <a:p>
            <a:pPr marL="1216015" lvl="1" indent="-533396">
              <a:lnSpc>
                <a:spcPct val="90000"/>
              </a:lnSpc>
              <a:buFont typeface="Courier New" panose="02070309020205020404" pitchFamily="49" charset="0"/>
              <a:buChar char="o"/>
              <a:defRPr/>
            </a:pPr>
            <a:r>
              <a:rPr lang="en-US" sz="2000" dirty="0">
                <a:latin typeface="Calibri" panose="020F0502020204030204" pitchFamily="34" charset="0"/>
                <a:ea typeface="Calibri" panose="020F0502020204030204" pitchFamily="34" charset="0"/>
                <a:cs typeface="Calibri" panose="020F0502020204030204" pitchFamily="34" charset="0"/>
              </a:rPr>
              <a:t>Component I – Additions</a:t>
            </a:r>
          </a:p>
          <a:p>
            <a:pPr marL="1216015" lvl="1" indent="-533396">
              <a:lnSpc>
                <a:spcPct val="90000"/>
              </a:lnSpc>
              <a:buFont typeface="Courier New" panose="02070309020205020404" pitchFamily="49" charset="0"/>
              <a:buChar char="o"/>
              <a:defRPr/>
            </a:pPr>
            <a:r>
              <a:rPr lang="en-US" sz="2000" dirty="0">
                <a:latin typeface="Calibri" panose="020F0502020204030204" pitchFamily="34" charset="0"/>
                <a:ea typeface="Calibri" panose="020F0502020204030204" pitchFamily="34" charset="0"/>
                <a:cs typeface="Calibri" panose="020F0502020204030204" pitchFamily="34" charset="0"/>
              </a:rPr>
              <a:t>Component II – Deletions</a:t>
            </a:r>
          </a:p>
          <a:p>
            <a:pPr marL="1216015" lvl="1" indent="-533396">
              <a:lnSpc>
                <a:spcPct val="90000"/>
              </a:lnSpc>
              <a:buFont typeface="Courier New" panose="02070309020205020404" pitchFamily="49" charset="0"/>
              <a:buChar char="o"/>
              <a:defRPr/>
            </a:pPr>
            <a:r>
              <a:rPr lang="en-US" sz="2000" dirty="0">
                <a:latin typeface="Calibri" panose="020F0502020204030204" pitchFamily="34" charset="0"/>
                <a:ea typeface="Calibri" panose="020F0502020204030204" pitchFamily="34" charset="0"/>
                <a:cs typeface="Calibri" panose="020F0502020204030204" pitchFamily="34" charset="0"/>
              </a:rPr>
              <a:t>Component III – Corrections</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All components of supplements are in same language as of basic Electoral Roll published as Draft</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Serial numbers for voters in Supplement - Component I is the continuation of last serial number in draft Roll</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If there are no entries in one or more components, “nil” is entered under the relevant heading</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346072" indent="-346072">
              <a:lnSpc>
                <a:spcPct val="90000"/>
              </a:lnSpc>
              <a:buClr>
                <a:schemeClr val="accent3"/>
              </a:buClr>
              <a:buFont typeface="Wingdings 2"/>
              <a:buChar char=""/>
              <a:defRPr/>
            </a:pPr>
            <a:r>
              <a:rPr lang="en-US" sz="2000" dirty="0">
                <a:latin typeface="Calibri" panose="020F0502020204030204" pitchFamily="34" charset="0"/>
                <a:ea typeface="Calibri" panose="020F0502020204030204" pitchFamily="34" charset="0"/>
                <a:cs typeface="Calibri" panose="020F0502020204030204" pitchFamily="34" charset="0"/>
              </a:rPr>
              <a:t>In case of all “nil” amendments,  “nil” Final lists of amendments are prepared</a:t>
            </a:r>
          </a:p>
          <a:p>
            <a:pPr marL="346072" indent="-346072">
              <a:lnSpc>
                <a:spcPct val="90000"/>
              </a:lnSpc>
              <a:buClr>
                <a:schemeClr val="accent3"/>
              </a:buClr>
              <a:buFont typeface="Wingdings 2"/>
              <a:buChar char=""/>
              <a:defRPr/>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191344" y="908720"/>
            <a:ext cx="11430000" cy="3866752"/>
          </a:xfrm>
        </p:spPr>
        <p:txBody>
          <a:bodyPr>
            <a:normAutofit lnSpcReduction="10000"/>
          </a:bodyPr>
          <a:lstStyle/>
          <a:p>
            <a:pPr marL="0" indent="0">
              <a:lnSpc>
                <a:spcPct val="90000"/>
              </a:lnSpc>
              <a:spcBef>
                <a:spcPts val="1200"/>
              </a:spcBef>
              <a:spcAft>
                <a:spcPts val="1200"/>
              </a:spcAft>
              <a:buNone/>
              <a:defRPr/>
            </a:pPr>
            <a:r>
              <a:rPr lang="en-US" sz="2200" b="1" dirty="0" smtClean="0">
                <a:latin typeface="+mj-lt"/>
              </a:rPr>
              <a:t>Analysis in </a:t>
            </a:r>
            <a:r>
              <a:rPr lang="en-US" sz="2200" b="1" dirty="0" smtClean="0">
                <a:solidFill>
                  <a:srgbClr val="0070C0"/>
                </a:solidFill>
                <a:latin typeface="+mj-lt"/>
              </a:rPr>
              <a:t>Formats 1-8 </a:t>
            </a:r>
            <a:r>
              <a:rPr lang="en-US" sz="2200" b="1" dirty="0" smtClean="0">
                <a:latin typeface="+mj-lt"/>
              </a:rPr>
              <a:t>-  AC wise analysis of EP ratio – final roll in integrated form: </a:t>
            </a:r>
          </a:p>
          <a:p>
            <a:pPr>
              <a:lnSpc>
                <a:spcPct val="90000"/>
              </a:lnSpc>
              <a:spcBef>
                <a:spcPts val="1200"/>
              </a:spcBef>
              <a:spcAft>
                <a:spcPts val="1200"/>
              </a:spcAft>
              <a:buFont typeface="Wingdings" panose="05000000000000000000" pitchFamily="2" charset="2"/>
              <a:buChar char="§"/>
              <a:defRPr/>
            </a:pPr>
            <a:r>
              <a:rPr lang="en-US" sz="2200" dirty="0" smtClean="0">
                <a:latin typeface="+mj-lt"/>
              </a:rPr>
              <a:t>The </a:t>
            </a:r>
            <a:r>
              <a:rPr lang="en-US" sz="2200" dirty="0">
                <a:latin typeface="+mj-lt"/>
              </a:rPr>
              <a:t>Supplements are prepared but not published or shared with anybody. Those are simply kept in ERO-net for record and future reference of EROs.</a:t>
            </a:r>
          </a:p>
          <a:p>
            <a:pPr>
              <a:lnSpc>
                <a:spcPct val="90000"/>
              </a:lnSpc>
              <a:spcBef>
                <a:spcPts val="1200"/>
              </a:spcBef>
              <a:spcAft>
                <a:spcPts val="1200"/>
              </a:spcAft>
              <a:buFont typeface="Wingdings" panose="05000000000000000000" pitchFamily="2" charset="2"/>
              <a:buChar char="§"/>
              <a:defRPr/>
            </a:pPr>
            <a:r>
              <a:rPr lang="en-US" sz="2200" dirty="0">
                <a:latin typeface="+mj-lt"/>
              </a:rPr>
              <a:t>Statistical Analysis in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Formats 1-8.</a:t>
            </a:r>
          </a:p>
          <a:p>
            <a:pPr>
              <a:lnSpc>
                <a:spcPct val="90000"/>
              </a:lnSpc>
              <a:spcBef>
                <a:spcPts val="1200"/>
              </a:spcBef>
              <a:spcAft>
                <a:spcPts val="1200"/>
              </a:spcAft>
              <a:buFont typeface="Wingdings" panose="05000000000000000000" pitchFamily="2" charset="2"/>
              <a:buChar char="§"/>
              <a:defRPr/>
            </a:pPr>
            <a:r>
              <a:rPr lang="en-US" sz="2200" dirty="0">
                <a:latin typeface="+mj-lt"/>
              </a:rPr>
              <a:t>Assembly and PS wise analysis of EP ratio, Sex ratio, Age Cohorts, additions and deletions percentages against expected values</a:t>
            </a:r>
          </a:p>
          <a:p>
            <a:pPr>
              <a:lnSpc>
                <a:spcPct val="90000"/>
              </a:lnSpc>
              <a:spcBef>
                <a:spcPts val="1200"/>
              </a:spcBef>
              <a:spcAft>
                <a:spcPts val="1200"/>
              </a:spcAft>
              <a:buFont typeface="Wingdings" panose="05000000000000000000" pitchFamily="2" charset="2"/>
              <a:buChar char="§"/>
              <a:defRPr/>
            </a:pPr>
            <a:r>
              <a:rPr lang="en-US" sz="2200" dirty="0">
                <a:latin typeface="+mj-lt"/>
              </a:rPr>
              <a:t>Permission to be sought from ECI for final publication based on analysis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Formats 1-8</a:t>
            </a:r>
          </a:p>
          <a:p>
            <a:pPr>
              <a:lnSpc>
                <a:spcPct val="90000"/>
              </a:lnSpc>
              <a:spcBef>
                <a:spcPts val="1200"/>
              </a:spcBef>
              <a:spcAft>
                <a:spcPts val="1200"/>
              </a:spcAft>
              <a:buFont typeface="Wingdings" panose="05000000000000000000" pitchFamily="2" charset="2"/>
              <a:buChar char="§"/>
              <a:defRPr/>
            </a:pPr>
            <a:r>
              <a:rPr lang="en-US" sz="2200" dirty="0">
                <a:latin typeface="+mj-lt"/>
              </a:rPr>
              <a:t>Final roll is published in integrated form without disturbing Sl. Nos. of draft roll. </a:t>
            </a:r>
            <a:endParaRPr lang="en-IN" sz="2200" dirty="0">
              <a:latin typeface="+mj-lt"/>
            </a:endParaRPr>
          </a:p>
        </p:txBody>
      </p:sp>
      <p:sp>
        <p:nvSpPr>
          <p:cNvPr id="2" name="Slide Number Placeholder 1"/>
          <p:cNvSpPr>
            <a:spLocks noGrp="1"/>
          </p:cNvSpPr>
          <p:nvPr>
            <p:ph type="sldNum" sz="quarter" idx="12"/>
          </p:nvPr>
        </p:nvSpPr>
        <p:spPr/>
        <p:txBody>
          <a:bodyPr/>
          <a:lstStyle/>
          <a:p>
            <a:pPr>
              <a:defRPr/>
            </a:pPr>
            <a:fld id="{13398B67-4615-4209-9F7A-A03ECA06F5B4}" type="slidenum">
              <a:rPr lang="en-US"/>
              <a:pPr>
                <a:defRPr/>
              </a:pPr>
              <a:t>28</a:t>
            </a:fld>
            <a:endParaRPr lang="en-US"/>
          </a:p>
        </p:txBody>
      </p:sp>
      <p:sp>
        <p:nvSpPr>
          <p:cNvPr id="4" name="Rectangle 2"/>
          <p:cNvSpPr>
            <a:spLocks noGrp="1" noChangeArrowheads="1"/>
          </p:cNvSpPr>
          <p:nvPr>
            <p:ph type="title" idx="4294967295"/>
          </p:nvPr>
        </p:nvSpPr>
        <p:spPr>
          <a:xfrm>
            <a:off x="0" y="76200"/>
            <a:ext cx="12192000" cy="411163"/>
          </a:xfrm>
        </p:spPr>
        <p:txBody>
          <a:bodyPr rtlCol="0">
            <a:normAutofit fontScale="90000"/>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a:t>
            </a:r>
            <a:r>
              <a:rPr lang="en-US" sz="3200" b="1" dirty="0" smtClean="0">
                <a:latin typeface="Calibri" panose="020F0502020204030204" pitchFamily="34" charset="0"/>
                <a:ea typeface="Calibri" panose="020F0502020204030204" pitchFamily="34" charset="0"/>
                <a:cs typeface="Calibri" panose="020F0502020204030204" pitchFamily="34" charset="0"/>
              </a:rPr>
              <a:t>– steps prior to publishing final Electoral Roll – contd.</a:t>
            </a:r>
            <a:endParaRPr lang="en-US" sz="32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27795"/>
            <a:ext cx="12183682" cy="6330205"/>
          </a:xfrm>
        </p:spPr>
        <p:txBody>
          <a:bodyPr>
            <a:noAutofit/>
          </a:bodyPr>
          <a:lstStyle/>
          <a:p>
            <a:pPr marL="0" indent="0" algn="just">
              <a:buClr>
                <a:schemeClr val="accent3"/>
              </a:buClr>
              <a:buNone/>
              <a:defRPr/>
            </a:pPr>
            <a:r>
              <a:rPr lang="en-US" sz="2200" b="1" dirty="0">
                <a:latin typeface="Calibri" panose="020F0502020204030204" pitchFamily="34" charset="0"/>
                <a:ea typeface="Calibri" panose="020F0502020204030204" pitchFamily="34" charset="0"/>
                <a:cs typeface="Calibri" panose="020F0502020204030204" pitchFamily="34" charset="0"/>
              </a:rPr>
              <a:t>Integration of Final Roll </a:t>
            </a:r>
            <a:r>
              <a:rPr lang="en-US" sz="2200" b="1" u="sng"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US" sz="22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a:t>
            </a:r>
            <a:r>
              <a:rPr lang="en-US" sz="2200" b="1" u="sng" dirty="0">
                <a:solidFill>
                  <a:srgbClr val="FF0000"/>
                </a:solidFill>
                <a:latin typeface="Calibri" panose="020F0502020204030204" pitchFamily="34" charset="0"/>
                <a:ea typeface="Calibri" panose="020F0502020204030204" pitchFamily="34" charset="0"/>
                <a:cs typeface="Calibri" panose="020F0502020204030204" pitchFamily="34" charset="0"/>
              </a:rPr>
              <a:t>22(3</a:t>
            </a:r>
            <a:r>
              <a:rPr lang="en-US" sz="22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RER 1960)</a:t>
            </a:r>
            <a:endParaRPr lang="en-US" sz="2200" b="1"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The final roll will be an integrated roll (mother roll plus all entries added, deleted and modified during revision period).</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Integration of final roll would not mean a merger/amalgamation of integrated draft roll with supplements of revision period. There would be no change in the serial number of entries appeared in draft roll. </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All the additions made during revision period will be put in chronological order giving continuous serial number starting with serial number of last entry in draft roll with all deletions and modifications reflected with appropriate mark. </a:t>
            </a:r>
            <a:endParaRPr lang="en-US" sz="2200" dirty="0" smtClean="0">
              <a:latin typeface="Calibri" panose="020F0502020204030204" pitchFamily="34" charset="0"/>
              <a:ea typeface="Calibri" panose="020F0502020204030204" pitchFamily="34" charset="0"/>
              <a:cs typeface="Calibri" panose="020F0502020204030204" pitchFamily="34" charset="0"/>
            </a:endParaRP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The modified entry will replace the existing entry with a sign of #. Similarly, against the serial number of a deleted entry, the words ‘DELETED’ shall be super imposed diagonally on the elector detail box.</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The reason ‘E’, ‘S’, ‘Q’, ‘R’, ‘M’, shall be prefixed against the serial number of each deleted entry. </a:t>
            </a:r>
          </a:p>
          <a:p>
            <a:pPr marL="520699" indent="-342900" algn="just">
              <a:spcBef>
                <a:spcPts val="1200"/>
              </a:spcBef>
              <a:spcAft>
                <a:spcPts val="1200"/>
              </a:spcAft>
              <a:buClr>
                <a:schemeClr val="accent3"/>
              </a:buClr>
              <a:buFont typeface="Wingdings" panose="05000000000000000000" pitchFamily="2" charset="2"/>
              <a:buChar char="§"/>
              <a:defRPr/>
            </a:pPr>
            <a:r>
              <a:rPr lang="en-US" sz="2200" dirty="0">
                <a:latin typeface="Calibri" panose="020F0502020204030204" pitchFamily="34" charset="0"/>
                <a:ea typeface="Calibri" panose="020F0502020204030204" pitchFamily="34" charset="0"/>
                <a:cs typeface="Calibri" panose="020F0502020204030204" pitchFamily="34" charset="0"/>
              </a:rPr>
              <a:t>No separate supplements (addition list, deletion list, modification list) shall be printed, though the list will be kept in ERO-Net for reference. </a:t>
            </a:r>
          </a:p>
        </p:txBody>
      </p:sp>
      <p:sp>
        <p:nvSpPr>
          <p:cNvPr id="4" name="Rectangle 2"/>
          <p:cNvSpPr>
            <a:spLocks noGrp="1" noChangeArrowheads="1"/>
          </p:cNvSpPr>
          <p:nvPr>
            <p:ph type="title" idx="4294967295"/>
          </p:nvPr>
        </p:nvSpPr>
        <p:spPr>
          <a:xfrm>
            <a:off x="-8318" y="116632"/>
            <a:ext cx="12192000" cy="411163"/>
          </a:xfrm>
        </p:spPr>
        <p:txBody>
          <a:bodyPr rtlCol="0">
            <a:normAutofit fontScale="90000"/>
          </a:bodyPr>
          <a:lstStyle/>
          <a:p>
            <a:pPr>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 SSR </a:t>
            </a:r>
            <a:r>
              <a:rPr lang="en-US" sz="3200" b="1" dirty="0" smtClean="0">
                <a:latin typeface="Calibri" panose="020F0502020204030204" pitchFamily="34" charset="0"/>
                <a:ea typeface="Calibri" panose="020F0502020204030204" pitchFamily="34" charset="0"/>
                <a:cs typeface="Calibri" panose="020F0502020204030204" pitchFamily="34" charset="0"/>
              </a:rPr>
              <a:t>–publishing of Final Roll – contd.</a:t>
            </a:r>
            <a:endParaRPr lang="en-US" sz="32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sz="4800" b="1" u="sng" dirty="0"/>
              <a:t>Constitutional Provision- </a:t>
            </a:r>
            <a:r>
              <a:rPr lang="en-US" altLang="en-US" b="1" dirty="0"/>
              <a:t>contd.</a:t>
            </a:r>
            <a:endParaRPr lang="en-IN" dirty="0"/>
          </a:p>
        </p:txBody>
      </p:sp>
      <p:sp>
        <p:nvSpPr>
          <p:cNvPr id="3" name="Content Placeholder 2"/>
          <p:cNvSpPr>
            <a:spLocks noGrp="1"/>
          </p:cNvSpPr>
          <p:nvPr>
            <p:ph idx="1"/>
          </p:nvPr>
        </p:nvSpPr>
        <p:spPr/>
        <p:txBody>
          <a:bodyPr>
            <a:normAutofit fontScale="92500" lnSpcReduction="10000"/>
          </a:bodyPr>
          <a:lstStyle/>
          <a:p>
            <a:pPr marL="514346" indent="-514346">
              <a:defRPr/>
            </a:pPr>
            <a:r>
              <a:rPr lang="en-US" altLang="en-US" b="1" u="sng" dirty="0">
                <a:solidFill>
                  <a:srgbClr val="FF0000"/>
                </a:solidFill>
              </a:rPr>
              <a:t>Article 325</a:t>
            </a:r>
          </a:p>
          <a:p>
            <a:pPr marL="628645" indent="-266698">
              <a:buFont typeface="Wingdings" pitchFamily="2" charset="2"/>
              <a:buChar char="ü"/>
              <a:defRPr/>
            </a:pPr>
            <a:r>
              <a:rPr lang="en-US" altLang="en-US" dirty="0"/>
              <a:t>One General Roll for every territorial constituency</a:t>
            </a:r>
          </a:p>
          <a:p>
            <a:pPr marL="628645" indent="-266698">
              <a:buFont typeface="Wingdings" pitchFamily="2" charset="2"/>
              <a:buChar char="ü"/>
              <a:defRPr/>
            </a:pPr>
            <a:r>
              <a:rPr lang="en-US" altLang="en-US" dirty="0"/>
              <a:t>No person shall be ineligible for inclusion in ER on ground of religion, race, caste, sex or any of them</a:t>
            </a:r>
          </a:p>
          <a:p>
            <a:pPr marL="514346" indent="-514346">
              <a:defRPr/>
            </a:pPr>
            <a:endParaRPr lang="en-US" altLang="en-US" dirty="0"/>
          </a:p>
          <a:p>
            <a:pPr marL="514346" indent="-514346">
              <a:defRPr/>
            </a:pPr>
            <a:r>
              <a:rPr lang="en-US" altLang="en-US" b="1" u="sng" dirty="0">
                <a:solidFill>
                  <a:srgbClr val="FF0000"/>
                </a:solidFill>
              </a:rPr>
              <a:t>Article 326</a:t>
            </a:r>
          </a:p>
          <a:p>
            <a:pPr marL="628645" indent="-266698">
              <a:buFont typeface="Wingdings" pitchFamily="2" charset="2"/>
              <a:buChar char="ü"/>
              <a:defRPr/>
            </a:pPr>
            <a:r>
              <a:rPr lang="en-US" altLang="en-US" dirty="0"/>
              <a:t>Universal Adult Suffrage</a:t>
            </a:r>
          </a:p>
          <a:p>
            <a:pPr marL="628645" indent="-266698">
              <a:buFont typeface="Wingdings" pitchFamily="2" charset="2"/>
              <a:buChar char="ü"/>
              <a:defRPr/>
            </a:pPr>
            <a:r>
              <a:rPr lang="en-US" altLang="en-US" dirty="0"/>
              <a:t>Qualification- Citizen of </a:t>
            </a:r>
            <a:r>
              <a:rPr lang="en-US" altLang="en-US" dirty="0" smtClean="0"/>
              <a:t>India, 18 </a:t>
            </a:r>
            <a:r>
              <a:rPr lang="en-US" altLang="en-US" dirty="0"/>
              <a:t>years on qualifying date</a:t>
            </a:r>
          </a:p>
          <a:p>
            <a:pPr marL="628645" indent="-266698">
              <a:buFont typeface="Wingdings" pitchFamily="2" charset="2"/>
              <a:buChar char="ü"/>
              <a:defRPr/>
            </a:pPr>
            <a:r>
              <a:rPr lang="en-US" altLang="en-US" dirty="0"/>
              <a:t>Disqualification- Non-residence. Unsoundness of mind. Disqualified on basis of crime/corrupt practice/illegal practice  </a:t>
            </a:r>
          </a:p>
          <a:p>
            <a:endParaRPr lang="en-IN" dirty="0"/>
          </a:p>
        </p:txBody>
      </p:sp>
      <p:sp>
        <p:nvSpPr>
          <p:cNvPr id="5" name="Rectangle 4"/>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387657"/>
            <a:ext cx="12191999" cy="718145"/>
          </a:xfrm>
          <a:prstGeom prst="rect">
            <a:avLst/>
          </a:prstGeom>
        </p:spPr>
        <p:txBody>
          <a:bodyPr wrap="square" lIns="0" tIns="0" rIns="0" bIns="0" rtlCol="0" anchor="t">
            <a:spAutoFit/>
          </a:bodyPr>
          <a:lstStyle/>
          <a:p>
            <a:pPr algn="ctr">
              <a:lnSpc>
                <a:spcPts val="2822"/>
              </a:lnSpc>
              <a:spcBef>
                <a:spcPct val="0"/>
              </a:spcBef>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 SSR – Disposal of claims and objection for advance </a:t>
            </a:r>
            <a:r>
              <a:rPr lang="en-US" sz="2800" b="1" dirty="0" smtClean="0">
                <a:latin typeface="Calibri" panose="020F0502020204030204" pitchFamily="34" charset="0"/>
                <a:ea typeface="Calibri" panose="020F0502020204030204" pitchFamily="34" charset="0"/>
                <a:cs typeface="Calibri" panose="020F0502020204030204" pitchFamily="34" charset="0"/>
              </a:rPr>
              <a:t>application – contd.</a:t>
            </a:r>
            <a:endParaRPr lang="en-US" sz="2800" b="1"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4"/>
          <p:cNvSpPr txBox="1"/>
          <p:nvPr/>
        </p:nvSpPr>
        <p:spPr>
          <a:xfrm>
            <a:off x="666712" y="1142984"/>
            <a:ext cx="10644261" cy="2821285"/>
          </a:xfrm>
          <a:prstGeom prst="rect">
            <a:avLst/>
          </a:prstGeom>
        </p:spPr>
        <p:txBody>
          <a:bodyPr wrap="square" lIns="0" tIns="0" rIns="0" bIns="0" rtlCol="0" anchor="t">
            <a:spAutoFit/>
          </a:bodyPr>
          <a:lstStyle/>
          <a:p>
            <a:pPr algn="just">
              <a:lnSpc>
                <a:spcPts val="1999"/>
              </a:lnSpc>
              <a:spcBef>
                <a:spcPct val="0"/>
              </a:spcBef>
            </a:pPr>
            <a:r>
              <a:rPr lang="en-US" sz="1900" dirty="0">
                <a:solidFill>
                  <a:srgbClr val="000000"/>
                </a:solidFill>
                <a:latin typeface="Arimo Bold"/>
              </a:rPr>
              <a:t> </a:t>
            </a:r>
            <a:endParaRPr lang="en-US" sz="2000" dirty="0" smtClean="0"/>
          </a:p>
          <a:p>
            <a:pPr algn="just">
              <a:lnSpc>
                <a:spcPts val="1999"/>
              </a:lnSpc>
              <a:spcBef>
                <a:spcPct val="0"/>
              </a:spcBef>
            </a:pPr>
            <a:endParaRPr lang="en-IN" sz="2000" dirty="0" smtClean="0"/>
          </a:p>
          <a:p>
            <a:pPr algn="just">
              <a:lnSpc>
                <a:spcPts val="1999"/>
              </a:lnSpc>
              <a:spcBef>
                <a:spcPct val="0"/>
              </a:spcBef>
            </a:pPr>
            <a:endParaRPr lang="en-IN" sz="2000" dirty="0" smtClean="0"/>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IN" sz="2000" b="1" dirty="0" smtClean="0">
              <a:solidFill>
                <a:srgbClr val="000000"/>
              </a:solidFill>
              <a:latin typeface="Arimo Bold"/>
            </a:endParaRPr>
          </a:p>
          <a:p>
            <a:pPr algn="just">
              <a:lnSpc>
                <a:spcPts val="1999"/>
              </a:lnSpc>
              <a:spcBef>
                <a:spcPct val="0"/>
              </a:spcBef>
            </a:pPr>
            <a:endParaRPr lang="en-US" sz="1900" b="1" dirty="0">
              <a:solidFill>
                <a:srgbClr val="000000"/>
              </a:solidFill>
              <a:latin typeface="Arimo Bold"/>
            </a:endParaRPr>
          </a:p>
        </p:txBody>
      </p:sp>
      <p:sp>
        <p:nvSpPr>
          <p:cNvPr id="6" name="TextBox 3"/>
          <p:cNvSpPr txBox="1"/>
          <p:nvPr/>
        </p:nvSpPr>
        <p:spPr>
          <a:xfrm>
            <a:off x="738150" y="928670"/>
            <a:ext cx="10644263" cy="5386090"/>
          </a:xfrm>
          <a:prstGeom prst="rect">
            <a:avLst/>
          </a:prstGeom>
        </p:spPr>
        <p:txBody>
          <a:bodyPr wrap="square" lIns="0" tIns="0" rIns="0" bIns="0" rtlCol="0" anchor="t">
            <a:spAutoFit/>
          </a:bodyPr>
          <a:lstStyle/>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IN" sz="2700" dirty="0" smtClean="0">
              <a:solidFill>
                <a:srgbClr val="000000"/>
              </a:solidFill>
              <a:latin typeface="Forum"/>
            </a:endParaRPr>
          </a:p>
          <a:p>
            <a:pPr algn="ctr">
              <a:lnSpc>
                <a:spcPts val="2822"/>
              </a:lnSpc>
              <a:spcBef>
                <a:spcPct val="0"/>
              </a:spcBef>
            </a:pPr>
            <a:endParaRPr lang="en-US" sz="2700" dirty="0">
              <a:solidFill>
                <a:srgbClr val="000000"/>
              </a:solidFill>
              <a:latin typeface="Forum"/>
            </a:endParaRPr>
          </a:p>
        </p:txBody>
      </p:sp>
      <p:sp>
        <p:nvSpPr>
          <p:cNvPr id="7" name="Rectangle 6"/>
          <p:cNvSpPr/>
          <p:nvPr/>
        </p:nvSpPr>
        <p:spPr>
          <a:xfrm>
            <a:off x="14458" y="1441218"/>
            <a:ext cx="11948768" cy="3877985"/>
          </a:xfrm>
          <a:prstGeom prst="rect">
            <a:avLst/>
          </a:prstGeom>
        </p:spPr>
        <p:txBody>
          <a:bodyPr wrap="square">
            <a:spAutoFit/>
          </a:bodyPr>
          <a:lstStyle/>
          <a:p>
            <a:pPr marL="0" lvl="1" algn="just">
              <a:lnSpc>
                <a:spcPct val="150000"/>
              </a:lnSpc>
            </a:pPr>
            <a:r>
              <a:rPr lang="en-GB" b="1" dirty="0" smtClean="0"/>
              <a:t>Manner of disposal of claim applications received in advance during SSR – applicants attaining qualifying age after 1</a:t>
            </a:r>
            <a:r>
              <a:rPr lang="en-GB" b="1" baseline="30000" dirty="0" smtClean="0"/>
              <a:t>st</a:t>
            </a:r>
            <a:r>
              <a:rPr lang="en-GB" b="1" dirty="0" smtClean="0"/>
              <a:t> January – applications in 4 buckets:</a:t>
            </a:r>
            <a:endParaRPr lang="en-IN" b="1" dirty="0" smtClean="0"/>
          </a:p>
          <a:p>
            <a:pPr lvl="1" indent="-457200" algn="just">
              <a:lnSpc>
                <a:spcPct val="150000"/>
              </a:lnSpc>
              <a:buFont typeface="Wingdings" panose="05000000000000000000" pitchFamily="2" charset="2"/>
              <a:buChar char="§"/>
            </a:pPr>
            <a:r>
              <a:rPr lang="en-IN" dirty="0" smtClean="0"/>
              <a:t>ERO needs to dispose of all advance applications plus pending claims and objections within a specified period. </a:t>
            </a:r>
          </a:p>
          <a:p>
            <a:pPr lvl="1" indent="-457200" algn="just">
              <a:lnSpc>
                <a:spcPct val="150000"/>
              </a:lnSpc>
              <a:buFont typeface="Wingdings" panose="05000000000000000000" pitchFamily="2" charset="2"/>
              <a:buChar char="§"/>
            </a:pPr>
            <a:r>
              <a:rPr lang="en-IN" dirty="0" smtClean="0"/>
              <a:t>In the year, when annual SSR is conducted with respect to 1</a:t>
            </a:r>
            <a:r>
              <a:rPr lang="en-IN" baseline="30000" dirty="0" smtClean="0"/>
              <a:t>st</a:t>
            </a:r>
            <a:r>
              <a:rPr lang="en-IN" dirty="0" smtClean="0"/>
              <a:t> January, for the second quarter all advance applications and claims &amp; objections (bucket-2) received </a:t>
            </a:r>
            <a:r>
              <a:rPr lang="en-IN" dirty="0" err="1" smtClean="0"/>
              <a:t>upto</a:t>
            </a:r>
            <a:r>
              <a:rPr lang="en-IN" dirty="0" smtClean="0"/>
              <a:t> 31</a:t>
            </a:r>
            <a:r>
              <a:rPr lang="en-IN" baseline="30000" dirty="0" smtClean="0"/>
              <a:t>st</a:t>
            </a:r>
            <a:r>
              <a:rPr lang="en-IN" dirty="0" smtClean="0"/>
              <a:t> March will be disposed of in April and existing electoral roll updated after adding/reflecting the entries of the supplement prepared for the quarter with new qualifying date. </a:t>
            </a:r>
          </a:p>
          <a:p>
            <a:pPr lvl="1" indent="-457200" algn="just">
              <a:lnSpc>
                <a:spcPct val="150000"/>
              </a:lnSpc>
              <a:buFont typeface="Wingdings" panose="05000000000000000000" pitchFamily="2" charset="2"/>
              <a:buChar char="§"/>
            </a:pPr>
            <a:r>
              <a:rPr lang="en-IN" dirty="0" smtClean="0"/>
              <a:t>Similarly, in the 3</a:t>
            </a:r>
            <a:r>
              <a:rPr lang="en-IN" baseline="30000" dirty="0" smtClean="0"/>
              <a:t>rd</a:t>
            </a:r>
            <a:r>
              <a:rPr lang="en-IN" dirty="0" smtClean="0"/>
              <a:t> and 4</a:t>
            </a:r>
            <a:r>
              <a:rPr lang="en-IN" baseline="30000" dirty="0" smtClean="0"/>
              <a:t>th</a:t>
            </a:r>
            <a:r>
              <a:rPr lang="en-IN" dirty="0" smtClean="0"/>
              <a:t> quarter also, the advance applications and claims &amp; objections received </a:t>
            </a:r>
            <a:r>
              <a:rPr lang="en-IN" dirty="0" err="1" smtClean="0"/>
              <a:t>upto</a:t>
            </a:r>
            <a:r>
              <a:rPr lang="en-IN" dirty="0" smtClean="0"/>
              <a:t> 30</a:t>
            </a:r>
            <a:r>
              <a:rPr lang="en-IN" baseline="30000" dirty="0" smtClean="0"/>
              <a:t>th</a:t>
            </a:r>
            <a:r>
              <a:rPr lang="en-IN" dirty="0" smtClean="0"/>
              <a:t> June (bucket-3) and 30</a:t>
            </a:r>
            <a:r>
              <a:rPr lang="en-IN" baseline="30000" dirty="0" smtClean="0"/>
              <a:t>th</a:t>
            </a:r>
            <a:r>
              <a:rPr lang="en-IN" dirty="0" smtClean="0"/>
              <a:t> September (bucket-4) will be processed by the EROs and updated electoral roll will be </a:t>
            </a:r>
            <a:r>
              <a:rPr lang="en-IN" sz="2000" dirty="0" smtClean="0">
                <a:latin typeface="Calibri" panose="020F0502020204030204" pitchFamily="34" charset="0"/>
                <a:ea typeface="Calibri" panose="020F0502020204030204" pitchFamily="34" charset="0"/>
                <a:cs typeface="Calibri" panose="020F0502020204030204" pitchFamily="34" charset="0"/>
              </a:rPr>
              <a:t>made</a:t>
            </a:r>
            <a:r>
              <a:rPr lang="en-IN" dirty="0" smtClean="0"/>
              <a:t> available on the website. </a:t>
            </a:r>
            <a:endParaRPr lang="en-US" dirty="0"/>
          </a:p>
        </p:txBody>
      </p:sp>
    </p:spTree>
    <p:extLst>
      <p:ext uri="{BB962C8B-B14F-4D97-AF65-F5344CB8AC3E}">
        <p14:creationId xmlns:p14="http://schemas.microsoft.com/office/powerpoint/2010/main" val="12509409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322438" y="332656"/>
            <a:ext cx="11678218" cy="6337300"/>
          </a:xfrm>
        </p:spPr>
        <p:txBody>
          <a:bodyPr/>
          <a:lstStyle/>
          <a:p>
            <a:pPr marL="177798" indent="-177798">
              <a:buNone/>
              <a:defRPr/>
            </a:pPr>
            <a:r>
              <a:rPr lang="en-US" sz="3200" b="1" dirty="0">
                <a:latin typeface="Calibri" panose="020F0502020204030204" pitchFamily="34" charset="0"/>
                <a:ea typeface="Calibri" panose="020F0502020204030204" pitchFamily="34" charset="0"/>
                <a:cs typeface="Calibri" panose="020F0502020204030204" pitchFamily="34" charset="0"/>
              </a:rPr>
              <a:t>Electoral Roll Cycle </a:t>
            </a:r>
            <a:r>
              <a:rPr lang="en-US" sz="3200" b="1" dirty="0" smtClean="0">
                <a:latin typeface="Calibri" panose="020F0502020204030204" pitchFamily="34" charset="0"/>
                <a:ea typeface="Calibri" panose="020F0502020204030204" pitchFamily="34" charset="0"/>
                <a:cs typeface="Calibri" panose="020F0502020204030204" pitchFamily="34" charset="0"/>
              </a:rPr>
              <a:t>– Election Year – suo-motu deletion – contd.</a:t>
            </a:r>
          </a:p>
          <a:p>
            <a:pPr marL="177798" indent="-177798">
              <a:buNone/>
              <a:defRPr/>
            </a:pPr>
            <a:endParaRPr lang="en-US" b="1" dirty="0" smtClean="0">
              <a:latin typeface="Calibri" panose="020F0502020204030204" pitchFamily="34" charset="0"/>
              <a:ea typeface="Calibri" panose="020F0502020204030204" pitchFamily="34" charset="0"/>
              <a:cs typeface="Calibri" panose="020F0502020204030204" pitchFamily="34" charset="0"/>
            </a:endParaRPr>
          </a:p>
          <a:p>
            <a:pPr marL="177798" indent="-177798">
              <a:buNone/>
              <a:defRPr/>
            </a:pPr>
            <a:r>
              <a:rPr lang="en-US" b="1" dirty="0" smtClean="0">
                <a:latin typeface="Calibri" panose="020F0502020204030204" pitchFamily="34" charset="0"/>
                <a:ea typeface="Calibri" panose="020F0502020204030204" pitchFamily="34" charset="0"/>
                <a:cs typeface="Calibri" panose="020F0502020204030204" pitchFamily="34" charset="0"/>
              </a:rPr>
              <a:t>No suo-motu deletion in election year – if deletion essential, ERO to consult DEO – for than 0.1% deletion, DEO to take approval of CEO:</a:t>
            </a:r>
            <a:endParaRPr lang="en-US" b="1" dirty="0">
              <a:latin typeface="Calibri" panose="020F0502020204030204" pitchFamily="34" charset="0"/>
              <a:ea typeface="Calibri" panose="020F0502020204030204" pitchFamily="34" charset="0"/>
              <a:cs typeface="Calibri" panose="020F0502020204030204" pitchFamily="34" charset="0"/>
            </a:endParaRPr>
          </a:p>
          <a:p>
            <a:pPr marL="177798" indent="-177798" algn="just">
              <a:spcBef>
                <a:spcPts val="1200"/>
              </a:spcBef>
              <a:spcAft>
                <a:spcPts val="1200"/>
              </a:spcAft>
              <a:defRPr/>
            </a:pPr>
            <a:r>
              <a:rPr lang="en-US" sz="2400" dirty="0" smtClean="0">
                <a:latin typeface="Calibri" panose="020F0502020204030204" pitchFamily="34" charset="0"/>
                <a:ea typeface="Calibri" panose="020F0502020204030204" pitchFamily="34" charset="0"/>
                <a:cs typeface="Calibri" panose="020F0502020204030204" pitchFamily="34" charset="0"/>
              </a:rPr>
              <a:t>During an </a:t>
            </a:r>
            <a:r>
              <a:rPr lang="en-US" sz="2400" dirty="0">
                <a:latin typeface="Calibri" panose="020F0502020204030204" pitchFamily="34" charset="0"/>
                <a:ea typeface="Calibri" panose="020F0502020204030204" pitchFamily="34" charset="0"/>
                <a:cs typeface="Calibri" panose="020F0502020204030204" pitchFamily="34" charset="0"/>
              </a:rPr>
              <a:t>election year no suo-moto deletion shall be done by ERO. Deletion can be done only on basis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a:t>
            </a:r>
            <a:r>
              <a:rPr lang="en-US" sz="2400" dirty="0">
                <a:latin typeface="Calibri" panose="020F0502020204030204" pitchFamily="34" charset="0"/>
                <a:ea typeface="Calibri" panose="020F0502020204030204" pitchFamily="34" charset="0"/>
                <a:cs typeface="Calibri" panose="020F0502020204030204" pitchFamily="34" charset="0"/>
              </a:rPr>
              <a:t> or declaration part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Form-8</a:t>
            </a:r>
            <a:r>
              <a:rPr lang="en-US" sz="2400" dirty="0">
                <a:latin typeface="Calibri" panose="020F0502020204030204" pitchFamily="34" charset="0"/>
                <a:ea typeface="Calibri" panose="020F0502020204030204" pitchFamily="34" charset="0"/>
                <a:cs typeface="Calibri" panose="020F0502020204030204" pitchFamily="34" charset="0"/>
              </a:rPr>
              <a:t> (incase of shifting).</a:t>
            </a:r>
          </a:p>
          <a:p>
            <a:pPr marL="177798" indent="-177798" algn="just">
              <a:spcBef>
                <a:spcPts val="1200"/>
              </a:spcBef>
              <a:spcAft>
                <a:spcPts val="1200"/>
              </a:spcAft>
              <a:defRPr/>
            </a:pPr>
            <a:r>
              <a:rPr lang="en-US" sz="2400" dirty="0">
                <a:latin typeface="Calibri" panose="020F0502020204030204" pitchFamily="34" charset="0"/>
                <a:ea typeface="Calibri" panose="020F0502020204030204" pitchFamily="34" charset="0"/>
                <a:cs typeface="Calibri" panose="020F0502020204030204" pitchFamily="34" charset="0"/>
              </a:rPr>
              <a:t>If at all it becomes necessary to delete certain entries, ERO shall  consult DEO, who shall monitor all additions, deletions and corrections from date of final publication onwards. </a:t>
            </a:r>
          </a:p>
          <a:p>
            <a:pPr marL="177798" indent="-177798" algn="just">
              <a:spcBef>
                <a:spcPts val="1200"/>
              </a:spcBef>
              <a:spcAft>
                <a:spcPts val="1200"/>
              </a:spcAft>
              <a:defRPr/>
            </a:pPr>
            <a:r>
              <a:rPr lang="en-US" sz="2400" dirty="0">
                <a:latin typeface="Calibri" panose="020F0502020204030204" pitchFamily="34" charset="0"/>
                <a:ea typeface="Calibri" panose="020F0502020204030204" pitchFamily="34" charset="0"/>
                <a:cs typeface="Calibri" panose="020F0502020204030204" pitchFamily="34" charset="0"/>
              </a:rPr>
              <a:t>Incase, deletion of more than 0.1% of total number of electors in any AC, DEO shall take approval of CEO before allowing deletion by ERO.  </a:t>
            </a:r>
          </a:p>
          <a:p>
            <a:pPr marL="177798" indent="-177798" algn="just">
              <a:defRPr/>
            </a:pP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983432" y="908720"/>
            <a:ext cx="10358510" cy="5575300"/>
          </a:xfrm>
        </p:spPr>
        <p:txBody>
          <a:bodyPr/>
          <a:lstStyle/>
          <a:p>
            <a:pPr marL="0" indent="0" algn="just">
              <a:buNone/>
              <a:defRPr/>
            </a:pPr>
            <a:r>
              <a:rPr lang="en-US" sz="2400" b="1" dirty="0" smtClean="0">
                <a:latin typeface="+mj-lt"/>
              </a:rPr>
              <a:t>Announcement of election by ECI - Special Instructions regarding changes in ER – no deletion except on </a:t>
            </a:r>
            <a:r>
              <a:rPr lang="en-US" sz="2400" b="1" dirty="0">
                <a:solidFill>
                  <a:srgbClr val="0070C0"/>
                </a:solidFill>
                <a:latin typeface="+mj-lt"/>
              </a:rPr>
              <a:t>Form </a:t>
            </a:r>
            <a:r>
              <a:rPr lang="en-US" sz="2400" b="1" dirty="0" smtClean="0">
                <a:solidFill>
                  <a:srgbClr val="0070C0"/>
                </a:solidFill>
                <a:latin typeface="+mj-lt"/>
              </a:rPr>
              <a:t>8</a:t>
            </a:r>
            <a:r>
              <a:rPr lang="en-US" sz="2400" b="1" dirty="0" smtClean="0">
                <a:latin typeface="+mj-lt"/>
              </a:rPr>
              <a:t> – no addition/deletion/correction after last date of nomination:</a:t>
            </a:r>
            <a:endParaRPr lang="en-US" sz="2400" b="1" dirty="0">
              <a:latin typeface="+mj-lt"/>
            </a:endParaRPr>
          </a:p>
          <a:p>
            <a:pPr marL="177798" indent="-177798" algn="just">
              <a:defRPr/>
            </a:pPr>
            <a:r>
              <a:rPr lang="en-US" sz="2400" dirty="0" smtClean="0">
                <a:latin typeface="+mj-lt"/>
              </a:rPr>
              <a:t>No </a:t>
            </a:r>
            <a:r>
              <a:rPr lang="en-US" sz="2400" dirty="0">
                <a:latin typeface="+mj-lt"/>
              </a:rPr>
              <a:t>deletion (except on the basis of </a:t>
            </a:r>
            <a:r>
              <a:rPr lang="en-US" sz="2400" b="1" dirty="0">
                <a:solidFill>
                  <a:srgbClr val="0070C0"/>
                </a:solidFill>
                <a:latin typeface="+mj-lt"/>
              </a:rPr>
              <a:t>Form-8</a:t>
            </a:r>
            <a:r>
              <a:rPr lang="en-US" sz="2400" dirty="0">
                <a:latin typeface="+mj-lt"/>
              </a:rPr>
              <a:t>)or modification shall be done by ERO either </a:t>
            </a:r>
            <a:r>
              <a:rPr lang="en-US" sz="2400" dirty="0" err="1">
                <a:latin typeface="+mj-lt"/>
              </a:rPr>
              <a:t>suo</a:t>
            </a:r>
            <a:r>
              <a:rPr lang="en-US" sz="2400" dirty="0">
                <a:latin typeface="+mj-lt"/>
              </a:rPr>
              <a:t>-moto or on basis of forms after announcement of elections. </a:t>
            </a:r>
          </a:p>
          <a:p>
            <a:pPr marL="177798" indent="-177798" algn="just">
              <a:defRPr/>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 and 8 </a:t>
            </a:r>
            <a:r>
              <a:rPr lang="en-US" sz="2400" dirty="0">
                <a:latin typeface="+mj-lt"/>
              </a:rPr>
              <a:t>received till date of announcement will be taken for disposal. Meaning thereby,  only forms will be disposed till 10</a:t>
            </a:r>
            <a:r>
              <a:rPr lang="en-US" sz="2400" baseline="30000" dirty="0">
                <a:latin typeface="+mj-lt"/>
              </a:rPr>
              <a:t>th</a:t>
            </a:r>
            <a:r>
              <a:rPr lang="en-US" sz="2400" dirty="0">
                <a:latin typeface="+mj-lt"/>
              </a:rPr>
              <a:t> day from date of announcement. </a:t>
            </a:r>
          </a:p>
          <a:p>
            <a:pPr marL="177798" indent="-177798" algn="just">
              <a:defRPr/>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 and 8 </a:t>
            </a:r>
            <a:r>
              <a:rPr lang="en-US" sz="2400" dirty="0">
                <a:latin typeface="+mj-lt"/>
              </a:rPr>
              <a:t>(except for shifting) received after announcement of election would be kept separately for disposal only after completion of election. </a:t>
            </a:r>
          </a:p>
          <a:p>
            <a:pPr marL="177798" indent="-177798" algn="just">
              <a:defRPr/>
            </a:pPr>
            <a:r>
              <a:rPr lang="en-US" sz="2400" dirty="0">
                <a:latin typeface="+mj-lt"/>
              </a:rPr>
              <a:t>Inclusion/addition and deletion (on the basis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Form-8</a:t>
            </a:r>
            <a:r>
              <a:rPr lang="en-US" sz="2400" dirty="0" smtClean="0">
                <a:solidFill>
                  <a:srgbClr val="FF0000"/>
                </a:solidFill>
                <a:latin typeface="+mj-lt"/>
              </a:rPr>
              <a:t>) </a:t>
            </a:r>
            <a:r>
              <a:rPr lang="en-US" sz="2400" dirty="0">
                <a:latin typeface="+mj-lt"/>
              </a:rPr>
              <a:t>of names will be carried on till last date of filing of nomination, therefore, the </a:t>
            </a:r>
            <a:r>
              <a:rPr lang="en-US" sz="2400" dirty="0" smtClean="0">
                <a:latin typeface="+mj-lt"/>
              </a:rPr>
              <a:t>addition/deletion </a:t>
            </a:r>
            <a:r>
              <a:rPr lang="en-US" sz="2400" dirty="0">
                <a:latin typeface="+mj-lt"/>
              </a:rPr>
              <a:t>list reflecting entries from the date of final publication to the last date of filing nomination shall be printed after the last date of filing nomination. </a:t>
            </a:r>
          </a:p>
        </p:txBody>
      </p:sp>
      <p:sp>
        <p:nvSpPr>
          <p:cNvPr id="3" name="TextBox 3"/>
          <p:cNvSpPr txBox="1"/>
          <p:nvPr/>
        </p:nvSpPr>
        <p:spPr>
          <a:xfrm>
            <a:off x="0" y="387657"/>
            <a:ext cx="12191999" cy="359073"/>
          </a:xfrm>
          <a:prstGeom prst="rect">
            <a:avLst/>
          </a:prstGeom>
        </p:spPr>
        <p:txBody>
          <a:bodyPr wrap="square" lIns="0" tIns="0" rIns="0" bIns="0" rtlCol="0" anchor="t">
            <a:spAutoFit/>
          </a:bodyPr>
          <a:lstStyle/>
          <a:p>
            <a:pPr algn="ctr">
              <a:lnSpc>
                <a:spcPts val="2822"/>
              </a:lnSpc>
              <a:spcBef>
                <a:spcPct val="0"/>
              </a:spcBef>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a:t>
            </a:r>
            <a:r>
              <a:rPr lang="en-US" sz="2800" b="1" dirty="0" smtClean="0">
                <a:latin typeface="Calibri" panose="020F0502020204030204" pitchFamily="34" charset="0"/>
                <a:ea typeface="Calibri" panose="020F0502020204030204" pitchFamily="34" charset="0"/>
                <a:cs typeface="Calibri" panose="020F0502020204030204" pitchFamily="34" charset="0"/>
              </a:rPr>
              <a:t>– updation at the time of election – contd.</a:t>
            </a:r>
            <a:endParaRPr lang="en-US" sz="28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0" y="980728"/>
            <a:ext cx="12072664" cy="5877272"/>
          </a:xfrm>
        </p:spPr>
        <p:txBody>
          <a:bodyPr>
            <a:normAutofit fontScale="92500"/>
          </a:bodyPr>
          <a:lstStyle/>
          <a:p>
            <a:pPr marL="0" indent="0" algn="just">
              <a:buClr>
                <a:schemeClr val="accent3"/>
              </a:buClr>
              <a:buNone/>
              <a:defRPr/>
            </a:pPr>
            <a:r>
              <a:rPr lang="en-US" sz="2400" b="1" dirty="0">
                <a:latin typeface="Calibri" panose="020F0502020204030204" pitchFamily="34" charset="0"/>
                <a:ea typeface="Calibri" panose="020F0502020204030204" pitchFamily="34" charset="0"/>
                <a:cs typeface="Calibri" panose="020F0502020204030204" pitchFamily="34" charset="0"/>
              </a:rPr>
              <a:t>Preparation and printing of integrated roll for </a:t>
            </a:r>
            <a:r>
              <a:rPr lang="en-US" sz="2400" b="1" dirty="0" smtClean="0">
                <a:latin typeface="Calibri" panose="020F0502020204030204" pitchFamily="34" charset="0"/>
                <a:ea typeface="Calibri" panose="020F0502020204030204" pitchFamily="34" charset="0"/>
                <a:cs typeface="Calibri" panose="020F0502020204030204" pitchFamily="34" charset="0"/>
              </a:rPr>
              <a:t>elections</a:t>
            </a:r>
            <a:r>
              <a:rPr lang="en-US" sz="2400" b="1" dirty="0">
                <a:latin typeface="Calibri" panose="020F0502020204030204" pitchFamily="34" charset="0"/>
                <a:ea typeface="Calibri" panose="020F0502020204030204" pitchFamily="34" charset="0"/>
                <a:cs typeface="Calibri" panose="020F0502020204030204" pitchFamily="34" charset="0"/>
              </a:rPr>
              <a:t> </a:t>
            </a:r>
            <a:r>
              <a:rPr lang="en-US" sz="2400" b="1" dirty="0" smtClean="0">
                <a:latin typeface="Calibri" panose="020F0502020204030204" pitchFamily="34" charset="0"/>
                <a:ea typeface="Calibri" panose="020F0502020204030204" pitchFamily="34" charset="0"/>
                <a:cs typeface="Calibri" panose="020F0502020204030204" pitchFamily="34" charset="0"/>
              </a:rPr>
              <a:t>– integration of 2</a:t>
            </a:r>
            <a:r>
              <a:rPr lang="en-US" sz="2400" b="1" baseline="30000" dirty="0" smtClean="0">
                <a:latin typeface="Calibri" panose="020F0502020204030204" pitchFamily="34" charset="0"/>
                <a:ea typeface="Calibri" panose="020F0502020204030204" pitchFamily="34" charset="0"/>
                <a:cs typeface="Calibri" panose="020F0502020204030204" pitchFamily="34" charset="0"/>
              </a:rPr>
              <a:t>nd</a:t>
            </a:r>
            <a:r>
              <a:rPr lang="en-US" sz="2400" b="1" dirty="0" smtClean="0">
                <a:latin typeface="Calibri" panose="020F0502020204030204" pitchFamily="34" charset="0"/>
                <a:ea typeface="Calibri" panose="020F0502020204030204" pitchFamily="34" charset="0"/>
                <a:cs typeface="Calibri" panose="020F0502020204030204" pitchFamily="34" charset="0"/>
              </a:rPr>
              <a:t> supplement – integrated roll as on last date of nomination to be given to recognized parties/candidates:</a:t>
            </a: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533396" indent="-355597" algn="just">
              <a:buClr>
                <a:schemeClr val="accent3"/>
              </a:buClr>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On last date of filing nominations, rolls shall be frozen.</a:t>
            </a:r>
          </a:p>
          <a:p>
            <a:pPr marL="533396" indent="-355597" algn="just">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All </a:t>
            </a:r>
            <a:r>
              <a:rPr lang="en-US" sz="2600" dirty="0">
                <a:solidFill>
                  <a:srgbClr val="0070C0"/>
                </a:solidFill>
                <a:latin typeface="Calibri" panose="020F0502020204030204" pitchFamily="34" charset="0"/>
                <a:ea typeface="Calibri" panose="020F0502020204030204" pitchFamily="34" charset="0"/>
                <a:cs typeface="Calibri" panose="020F0502020204030204" pitchFamily="34" charset="0"/>
              </a:rPr>
              <a:t>Forms - 6 </a:t>
            </a:r>
            <a:r>
              <a:rPr lang="en-US" sz="2400" dirty="0">
                <a:latin typeface="Calibri" panose="020F0502020204030204" pitchFamily="34" charset="0"/>
                <a:ea typeface="Calibri" panose="020F0502020204030204" pitchFamily="34" charset="0"/>
                <a:cs typeface="Calibri" panose="020F0502020204030204" pitchFamily="34" charset="0"/>
              </a:rPr>
              <a:t>received till 10 days before the last date of nominations shall be disposed off and additions shall be added </a:t>
            </a:r>
            <a:r>
              <a:rPr lang="en-US" sz="2400" dirty="0" smtClean="0">
                <a:latin typeface="Calibri" panose="020F0502020204030204" pitchFamily="34" charset="0"/>
                <a:ea typeface="Calibri" panose="020F0502020204030204" pitchFamily="34" charset="0"/>
                <a:cs typeface="Calibri" panose="020F0502020204030204" pitchFamily="34" charset="0"/>
              </a:rPr>
              <a:t>below </a:t>
            </a:r>
            <a:r>
              <a:rPr lang="en-US" sz="2400" dirty="0">
                <a:latin typeface="Calibri" panose="020F0502020204030204" pitchFamily="34" charset="0"/>
                <a:ea typeface="Calibri" panose="020F0502020204030204" pitchFamily="34" charset="0"/>
                <a:cs typeface="Calibri" panose="020F0502020204030204" pitchFamily="34" charset="0"/>
              </a:rPr>
              <a:t>the basic mother roll without disturbing sequence/serial number of electors so added with caption “Additions during Continuous Updation”.</a:t>
            </a:r>
          </a:p>
          <a:p>
            <a:pPr marL="533396" indent="-355597" algn="just">
              <a:buFont typeface="Wingdings" panose="05000000000000000000" pitchFamily="2" charset="2"/>
              <a:buChar char="§"/>
              <a:defRPr/>
            </a:pPr>
            <a:r>
              <a:rPr lang="en-US" sz="2400" dirty="0">
                <a:latin typeface="Calibri" panose="020F0502020204030204" pitchFamily="34" charset="0"/>
                <a:ea typeface="Calibri" panose="020F0502020204030204" pitchFamily="34" charset="0"/>
                <a:cs typeface="Calibri" panose="020F0502020204030204" pitchFamily="34" charset="0"/>
              </a:rPr>
              <a:t>Deletion and modification made in second supplement shall be reflected at the appropriate serial number. </a:t>
            </a:r>
          </a:p>
          <a:p>
            <a:pPr marL="533396" indent="-355597" algn="just">
              <a:buFont typeface="Wingdings" panose="05000000000000000000" pitchFamily="2" charset="2"/>
              <a:buChar char="§"/>
              <a:defRPr/>
            </a:pPr>
            <a:r>
              <a:rPr lang="en-US" sz="2400" dirty="0"/>
              <a:t>All the newly modified entries will replace the existing entries. The existing entry will be included in the modification supplement. </a:t>
            </a:r>
          </a:p>
          <a:p>
            <a:pPr marL="533396" indent="-355597" algn="just">
              <a:buFont typeface="Wingdings" panose="05000000000000000000" pitchFamily="2" charset="2"/>
              <a:buChar char="§"/>
              <a:defRPr/>
            </a:pPr>
            <a:r>
              <a:rPr lang="en-US" sz="2400" dirty="0"/>
              <a:t>List of additions, deletions and modifications shall be generated through ERO-Net for future reference only. It will not be printed or shared with political parties.    </a:t>
            </a:r>
          </a:p>
          <a:p>
            <a:pPr marL="533396" indent="-355597" algn="just">
              <a:buFont typeface="Wingdings" panose="05000000000000000000" pitchFamily="2" charset="2"/>
              <a:buChar char="§"/>
              <a:defRPr/>
            </a:pPr>
            <a:r>
              <a:rPr lang="en-US" sz="2400" dirty="0"/>
              <a:t>The integrated roll printed after last date of filing of nominations shall be given to the contesting candidates of recognized political parties within 3 days of last date of withdrawal of candidatures.</a:t>
            </a:r>
          </a:p>
          <a:p>
            <a:pPr marL="533396" indent="-355597" algn="just">
              <a:buFont typeface="Wingdings" panose="05000000000000000000" pitchFamily="2" charset="2"/>
              <a:buChar char="§"/>
              <a:defRPr/>
            </a:pPr>
            <a:r>
              <a:rPr lang="en-US" sz="2400" dirty="0"/>
              <a:t> The identical integrated roll, after indicating postal ballot/EDC/adding proxy shall be used for polling. </a:t>
            </a:r>
            <a:endParaRPr lang="en-IN" sz="2400" dirty="0"/>
          </a:p>
          <a:p>
            <a:pPr marL="533396" indent="-355597" algn="just">
              <a:buFont typeface="Wingdings" pitchFamily="2" charset="2"/>
              <a:buChar char="ü"/>
              <a:defRPr/>
            </a:pP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Box 3"/>
          <p:cNvSpPr txBox="1"/>
          <p:nvPr/>
        </p:nvSpPr>
        <p:spPr>
          <a:xfrm>
            <a:off x="0" y="387657"/>
            <a:ext cx="12191999" cy="359073"/>
          </a:xfrm>
          <a:prstGeom prst="rect">
            <a:avLst/>
          </a:prstGeom>
        </p:spPr>
        <p:txBody>
          <a:bodyPr wrap="square" lIns="0" tIns="0" rIns="0" bIns="0" rtlCol="0" anchor="t">
            <a:spAutoFit/>
          </a:bodyPr>
          <a:lstStyle/>
          <a:p>
            <a:pPr algn="ctr">
              <a:lnSpc>
                <a:spcPts val="2822"/>
              </a:lnSpc>
              <a:spcBef>
                <a:spcPct val="0"/>
              </a:spcBef>
            </a:pPr>
            <a:r>
              <a:rPr lang="en-US" sz="2800" b="1" dirty="0">
                <a:latin typeface="Calibri" panose="020F0502020204030204" pitchFamily="34" charset="0"/>
                <a:ea typeface="Calibri" panose="020F0502020204030204" pitchFamily="34" charset="0"/>
                <a:cs typeface="Calibri" panose="020F0502020204030204" pitchFamily="34" charset="0"/>
              </a:rPr>
              <a:t>Electoral Roll Cycle </a:t>
            </a:r>
            <a:r>
              <a:rPr lang="en-US" sz="2800" b="1" dirty="0" smtClean="0">
                <a:latin typeface="Calibri" panose="020F0502020204030204" pitchFamily="34" charset="0"/>
                <a:ea typeface="Calibri" panose="020F0502020204030204" pitchFamily="34" charset="0"/>
                <a:cs typeface="Calibri" panose="020F0502020204030204" pitchFamily="34" charset="0"/>
              </a:rPr>
              <a:t>– Integrated Roll for election – contd.</a:t>
            </a:r>
            <a:endParaRPr lang="en-US" sz="2800" b="1"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286014"/>
            <a:ext cx="12192000" cy="359073"/>
          </a:xfrm>
          <a:prstGeom prst="rect">
            <a:avLst/>
          </a:prstGeom>
        </p:spPr>
        <p:txBody>
          <a:bodyPr wrap="square" lIns="0" tIns="0" rIns="0" bIns="0" rtlCol="0" anchor="t">
            <a:spAutoFit/>
          </a:bodyPr>
          <a:lstStyle/>
          <a:p>
            <a:pPr algn="ctr">
              <a:lnSpc>
                <a:spcPts val="2822"/>
              </a:lnSpc>
              <a:spcBef>
                <a:spcPct val="0"/>
              </a:spcBef>
            </a:pPr>
            <a:r>
              <a:rPr lang="en-US" sz="2400" b="1" dirty="0">
                <a:latin typeface="Calibri" panose="020F0502020204030204" pitchFamily="34" charset="0"/>
                <a:ea typeface="Calibri" panose="020F0502020204030204" pitchFamily="34" charset="0"/>
                <a:cs typeface="Calibri" panose="020F0502020204030204" pitchFamily="34" charset="0"/>
              </a:rPr>
              <a:t>Electoral Roll Cycle – Preparation and Printing of Integrated Electoral Roll for election</a:t>
            </a:r>
          </a:p>
        </p:txBody>
      </p:sp>
      <p:sp>
        <p:nvSpPr>
          <p:cNvPr id="4" name="TextBox 4"/>
          <p:cNvSpPr txBox="1"/>
          <p:nvPr/>
        </p:nvSpPr>
        <p:spPr>
          <a:xfrm>
            <a:off x="399496" y="869032"/>
            <a:ext cx="11393008" cy="4360168"/>
          </a:xfrm>
          <a:prstGeom prst="rect">
            <a:avLst/>
          </a:prstGeom>
        </p:spPr>
        <p:txBody>
          <a:bodyPr wrap="square" lIns="0" tIns="0" rIns="0" bIns="0" rtlCol="0" anchor="t">
            <a:spAutoFit/>
          </a:bodyPr>
          <a:lstStyle/>
          <a:p>
            <a:pPr marL="342900" indent="-342900" algn="just">
              <a:lnSpc>
                <a:spcPts val="1999"/>
              </a:lnSpc>
              <a:spcBef>
                <a:spcPct val="0"/>
              </a:spcBef>
              <a:buFont typeface="Arial" panose="020B0604020202020204" pitchFamily="34" charset="0"/>
              <a:buChar char="•"/>
            </a:pPr>
            <a:r>
              <a:rPr lang="en-US" sz="1900" dirty="0">
                <a:solidFill>
                  <a:srgbClr val="000000"/>
                </a:solidFill>
                <a:latin typeface="Arimo Bold"/>
              </a:rPr>
              <a:t> </a:t>
            </a:r>
            <a:r>
              <a:rPr lang="en-IN" sz="2000" dirty="0" smtClean="0"/>
              <a:t>The deleted entry will continue at the serial number of the entry, indicating the abbreviated form of reason i.e. ‘E’, </a:t>
            </a:r>
            <a:r>
              <a:rPr lang="en-IN" sz="2000" cap="all" dirty="0" smtClean="0"/>
              <a:t>‘s’, ‘q’, ‘r’, ‘m’</a:t>
            </a:r>
            <a:r>
              <a:rPr lang="en-IN" sz="2000" dirty="0" smtClean="0"/>
              <a:t> for such deletion. Similarly, the new modified entry will replace the existing entry with a sign of # against the serial number to indicate that the entry has been modified.</a:t>
            </a:r>
          </a:p>
          <a:p>
            <a:pPr marL="342900" lvl="0" indent="-342900" algn="just">
              <a:lnSpc>
                <a:spcPts val="1999"/>
              </a:lnSpc>
              <a:spcBef>
                <a:spcPct val="0"/>
              </a:spcBef>
              <a:buFont typeface="Arial" panose="020B0604020202020204" pitchFamily="34" charset="0"/>
              <a:buChar char="•"/>
            </a:pPr>
            <a:endParaRPr lang="en-IN" sz="2000" dirty="0" smtClean="0"/>
          </a:p>
          <a:p>
            <a:pPr marL="342900" lvl="0" indent="-342900" algn="just">
              <a:lnSpc>
                <a:spcPts val="1999"/>
              </a:lnSpc>
              <a:spcBef>
                <a:spcPct val="0"/>
              </a:spcBef>
              <a:buFont typeface="Arial" panose="020B0604020202020204" pitchFamily="34" charset="0"/>
              <a:buChar char="•"/>
            </a:pPr>
            <a:r>
              <a:rPr lang="en-IN" sz="2000" dirty="0" smtClean="0"/>
              <a:t>To differentiate the deletions and modifications done during Annual Summary Revision and updated during subsequent quarters, following marking would be indicated –</a:t>
            </a:r>
          </a:p>
          <a:p>
            <a:pPr marL="342900" lvl="0" indent="-342900" algn="just">
              <a:lnSpc>
                <a:spcPts val="1999"/>
              </a:lnSpc>
              <a:spcBef>
                <a:spcPct val="0"/>
              </a:spcBef>
              <a:buFont typeface="Arial" panose="020B0604020202020204" pitchFamily="34" charset="0"/>
              <a:buChar char="•"/>
            </a:pPr>
            <a:endParaRPr lang="en-US" sz="2000" dirty="0" smtClean="0"/>
          </a:p>
          <a:p>
            <a:pPr marL="342900" indent="-342900" algn="just">
              <a:lnSpc>
                <a:spcPts val="1999"/>
              </a:lnSpc>
              <a:spcBef>
                <a:spcPct val="0"/>
              </a:spcBef>
              <a:buFont typeface="Arial" panose="020B0604020202020204" pitchFamily="34" charset="0"/>
              <a:buChar char="•"/>
            </a:pPr>
            <a:endParaRPr lang="en-IN" sz="2000" dirty="0" smtClean="0"/>
          </a:p>
          <a:p>
            <a:pPr marL="342900" indent="-342900" algn="just">
              <a:lnSpc>
                <a:spcPts val="1999"/>
              </a:lnSpc>
              <a:spcBef>
                <a:spcPct val="0"/>
              </a:spcBef>
              <a:buFont typeface="Arial" panose="020B0604020202020204" pitchFamily="34" charset="0"/>
              <a:buChar char="•"/>
            </a:pPr>
            <a:endParaRPr lang="en-IN" sz="2000" dirty="0" smtClean="0"/>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IN" sz="2000" b="1" dirty="0" smtClean="0">
              <a:solidFill>
                <a:srgbClr val="000000"/>
              </a:solidFill>
              <a:latin typeface="Arimo Bold"/>
            </a:endParaRPr>
          </a:p>
          <a:p>
            <a:pPr marL="342900" indent="-342900" algn="just">
              <a:lnSpc>
                <a:spcPts val="1999"/>
              </a:lnSpc>
              <a:spcBef>
                <a:spcPct val="0"/>
              </a:spcBef>
              <a:buFont typeface="Arial" panose="020B0604020202020204" pitchFamily="34" charset="0"/>
              <a:buChar char="•"/>
            </a:pPr>
            <a:endParaRPr lang="en-US" sz="1900" b="1" dirty="0">
              <a:solidFill>
                <a:srgbClr val="000000"/>
              </a:solidFill>
              <a:latin typeface="Arimo Bold"/>
            </a:endParaRPr>
          </a:p>
        </p:txBody>
      </p:sp>
      <p:pic>
        <p:nvPicPr>
          <p:cNvPr id="1026" name="Picture 2"/>
          <p:cNvPicPr>
            <a:picLocks noChangeAspect="1" noChangeArrowheads="1"/>
          </p:cNvPicPr>
          <p:nvPr/>
        </p:nvPicPr>
        <p:blipFill>
          <a:blip r:embed="rId3"/>
          <a:srcRect/>
          <a:stretch>
            <a:fillRect/>
          </a:stretch>
        </p:blipFill>
        <p:spPr bwMode="auto">
          <a:xfrm>
            <a:off x="2495600" y="2492896"/>
            <a:ext cx="7715304" cy="4233920"/>
          </a:xfrm>
          <a:prstGeom prst="rect">
            <a:avLst/>
          </a:prstGeom>
          <a:noFill/>
          <a:ln w="9525">
            <a:noFill/>
            <a:miter lim="800000"/>
            <a:headEnd/>
            <a:tailEnd/>
          </a:ln>
          <a:effectLst/>
        </p:spPr>
      </p:pic>
    </p:spTree>
    <p:extLst>
      <p:ext uri="{BB962C8B-B14F-4D97-AF65-F5344CB8AC3E}">
        <p14:creationId xmlns:p14="http://schemas.microsoft.com/office/powerpoint/2010/main" val="2260376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19336" y="365125"/>
            <a:ext cx="11953328" cy="1325563"/>
          </a:xfrm>
        </p:spPr>
        <p:txBody>
          <a:bodyPr>
            <a:normAutofit fontScale="90000"/>
          </a:bodyPr>
          <a:lstStyle/>
          <a:p>
            <a:pPr>
              <a:defRPr/>
            </a:pPr>
            <a:r>
              <a:rPr lang="en-US" sz="3600" b="1" dirty="0">
                <a:latin typeface="Calibri" panose="020F0502020204030204" pitchFamily="34" charset="0"/>
                <a:ea typeface="Calibri" panose="020F0502020204030204" pitchFamily="34" charset="0"/>
                <a:cs typeface="Calibri" panose="020F0502020204030204" pitchFamily="34" charset="0"/>
              </a:rPr>
              <a:t>Electoral Roll Cycle – Hosting of ER on </a:t>
            </a:r>
            <a:r>
              <a:rPr lang="en-US" sz="3600" b="1" dirty="0" smtClean="0">
                <a:latin typeface="Calibri" panose="020F0502020204030204" pitchFamily="34" charset="0"/>
                <a:ea typeface="Calibri" panose="020F0502020204030204" pitchFamily="34" charset="0"/>
                <a:cs typeface="Calibri" panose="020F0502020204030204" pitchFamily="34" charset="0"/>
              </a:rPr>
              <a:t>website – contd.</a:t>
            </a:r>
            <a:r>
              <a:rPr lang="en-IN" sz="3600" b="1" dirty="0">
                <a:latin typeface="Calibri" panose="020F0502020204030204" pitchFamily="34" charset="0"/>
                <a:ea typeface="Calibri" panose="020F0502020204030204" pitchFamily="34" charset="0"/>
                <a:cs typeface="Calibri" panose="020F0502020204030204" pitchFamily="34" charset="0"/>
              </a:rPr>
              <a:t/>
            </a:r>
            <a:br>
              <a:rPr lang="en-IN" sz="3600" b="1" dirty="0">
                <a:latin typeface="Calibri" panose="020F0502020204030204" pitchFamily="34" charset="0"/>
                <a:ea typeface="Calibri" panose="020F0502020204030204" pitchFamily="34" charset="0"/>
                <a:cs typeface="Calibri" panose="020F0502020204030204" pitchFamily="34" charset="0"/>
              </a:rPr>
            </a:br>
            <a:r>
              <a:rPr lang="en-IN" sz="3600" b="1" dirty="0">
                <a:latin typeface="Calibri" panose="020F0502020204030204" pitchFamily="34" charset="0"/>
                <a:ea typeface="Calibri" panose="020F0502020204030204" pitchFamily="34" charset="0"/>
                <a:cs typeface="Calibri" panose="020F0502020204030204" pitchFamily="34" charset="0"/>
              </a:rPr>
              <a:t/>
            </a:r>
            <a:br>
              <a:rPr lang="en-IN" sz="3600" b="1" dirty="0">
                <a:latin typeface="Calibri" panose="020F0502020204030204" pitchFamily="34" charset="0"/>
                <a:ea typeface="Calibri" panose="020F0502020204030204" pitchFamily="34" charset="0"/>
                <a:cs typeface="Calibri" panose="020F0502020204030204" pitchFamily="34" charset="0"/>
              </a:rPr>
            </a:br>
            <a:endParaRPr lang="en-IN" sz="3600" b="1" dirty="0">
              <a:latin typeface="Calibri" panose="020F0502020204030204" pitchFamily="34" charset="0"/>
              <a:ea typeface="Calibri" panose="020F0502020204030204" pitchFamily="34" charset="0"/>
              <a:cs typeface="Calibri" panose="020F0502020204030204" pitchFamily="34" charset="0"/>
            </a:endParaRPr>
          </a:p>
        </p:txBody>
      </p:sp>
      <p:sp>
        <p:nvSpPr>
          <p:cNvPr id="41987" name="Content Placeholder 2"/>
          <p:cNvSpPr>
            <a:spLocks noGrp="1"/>
          </p:cNvSpPr>
          <p:nvPr>
            <p:ph idx="1"/>
          </p:nvPr>
        </p:nvSpPr>
        <p:spPr>
          <a:xfrm>
            <a:off x="407368" y="1062241"/>
            <a:ext cx="10737700" cy="5178425"/>
          </a:xfrm>
        </p:spPr>
        <p:txBody>
          <a:bodyPr>
            <a:normAutofit/>
          </a:bodyPr>
          <a:lstStyle/>
          <a:p>
            <a:pPr marL="0" indent="0" algn="just">
              <a:spcBef>
                <a:spcPts val="1200"/>
              </a:spcBef>
              <a:spcAft>
                <a:spcPts val="1200"/>
              </a:spcAft>
              <a:buNone/>
              <a:defRPr/>
            </a:pPr>
            <a:r>
              <a:rPr lang="en-US" b="1" dirty="0" smtClean="0">
                <a:latin typeface="+mj-lt"/>
              </a:rPr>
              <a:t>SOP for hosting ER on website – sharing with political parties/others:</a:t>
            </a:r>
          </a:p>
          <a:p>
            <a:pPr algn="just">
              <a:spcBef>
                <a:spcPts val="1200"/>
              </a:spcBef>
              <a:spcAft>
                <a:spcPts val="1200"/>
              </a:spcAft>
              <a:defRPr/>
            </a:pPr>
            <a:r>
              <a:rPr lang="en-US" b="1" dirty="0" smtClean="0">
                <a:latin typeface="+mj-lt"/>
              </a:rPr>
              <a:t>Image PDF </a:t>
            </a:r>
            <a:r>
              <a:rPr lang="en-US" dirty="0">
                <a:latin typeface="+mj-lt"/>
              </a:rPr>
              <a:t>(non-editable) of ER, with only details and without photograph of electors, shall be hosted on the CEOs’</a:t>
            </a:r>
            <a:r>
              <a:rPr lang="en-US" b="1" dirty="0">
                <a:latin typeface="+mj-lt"/>
              </a:rPr>
              <a:t> </a:t>
            </a:r>
            <a:r>
              <a:rPr lang="en-US" dirty="0">
                <a:latin typeface="+mj-lt"/>
              </a:rPr>
              <a:t>website.</a:t>
            </a:r>
          </a:p>
          <a:p>
            <a:pPr algn="just">
              <a:spcBef>
                <a:spcPts val="1200"/>
              </a:spcBef>
              <a:spcAft>
                <a:spcPts val="1200"/>
              </a:spcAft>
              <a:defRPr/>
            </a:pPr>
            <a:r>
              <a:rPr lang="en-US" dirty="0">
                <a:latin typeface="+mj-lt"/>
              </a:rPr>
              <a:t>Access to view such image PDF to be strictly provided through CAPTCHA containing alphabet, numeral and special character. </a:t>
            </a:r>
          </a:p>
          <a:p>
            <a:pPr algn="just">
              <a:spcBef>
                <a:spcPts val="1200"/>
              </a:spcBef>
              <a:spcAft>
                <a:spcPts val="1200"/>
              </a:spcAft>
              <a:defRPr/>
            </a:pPr>
            <a:r>
              <a:rPr lang="en-US" dirty="0">
                <a:latin typeface="+mj-lt"/>
              </a:rPr>
              <a:t>Wherever soft copy of ER is shared with political parties/others, it should be in the image </a:t>
            </a:r>
            <a:r>
              <a:rPr lang="en-US" dirty="0" err="1">
                <a:latin typeface="+mj-lt"/>
              </a:rPr>
              <a:t>pdf</a:t>
            </a:r>
            <a:r>
              <a:rPr lang="en-US" dirty="0">
                <a:latin typeface="+mj-lt"/>
              </a:rPr>
              <a:t> Format with only the details and without the photograph.  </a:t>
            </a:r>
            <a:endParaRPr lang="en-IN" dirty="0">
              <a:latin typeface="+mj-lt"/>
            </a:endParaRPr>
          </a:p>
          <a:p>
            <a:pPr eaLnBrk="1" hangingPunct="1">
              <a:defRPr/>
            </a:pPr>
            <a:endParaRPr lang="en-IN" dirty="0">
              <a:latin typeface="+mj-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5"/>
          <p:cNvSpPr txBox="1"/>
          <p:nvPr/>
        </p:nvSpPr>
        <p:spPr>
          <a:xfrm>
            <a:off x="1004392" y="2009800"/>
            <a:ext cx="7772400" cy="377667"/>
          </a:xfrm>
          <a:prstGeom prst="rect">
            <a:avLst/>
          </a:prstGeom>
        </p:spPr>
        <p:txBody>
          <a:bodyPr wrap="square" lIns="0" tIns="0" rIns="0" bIns="0" rtlCol="0" anchor="t">
            <a:spAutoFit/>
          </a:bodyPr>
          <a:lstStyle/>
          <a:p>
            <a:pPr>
              <a:lnSpc>
                <a:spcPts val="2822"/>
              </a:lnSpc>
            </a:pPr>
            <a:r>
              <a:rPr lang="en-US" sz="3200" b="1" dirty="0" smtClean="0"/>
              <a:t>Broad areas of reforms</a:t>
            </a:r>
            <a:endParaRPr lang="en-US" sz="3200" b="1" dirty="0"/>
          </a:p>
        </p:txBody>
      </p:sp>
      <p:sp>
        <p:nvSpPr>
          <p:cNvPr id="8" name="TextBox 6"/>
          <p:cNvSpPr txBox="1"/>
          <p:nvPr/>
        </p:nvSpPr>
        <p:spPr>
          <a:xfrm>
            <a:off x="695400" y="2708920"/>
            <a:ext cx="10462120" cy="2031325"/>
          </a:xfrm>
          <a:prstGeom prst="rect">
            <a:avLst/>
          </a:prstGeom>
        </p:spPr>
        <p:txBody>
          <a:bodyPr wrap="square" lIns="0" tIns="0" rIns="0" bIns="0" rtlCol="0" anchor="t">
            <a:spAutoFit/>
          </a:bodyPr>
          <a:lstStyle/>
          <a:p>
            <a:pPr marL="411073" lvl="1" indent="-205537" algn="just">
              <a:buFont typeface="Arial" pitchFamily="34" charset="0"/>
              <a:buChar char="•"/>
            </a:pPr>
            <a:r>
              <a:rPr lang="en-US" sz="2400" dirty="0">
                <a:latin typeface="Arial" pitchFamily="34" charset="0"/>
                <a:cs typeface="Arial" pitchFamily="34" charset="0"/>
              </a:rPr>
              <a:t>Use of Aadhaar for electoral registration purpose</a:t>
            </a:r>
          </a:p>
          <a:p>
            <a:pPr marL="411073" lvl="1" indent="-205537" algn="just">
              <a:buFont typeface="Arial" pitchFamily="34" charset="0"/>
              <a:buChar char="•"/>
            </a:pPr>
            <a:r>
              <a:rPr lang="en-US" sz="2400" dirty="0">
                <a:latin typeface="Arial" pitchFamily="34" charset="0"/>
                <a:cs typeface="Arial" pitchFamily="34" charset="0"/>
              </a:rPr>
              <a:t>Multiple qualifying dates</a:t>
            </a:r>
          </a:p>
          <a:p>
            <a:pPr marL="411073" lvl="1" indent="-205537" algn="just">
              <a:buFont typeface="Arial" pitchFamily="34" charset="0"/>
              <a:buChar char="•"/>
            </a:pPr>
            <a:r>
              <a:rPr lang="en-US" sz="2400" dirty="0">
                <a:latin typeface="Arial" pitchFamily="34" charset="0"/>
                <a:cs typeface="Arial" pitchFamily="34" charset="0"/>
              </a:rPr>
              <a:t>Gender neutral provision for service and special electors</a:t>
            </a:r>
          </a:p>
          <a:p>
            <a:pPr marL="411073" lvl="1" indent="-205537" algn="just">
              <a:buFont typeface="Arial" pitchFamily="34" charset="0"/>
              <a:buChar char="•"/>
            </a:pPr>
            <a:r>
              <a:rPr lang="en-US" sz="2400" dirty="0">
                <a:latin typeface="Arial" pitchFamily="34" charset="0"/>
                <a:cs typeface="Arial" pitchFamily="34" charset="0"/>
              </a:rPr>
              <a:t>Power to acquire premises for the purpose of conduct of elections</a:t>
            </a:r>
          </a:p>
          <a:p>
            <a:pPr marL="411073" lvl="1" indent="-205537" algn="just">
              <a:lnSpc>
                <a:spcPct val="150000"/>
              </a:lnSpc>
              <a:buFont typeface="Arial" pitchFamily="34" charset="0"/>
              <a:buChar char="•"/>
            </a:pPr>
            <a:r>
              <a:rPr lang="en-US" sz="2400" dirty="0">
                <a:latin typeface="Arial" pitchFamily="34" charset="0"/>
                <a:cs typeface="Arial" pitchFamily="34" charset="0"/>
              </a:rPr>
              <a:t>Modifications in Electoral Services Forms</a:t>
            </a:r>
          </a:p>
        </p:txBody>
      </p:sp>
      <p:sp>
        <p:nvSpPr>
          <p:cNvPr id="4" name="Rectangle 3"/>
          <p:cNvSpPr/>
          <p:nvPr/>
        </p:nvSpPr>
        <p:spPr>
          <a:xfrm>
            <a:off x="-3629" y="476672"/>
            <a:ext cx="12288689" cy="1002839"/>
          </a:xfrm>
          <a:prstGeom prst="rect">
            <a:avLst/>
          </a:prstGeom>
        </p:spPr>
        <p:txBody>
          <a:bodyPr wrap="square">
            <a:spAutoFit/>
          </a:bodyPr>
          <a:lstStyle/>
          <a:p>
            <a:pPr algn="ctr">
              <a:lnSpc>
                <a:spcPts val="7140"/>
              </a:lnSpc>
            </a:pPr>
            <a:r>
              <a:rPr lang="en-US" sz="4800" b="1" dirty="0"/>
              <a:t>Recent Reforms…</a:t>
            </a:r>
          </a:p>
        </p:txBody>
      </p:sp>
      <p:sp>
        <p:nvSpPr>
          <p:cNvPr id="5" name="Rectangle 4"/>
          <p:cNvSpPr/>
          <p:nvPr/>
        </p:nvSpPr>
        <p:spPr>
          <a:xfrm>
            <a:off x="551384" y="5301208"/>
            <a:ext cx="7481535" cy="369332"/>
          </a:xfrm>
          <a:prstGeom prst="rect">
            <a:avLst/>
          </a:prstGeom>
        </p:spPr>
        <p:txBody>
          <a:bodyPr wrap="none">
            <a:spAutoFit/>
          </a:bodyPr>
          <a:lstStyle/>
          <a:p>
            <a:r>
              <a:rPr lang="en-US" b="1" dirty="0" smtClean="0">
                <a:solidFill>
                  <a:srgbClr val="FF3399"/>
                </a:solidFill>
                <a:latin typeface="Arial" pitchFamily="34" charset="0"/>
                <a:cs typeface="Arial" pitchFamily="34" charset="0"/>
              </a:rPr>
              <a:t>NB: relevant changes have already been incorporated in the slides</a:t>
            </a:r>
            <a:endParaRPr lang="en-IN" b="1" dirty="0">
              <a:solidFill>
                <a:srgbClr val="FF3399"/>
              </a:solidFill>
            </a:endParaRPr>
          </a:p>
        </p:txBody>
      </p:sp>
    </p:spTree>
    <p:extLst>
      <p:ext uri="{BB962C8B-B14F-4D97-AF65-F5344CB8AC3E}">
        <p14:creationId xmlns:p14="http://schemas.microsoft.com/office/powerpoint/2010/main" val="788903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620688"/>
            <a:ext cx="12157691" cy="384721"/>
          </a:xfrm>
          <a:prstGeom prst="rect">
            <a:avLst/>
          </a:prstGeom>
        </p:spPr>
        <p:txBody>
          <a:bodyPr wrap="square" lIns="0" tIns="0" rIns="0" bIns="0" rtlCol="0" anchor="t">
            <a:spAutoFit/>
          </a:bodyPr>
          <a:lstStyle/>
          <a:p>
            <a:pPr>
              <a:lnSpc>
                <a:spcPts val="2957"/>
              </a:lnSpc>
            </a:pPr>
            <a:r>
              <a:rPr lang="en-US" sz="2800" b="1" dirty="0" smtClean="0">
                <a:latin typeface="Forum Bold"/>
              </a:rPr>
              <a:t>Modification in electoral services -  Forms – Amendments made in 2022</a:t>
            </a:r>
            <a:endParaRPr lang="en-US" sz="2800" b="1" dirty="0">
              <a:latin typeface="Forum Bold"/>
            </a:endParaRPr>
          </a:p>
        </p:txBody>
      </p:sp>
      <p:sp>
        <p:nvSpPr>
          <p:cNvPr id="4" name="TextBox 4"/>
          <p:cNvSpPr txBox="1"/>
          <p:nvPr/>
        </p:nvSpPr>
        <p:spPr>
          <a:xfrm>
            <a:off x="335360" y="1484784"/>
            <a:ext cx="11593288" cy="2769989"/>
          </a:xfrm>
          <a:prstGeom prst="rect">
            <a:avLst/>
          </a:prstGeom>
        </p:spPr>
        <p:txBody>
          <a:bodyPr wrap="square" lIns="0" tIns="0" rIns="0" bIns="0" rtlCol="0" anchor="t">
            <a:spAutoFit/>
          </a:bodyPr>
          <a:lstStyle/>
          <a:p>
            <a:pPr marL="342900" indent="-342900" algn="just">
              <a:lnSpc>
                <a:spcPts val="2665"/>
              </a:lnSpc>
              <a:buFont typeface="Wingdings" panose="05000000000000000000" pitchFamily="2" charset="2"/>
              <a:buChar char="§"/>
            </a:pP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Registration of Electors (Amendment) Rules, 2022 </a:t>
            </a:r>
            <a:r>
              <a:rPr lang="en-US" sz="1900" dirty="0">
                <a:solidFill>
                  <a:srgbClr val="000000"/>
                </a:solidFill>
                <a:latin typeface="Arimo"/>
              </a:rPr>
              <a:t>have been notified vide Min. of L&amp;J notification dated 17th June, 2022 under </a:t>
            </a:r>
            <a:r>
              <a:rPr 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28 RPA,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1950 (43 of 1950). </a:t>
            </a:r>
            <a:r>
              <a:rPr lang="en-US" sz="1900" dirty="0">
                <a:solidFill>
                  <a:srgbClr val="000000"/>
                </a:solidFill>
                <a:latin typeface="Arimo"/>
              </a:rPr>
              <a:t>Vide this </a:t>
            </a:r>
            <a:r>
              <a:rPr lang="en-US" sz="1900" dirty="0" smtClean="0">
                <a:solidFill>
                  <a:srgbClr val="000000"/>
                </a:solidFill>
                <a:latin typeface="Arimo"/>
              </a:rPr>
              <a:t>amendment</a:t>
            </a:r>
            <a:r>
              <a:rPr lang="en-US" sz="1900" dirty="0">
                <a:solidFill>
                  <a:srgbClr val="000000"/>
                </a:solidFill>
                <a:latin typeface="Arimo"/>
              </a:rPr>
              <a:t>:</a:t>
            </a:r>
          </a:p>
          <a:p>
            <a:pPr marL="1005636" lvl="2" indent="-342900" algn="just">
              <a:lnSpc>
                <a:spcPts val="2665"/>
              </a:lnSpc>
              <a:buFont typeface="Courier New" panose="02070309020205020404" pitchFamily="49" charset="0"/>
              <a:buChar char="o"/>
            </a:pPr>
            <a:r>
              <a:rPr lang="en-US" sz="1900" dirty="0">
                <a:solidFill>
                  <a:srgbClr val="000000"/>
                </a:solidFill>
                <a:latin typeface="Arimo"/>
              </a:rPr>
              <a:t>Modifications have been done in the registration forms for electors namely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 2, 2A, 3, 6, 7, 8, 11, 11A, 18 and 19. </a:t>
            </a:r>
          </a:p>
          <a:p>
            <a:pPr marL="1005636" lvl="2" indent="-342900" algn="just">
              <a:lnSpc>
                <a:spcPts val="2665"/>
              </a:lnSpc>
              <a:buFont typeface="Courier New" panose="02070309020205020404" pitchFamily="49" charset="0"/>
              <a:buChar char="o"/>
            </a:pPr>
            <a:r>
              <a:rPr lang="en-US" sz="1900" dirty="0">
                <a:solidFill>
                  <a:srgbClr val="000000"/>
                </a:solidFill>
                <a:latin typeface="Arimo"/>
              </a:rPr>
              <a:t>New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Forms, 6B and 11B </a:t>
            </a:r>
            <a:r>
              <a:rPr lang="en-US" sz="1900" dirty="0">
                <a:solidFill>
                  <a:srgbClr val="000000"/>
                </a:solidFill>
                <a:latin typeface="Arimo"/>
              </a:rPr>
              <a:t>are introduced</a:t>
            </a:r>
          </a:p>
          <a:p>
            <a:pPr marL="1005636" lvl="2" indent="-342900" algn="just">
              <a:lnSpc>
                <a:spcPts val="2665"/>
              </a:lnSpc>
              <a:buFont typeface="Courier New" panose="02070309020205020404" pitchFamily="49" charset="0"/>
              <a:buChar char="o"/>
            </a:pP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Forms 8A, 8B, 001 </a:t>
            </a:r>
            <a:r>
              <a:rPr lang="en-US" sz="1900" dirty="0">
                <a:solidFill>
                  <a:srgbClr val="000000"/>
                </a:solidFill>
                <a:latin typeface="Arimo"/>
              </a:rPr>
              <a:t>and part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 </a:t>
            </a:r>
            <a:r>
              <a:rPr lang="en-US" sz="1900" dirty="0">
                <a:solidFill>
                  <a:srgbClr val="000000"/>
                </a:solidFill>
                <a:latin typeface="Arimo"/>
              </a:rPr>
              <a:t>are merged with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 </a:t>
            </a:r>
          </a:p>
          <a:p>
            <a:pPr marL="1005636" lvl="2" indent="-342900" algn="just">
              <a:lnSpc>
                <a:spcPts val="2665"/>
              </a:lnSpc>
              <a:buFont typeface="Courier New" panose="02070309020205020404" pitchFamily="49" charset="0"/>
              <a:buChar char="o"/>
            </a:pPr>
            <a:r>
              <a:rPr lang="en-US" sz="1900" dirty="0">
                <a:solidFill>
                  <a:srgbClr val="000000"/>
                </a:solidFill>
                <a:latin typeface="Arimo"/>
              </a:rPr>
              <a:t>Modified Forms came into force</a:t>
            </a:r>
            <a:r>
              <a:rPr lang="en-US" sz="1900" dirty="0">
                <a:solidFill>
                  <a:srgbClr val="000000"/>
                </a:solidFill>
                <a:latin typeface="Arimo Bold"/>
              </a:rPr>
              <a:t> on </a:t>
            </a:r>
            <a:r>
              <a:rPr lang="en-US" sz="1900" b="1" dirty="0">
                <a:solidFill>
                  <a:srgbClr val="000000"/>
                </a:solidFill>
                <a:latin typeface="Arimo Bold"/>
              </a:rPr>
              <a:t>01st August, 2022.</a:t>
            </a:r>
          </a:p>
          <a:p>
            <a:pPr algn="just">
              <a:lnSpc>
                <a:spcPts val="2665"/>
              </a:lnSpc>
            </a:pPr>
            <a:endParaRPr lang="en-US" sz="1900" b="1" dirty="0">
              <a:solidFill>
                <a:srgbClr val="000000"/>
              </a:solidFill>
              <a:latin typeface="Arimo Bo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
        <p:nvSpPr>
          <p:cNvPr id="4" name="TextBox 4"/>
          <p:cNvSpPr txBox="1"/>
          <p:nvPr/>
        </p:nvSpPr>
        <p:spPr>
          <a:xfrm>
            <a:off x="766392" y="1148749"/>
            <a:ext cx="10730208" cy="4578176"/>
          </a:xfrm>
          <a:prstGeom prst="rect">
            <a:avLst/>
          </a:prstGeom>
        </p:spPr>
        <p:txBody>
          <a:bodyPr wrap="square" lIns="0" tIns="0" rIns="0" bIns="0" rtlCol="0" anchor="t">
            <a:spAutoFit/>
          </a:bodyPr>
          <a:lstStyle/>
          <a:p>
            <a:pPr marL="411073" lvl="1" indent="-205537">
              <a:lnSpc>
                <a:spcPts val="2094"/>
              </a:lnSpc>
              <a:buFont typeface="Arial" pitchFamily="34" charset="0"/>
              <a:buChar char="•"/>
            </a:pPr>
            <a:r>
              <a:rPr lang="en-US" sz="2000" dirty="0">
                <a:solidFill>
                  <a:srgbClr val="000000"/>
                </a:solidFill>
                <a:latin typeface="Arimo"/>
              </a:rPr>
              <a:t>There are no substantial changes made in the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 2, 2A, 3, 18 &amp; 19 </a:t>
            </a:r>
            <a:r>
              <a:rPr lang="en-US" sz="2000" dirty="0">
                <a:solidFill>
                  <a:srgbClr val="000000"/>
                </a:solidFill>
                <a:latin typeface="Arimo"/>
              </a:rPr>
              <a:t>apart from seeking </a:t>
            </a:r>
            <a:r>
              <a:rPr lang="en-US" sz="2000" dirty="0" err="1">
                <a:solidFill>
                  <a:srgbClr val="000000"/>
                </a:solidFill>
                <a:latin typeface="Arimo"/>
              </a:rPr>
              <a:t>Aadhaar</a:t>
            </a:r>
            <a:r>
              <a:rPr lang="en-US" sz="2000" dirty="0">
                <a:solidFill>
                  <a:srgbClr val="000000"/>
                </a:solidFill>
                <a:latin typeface="Arimo"/>
              </a:rPr>
              <a:t> details of electors.</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Form-1: </a:t>
            </a:r>
            <a:r>
              <a:rPr lang="en-US" sz="2000" dirty="0">
                <a:solidFill>
                  <a:srgbClr val="000000"/>
                </a:solidFill>
                <a:latin typeface="Arimo"/>
              </a:rPr>
              <a:t>Statement as to place of ordinary Residence by a person holding a declared office</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Form-2:</a:t>
            </a:r>
            <a:r>
              <a:rPr lang="en-US" sz="2000" dirty="0">
                <a:solidFill>
                  <a:srgbClr val="000000"/>
                </a:solidFill>
                <a:latin typeface="Arimo"/>
              </a:rPr>
              <a:t> Statement as to place of ordinary Residence by member of the Armed Forces</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Form-2A: </a:t>
            </a:r>
            <a:r>
              <a:rPr lang="en-US" sz="2000" dirty="0">
                <a:solidFill>
                  <a:srgbClr val="000000"/>
                </a:solidFill>
                <a:latin typeface="Arimo"/>
              </a:rPr>
              <a:t>Statement as to place of Ordinary Residence by a member of the Armed police force of a state, who is serving outside that state</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Form-3: </a:t>
            </a:r>
            <a:r>
              <a:rPr lang="en-US" sz="2000" dirty="0">
                <a:solidFill>
                  <a:srgbClr val="000000"/>
                </a:solidFill>
                <a:latin typeface="Arimo"/>
              </a:rPr>
              <a:t>Statement as to place of Ordinary Residence by a person employed under Government of India in a post outside India</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Form-18: </a:t>
            </a:r>
            <a:r>
              <a:rPr lang="en-US" sz="2000" dirty="0">
                <a:solidFill>
                  <a:srgbClr val="000000"/>
                </a:solidFill>
                <a:latin typeface="Arimo"/>
              </a:rPr>
              <a:t>Claim for inclusion of name in the electoral roll for a Graduate’s constituency</a:t>
            </a:r>
          </a:p>
          <a:p>
            <a:pPr>
              <a:lnSpc>
                <a:spcPts val="2094"/>
              </a:lnSpc>
            </a:pPr>
            <a:endParaRPr lang="en-US" sz="2000" dirty="0">
              <a:solidFill>
                <a:srgbClr val="000000"/>
              </a:solidFill>
              <a:latin typeface="Arimo"/>
            </a:endParaRPr>
          </a:p>
          <a:p>
            <a:pPr marL="411073" lvl="1" indent="-205537">
              <a:lnSpc>
                <a:spcPts val="2094"/>
              </a:lnSpc>
              <a:buFont typeface="Arial" pitchFamily="34" charset="0"/>
              <a:buChar char="•"/>
            </a:pP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Form-19: </a:t>
            </a:r>
            <a:r>
              <a:rPr lang="en-US" sz="2000" dirty="0">
                <a:solidFill>
                  <a:srgbClr val="000000"/>
                </a:solidFill>
                <a:latin typeface="Arimo"/>
              </a:rPr>
              <a:t>Claim for inclusion of name in the electoral roll for a Teacher’s constituency</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1343472" y="1052736"/>
            <a:ext cx="10044608" cy="4039567"/>
          </a:xfrm>
          <a:prstGeom prst="rect">
            <a:avLst/>
          </a:prstGeom>
        </p:spPr>
        <p:txBody>
          <a:bodyPr wrap="square" lIns="0" tIns="0" rIns="0" bIns="0" rtlCol="0" anchor="t">
            <a:spAutoFit/>
          </a:bodyPr>
          <a:lstStyle/>
          <a:p>
            <a:pPr marL="411073" lvl="1" indent="-205537">
              <a:lnSpc>
                <a:spcPts val="2094"/>
              </a:lnSpc>
              <a:buFont typeface="Arial" pitchFamily="34" charset="0"/>
              <a:buChar char="•"/>
            </a:pPr>
            <a:r>
              <a:rPr lang="en-US" sz="1900" dirty="0">
                <a:solidFill>
                  <a:srgbClr val="000000"/>
                </a:solidFill>
                <a:latin typeface="Arimo"/>
              </a:rPr>
              <a:t> The revised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 </a:t>
            </a:r>
            <a:r>
              <a:rPr lang="en-US" sz="1900" dirty="0">
                <a:solidFill>
                  <a:srgbClr val="000000"/>
                </a:solidFill>
                <a:latin typeface="Arimo"/>
              </a:rPr>
              <a:t>is only for “registration of new voters/electors”.</a:t>
            </a:r>
          </a:p>
          <a:p>
            <a:pPr>
              <a:lnSpc>
                <a:spcPts val="2094"/>
              </a:lnSpc>
            </a:pPr>
            <a:r>
              <a:rPr lang="en-US" sz="1900" dirty="0">
                <a:solidFill>
                  <a:srgbClr val="000000"/>
                </a:solidFill>
                <a:latin typeface="Arimo"/>
              </a:rPr>
              <a:t>  </a:t>
            </a:r>
          </a:p>
          <a:p>
            <a:pPr marL="411073" lvl="1" indent="-205537">
              <a:lnSpc>
                <a:spcPts val="2094"/>
              </a:lnSpc>
              <a:buFont typeface="Arial" pitchFamily="34" charset="0"/>
              <a:buChar char="•"/>
            </a:pPr>
            <a:r>
              <a:rPr lang="en-US" sz="1900" dirty="0">
                <a:solidFill>
                  <a:srgbClr val="000000"/>
                </a:solidFill>
                <a:latin typeface="Arimo"/>
              </a:rPr>
              <a:t>Provision for application for shifting from one constituency to another constituency in the earlier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a:t>
            </a:r>
            <a:r>
              <a:rPr lang="en-US" sz="1900" dirty="0">
                <a:solidFill>
                  <a:srgbClr val="000000"/>
                </a:solidFill>
                <a:latin typeface="Arimo"/>
              </a:rPr>
              <a:t> has been removed.</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Provision for submission of Aadhaar number voluntarily for identification of new voters </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Details of Legal Guardian in case of Orphan/ Guru in case Third Gender can now be given under details of relatives.</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Some documents have been prescribed for proof of Date of Birth [7(b)(</a:t>
            </a:r>
            <a:r>
              <a:rPr lang="en-US" sz="1900" dirty="0" err="1">
                <a:solidFill>
                  <a:srgbClr val="000000"/>
                </a:solidFill>
                <a:latin typeface="Arimo"/>
              </a:rPr>
              <a:t>i</a:t>
            </a:r>
            <a:r>
              <a:rPr lang="en-US" sz="1900" dirty="0">
                <a:solidFill>
                  <a:srgbClr val="000000"/>
                </a:solidFill>
                <a:latin typeface="Arimo"/>
              </a:rPr>
              <a:t>)] and proof of </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residence[8(b)(</a:t>
            </a:r>
            <a:r>
              <a:rPr lang="en-US" sz="2000" b="1" dirty="0" err="1">
                <a:solidFill>
                  <a:srgbClr val="FF0000"/>
                </a:solidFill>
                <a:latin typeface="Calibri" panose="020F0502020204030204" pitchFamily="34" charset="0"/>
                <a:ea typeface="Calibri" panose="020F0502020204030204" pitchFamily="34" charset="0"/>
                <a:cs typeface="Calibri" panose="020F0502020204030204" pitchFamily="34" charset="0"/>
              </a:rPr>
              <a:t>i</a:t>
            </a:r>
            <a:r>
              <a:rPr lang="en-US" sz="20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1900" dirty="0">
                <a:solidFill>
                  <a:srgbClr val="000000"/>
                </a:solidFill>
                <a:latin typeface="Arimo"/>
              </a:rPr>
              <a:t>which will ensure speedy delivery of services.</a:t>
            </a:r>
          </a:p>
          <a:p>
            <a:pPr>
              <a:lnSpc>
                <a:spcPts val="2094"/>
              </a:lnSpc>
            </a:pPr>
            <a:endParaRPr lang="en-US" sz="1900" dirty="0">
              <a:solidFill>
                <a:srgbClr val="000000"/>
              </a:solidFill>
              <a:latin typeface="Arimo"/>
            </a:endParaRPr>
          </a:p>
          <a:p>
            <a:pPr marL="411073" lvl="1" indent="-205537">
              <a:lnSpc>
                <a:spcPts val="2094"/>
              </a:lnSpc>
              <a:buFont typeface="Arial" pitchFamily="34" charset="0"/>
              <a:buChar char="•"/>
            </a:pPr>
            <a:r>
              <a:rPr lang="en-US" sz="1900" dirty="0">
                <a:solidFill>
                  <a:srgbClr val="000000"/>
                </a:solidFill>
                <a:latin typeface="Arimo"/>
              </a:rPr>
              <a:t>For </a:t>
            </a:r>
            <a:r>
              <a:rPr lang="en-US" sz="1900" dirty="0" err="1">
                <a:solidFill>
                  <a:srgbClr val="000000"/>
                </a:solidFill>
                <a:latin typeface="Arimo"/>
              </a:rPr>
              <a:t>PwD</a:t>
            </a:r>
            <a:r>
              <a:rPr lang="en-US" sz="1900" dirty="0">
                <a:solidFill>
                  <a:srgbClr val="000000"/>
                </a:solidFill>
                <a:latin typeface="Arimo"/>
              </a:rPr>
              <a:t> electors, percentage of disability should be mentioned along with its certificate. However, it is an optional field.</a:t>
            </a:r>
          </a:p>
        </p:txBody>
      </p:sp>
      <p:sp>
        <p:nvSpPr>
          <p:cNvPr id="6"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sz="4800" b="1" u="sng" dirty="0"/>
              <a:t>Constitutional </a:t>
            </a:r>
            <a:r>
              <a:rPr lang="en-US" altLang="en-US" sz="4800" b="1" u="sng" dirty="0" smtClean="0"/>
              <a:t>Provision- </a:t>
            </a:r>
            <a:r>
              <a:rPr lang="en-US" altLang="en-US" b="1" dirty="0" smtClean="0"/>
              <a:t>contd.</a:t>
            </a:r>
            <a:endParaRPr lang="en-IN" dirty="0"/>
          </a:p>
        </p:txBody>
      </p:sp>
      <p:sp>
        <p:nvSpPr>
          <p:cNvPr id="3" name="Content Placeholder 2"/>
          <p:cNvSpPr>
            <a:spLocks noGrp="1"/>
          </p:cNvSpPr>
          <p:nvPr>
            <p:ph idx="1"/>
          </p:nvPr>
        </p:nvSpPr>
        <p:spPr/>
        <p:txBody>
          <a:bodyPr>
            <a:normAutofit lnSpcReduction="10000"/>
          </a:bodyPr>
          <a:lstStyle/>
          <a:p>
            <a:pPr marL="514346" indent="-514346" algn="just">
              <a:defRPr/>
            </a:pPr>
            <a:r>
              <a:rPr lang="en-US" altLang="en-US" b="1" dirty="0">
                <a:solidFill>
                  <a:srgbClr val="FF0000"/>
                </a:solidFill>
              </a:rPr>
              <a:t>Article 327-</a:t>
            </a:r>
            <a:r>
              <a:rPr lang="en-US" altLang="en-US" dirty="0">
                <a:solidFill>
                  <a:srgbClr val="FF0000"/>
                </a:solidFill>
              </a:rPr>
              <a:t>  </a:t>
            </a:r>
            <a:r>
              <a:rPr lang="en-US" altLang="en-US" dirty="0"/>
              <a:t>Parliament to make provision for elections to legislatures</a:t>
            </a:r>
          </a:p>
          <a:p>
            <a:pPr marL="514346" indent="-514346" algn="just">
              <a:buNone/>
              <a:defRPr/>
            </a:pPr>
            <a:endParaRPr lang="en-US" altLang="en-US" b="1" dirty="0"/>
          </a:p>
          <a:p>
            <a:pPr marL="514346" indent="-514346" algn="just">
              <a:defRPr/>
            </a:pPr>
            <a:r>
              <a:rPr lang="en-US" altLang="en-US" b="1" dirty="0">
                <a:solidFill>
                  <a:srgbClr val="FF0000"/>
                </a:solidFill>
              </a:rPr>
              <a:t>Article 328-  </a:t>
            </a:r>
            <a:r>
              <a:rPr lang="en-US" altLang="en-US" dirty="0"/>
              <a:t>State Legislatures may make provision with respect to all matters relating to elections to the legislature of the concerned state including preparation of </a:t>
            </a:r>
            <a:r>
              <a:rPr lang="en-US" altLang="en-US" dirty="0" smtClean="0"/>
              <a:t>ER.</a:t>
            </a:r>
            <a:endParaRPr lang="en-US" altLang="en-US" dirty="0"/>
          </a:p>
          <a:p>
            <a:pPr marL="514346" indent="-514346" algn="just">
              <a:defRPr/>
            </a:pPr>
            <a:endParaRPr lang="en-US" altLang="en-US" dirty="0"/>
          </a:p>
          <a:p>
            <a:pPr marL="514346" indent="-514346" algn="just">
              <a:spcAft>
                <a:spcPts val="1200"/>
              </a:spcAft>
              <a:defRPr/>
            </a:pPr>
            <a:r>
              <a:rPr lang="en-US" altLang="en-US" b="1" dirty="0">
                <a:solidFill>
                  <a:srgbClr val="FF0000"/>
                </a:solidFill>
              </a:rPr>
              <a:t>Article 329- </a:t>
            </a:r>
            <a:r>
              <a:rPr lang="en-US" altLang="en-US" dirty="0" smtClean="0"/>
              <a:t>Courts </a:t>
            </a:r>
            <a:r>
              <a:rPr lang="en-US" altLang="en-US" dirty="0"/>
              <a:t>barred to interfere in electoral </a:t>
            </a:r>
            <a:r>
              <a:rPr lang="en-US" altLang="en-US" dirty="0" smtClean="0"/>
              <a:t>matters when the election process is on. Challenge to any election can only be through election petitions before High Court of the State.</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679975" y="1224123"/>
            <a:ext cx="10960642" cy="4308872"/>
          </a:xfrm>
          <a:prstGeom prst="rect">
            <a:avLst/>
          </a:prstGeom>
        </p:spPr>
        <p:txBody>
          <a:bodyPr wrap="square" lIns="0" tIns="0" rIns="0" bIns="0" rtlCol="0" anchor="t">
            <a:spAutoFit/>
          </a:bodyPr>
          <a:lstStyle/>
          <a:p>
            <a:pPr>
              <a:lnSpc>
                <a:spcPts val="2094"/>
              </a:lnSpc>
              <a:spcBef>
                <a:spcPct val="0"/>
              </a:spcBef>
            </a:pP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6A</a:t>
            </a:r>
            <a:r>
              <a:rPr lang="en-US" sz="2000" b="1" dirty="0">
                <a:solidFill>
                  <a:srgbClr val="000000"/>
                </a:solidFill>
                <a:latin typeface="Arimo Bold"/>
              </a:rPr>
              <a:t>:</a:t>
            </a:r>
          </a:p>
          <a:p>
            <a:pPr marL="411073" lvl="1" indent="-205537">
              <a:lnSpc>
                <a:spcPts val="2094"/>
              </a:lnSpc>
              <a:buFont typeface="Arial" pitchFamily="34" charset="0"/>
              <a:buChar char="•"/>
            </a:pPr>
            <a:r>
              <a:rPr lang="en-US" sz="2000" dirty="0">
                <a:solidFill>
                  <a:srgbClr val="000000"/>
                </a:solidFill>
                <a:latin typeface="Arimo"/>
              </a:rPr>
              <a:t>There is </a:t>
            </a:r>
            <a:r>
              <a:rPr lang="en-US" sz="2000" b="1" dirty="0">
                <a:solidFill>
                  <a:srgbClr val="000000"/>
                </a:solidFill>
                <a:latin typeface="Arimo"/>
              </a:rPr>
              <a:t>no change </a:t>
            </a:r>
            <a:r>
              <a:rPr lang="en-US" sz="2000" dirty="0">
                <a:solidFill>
                  <a:srgbClr val="000000"/>
                </a:solidFill>
                <a:latin typeface="Arimo"/>
              </a:rPr>
              <a:t>in existing Form - 6A for “inclusion of name in Electoral Roll by an overseas Indian elector” and it shall continue to remain in force/existence.</a:t>
            </a:r>
          </a:p>
          <a:p>
            <a:pPr>
              <a:lnSpc>
                <a:spcPts val="2094"/>
              </a:lnSpc>
            </a:pPr>
            <a:r>
              <a:rPr lang="en-US" sz="2000" b="1" dirty="0">
                <a:solidFill>
                  <a:srgbClr val="000000"/>
                </a:solidFill>
                <a:latin typeface="Arimo"/>
              </a:rPr>
              <a:t> </a:t>
            </a:r>
          </a:p>
          <a:p>
            <a:pPr>
              <a:lnSpc>
                <a:spcPts val="2094"/>
              </a:lnSpc>
              <a:spcBef>
                <a:spcPct val="0"/>
              </a:spcBef>
            </a:pPr>
            <a:r>
              <a:rPr lang="en-US" sz="2000" b="1" dirty="0">
                <a:solidFill>
                  <a:srgbClr val="000000"/>
                </a:solidFill>
                <a:latin typeface="Arimo Bold"/>
              </a:rPr>
              <a:t>New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6B:  </a:t>
            </a:r>
          </a:p>
          <a:p>
            <a:pPr marL="411073" lvl="1" indent="-205537">
              <a:lnSpc>
                <a:spcPts val="2094"/>
              </a:lnSpc>
              <a:buFont typeface="Arial" pitchFamily="34" charset="0"/>
              <a:buChar char="•"/>
            </a:pPr>
            <a:r>
              <a:rPr lang="en-US" sz="2000" dirty="0">
                <a:solidFill>
                  <a:srgbClr val="000000"/>
                </a:solidFill>
                <a:latin typeface="Arimo"/>
              </a:rPr>
              <a:t>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 6B: </a:t>
            </a:r>
            <a:r>
              <a:rPr lang="en-US" sz="2000" dirty="0">
                <a:solidFill>
                  <a:srgbClr val="000000"/>
                </a:solidFill>
                <a:latin typeface="Arimo"/>
              </a:rPr>
              <a:t>Letter of information of Aadhaar number for the purpose of electoral roll authentication</a:t>
            </a:r>
          </a:p>
          <a:p>
            <a:pPr marL="411073" lvl="1" indent="-205537">
              <a:lnSpc>
                <a:spcPts val="2094"/>
              </a:lnSpc>
              <a:buFont typeface="Arial" pitchFamily="34" charset="0"/>
              <a:buChar char="•"/>
            </a:pPr>
            <a:r>
              <a:rPr lang="en-US" sz="2000" dirty="0">
                <a:solidFill>
                  <a:srgbClr val="000000"/>
                </a:solidFill>
                <a:latin typeface="Arimo"/>
              </a:rPr>
              <a:t> If the already registered voter is not able to furnish Aadhaar number, existing elector can submit anyone of the notified eleven documents</a:t>
            </a:r>
          </a:p>
          <a:p>
            <a:pPr marL="411073" lvl="1" indent="-205537">
              <a:lnSpc>
                <a:spcPts val="2094"/>
              </a:lnSpc>
              <a:buFont typeface="Arial" pitchFamily="34" charset="0"/>
              <a:buChar char="•"/>
            </a:pPr>
            <a:r>
              <a:rPr lang="en-US" sz="2000" dirty="0">
                <a:solidFill>
                  <a:srgbClr val="000000"/>
                </a:solidFill>
                <a:latin typeface="Arimo"/>
              </a:rPr>
              <a:t>This form is meant for authentication of exiting voters in e-roll through Aadhaar or anyone of the notified eleven documents</a:t>
            </a:r>
          </a:p>
          <a:p>
            <a:pPr marL="411073" lvl="1" indent="-205537">
              <a:lnSpc>
                <a:spcPts val="2094"/>
              </a:lnSpc>
              <a:buFont typeface="Arial" pitchFamily="34" charset="0"/>
              <a:buChar char="•"/>
            </a:pPr>
            <a:r>
              <a:rPr lang="en-US" sz="2000" dirty="0">
                <a:solidFill>
                  <a:srgbClr val="000000"/>
                </a:solidFill>
                <a:latin typeface="Arimo"/>
              </a:rPr>
              <a:t>Central Government notified 1st April 2023 as the date on or before which every person whose name is included in the electoral roll may intimate his Aadhaar number.</a:t>
            </a:r>
          </a:p>
          <a:p>
            <a:pPr marL="411073" lvl="1" indent="-205537">
              <a:lnSpc>
                <a:spcPts val="2094"/>
              </a:lnSpc>
              <a:buFont typeface="Arial" pitchFamily="34" charset="0"/>
              <a:buChar char="•"/>
            </a:pPr>
            <a:r>
              <a:rPr lang="en-US" sz="2000" dirty="0">
                <a:solidFill>
                  <a:srgbClr val="000000"/>
                </a:solidFill>
                <a:latin typeface="Arimo"/>
              </a:rPr>
              <a:t>Mobile number and e-mail address of all electors are to be collected in </a:t>
            </a:r>
            <a:r>
              <a:rPr lang="en-US" sz="2400" b="1" dirty="0">
                <a:solidFill>
                  <a:srgbClr val="0070C0"/>
                </a:solidFill>
                <a:latin typeface="Calibri" panose="020F0502020204030204" pitchFamily="34" charset="0"/>
                <a:ea typeface="Calibri" panose="020F0502020204030204" pitchFamily="34" charset="0"/>
                <a:cs typeface="Calibri" panose="020F0502020204030204" pitchFamily="34" charset="0"/>
              </a:rPr>
              <a:t>Form-6B</a:t>
            </a:r>
            <a:r>
              <a:rPr lang="en-US" sz="2000" dirty="0">
                <a:solidFill>
                  <a:srgbClr val="000000"/>
                </a:solidFill>
                <a:latin typeface="Arimo"/>
              </a:rPr>
              <a:t>, so that e-services like e-EPIC, e-Voter Slip, SMS/email based Polling information, </a:t>
            </a:r>
            <a:r>
              <a:rPr lang="en-US" sz="2000" dirty="0" err="1">
                <a:solidFill>
                  <a:srgbClr val="000000"/>
                </a:solidFill>
                <a:latin typeface="Arimo"/>
              </a:rPr>
              <a:t>etc</a:t>
            </a:r>
            <a:r>
              <a:rPr lang="en-US" sz="2000" dirty="0">
                <a:solidFill>
                  <a:srgbClr val="000000"/>
                </a:solidFill>
                <a:latin typeface="Arimo"/>
              </a:rPr>
              <a:t> can be communicated whenever required </a:t>
            </a:r>
          </a:p>
        </p:txBody>
      </p:sp>
      <p:sp>
        <p:nvSpPr>
          <p:cNvPr id="5"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407368" y="868840"/>
            <a:ext cx="10513168" cy="5701561"/>
          </a:xfrm>
          <a:prstGeom prst="rect">
            <a:avLst/>
          </a:prstGeom>
        </p:spPr>
        <p:txBody>
          <a:bodyPr wrap="square" lIns="0" tIns="0" rIns="0" bIns="0" rtlCol="0" anchor="t">
            <a:spAutoFit/>
          </a:bodyPr>
          <a:lstStyle/>
          <a:p>
            <a:pPr marL="662736" lvl="1" indent="-457200" algn="just">
              <a:lnSpc>
                <a:spcPct val="150000"/>
              </a:lnSpc>
              <a:buFont typeface="+mj-lt"/>
              <a:buAutoNum type="arabicPeriod"/>
            </a:pPr>
            <a:r>
              <a:rPr lang="en-US" sz="1900" dirty="0">
                <a:solidFill>
                  <a:srgbClr val="000000"/>
                </a:solidFill>
                <a:latin typeface="Arimo"/>
              </a:rPr>
              <a:t>MGNREGA Job Card</a:t>
            </a:r>
          </a:p>
          <a:p>
            <a:pPr marL="662736" lvl="1" indent="-457200" algn="just">
              <a:lnSpc>
                <a:spcPct val="150000"/>
              </a:lnSpc>
              <a:buFont typeface="+mj-lt"/>
              <a:buAutoNum type="arabicPeriod"/>
            </a:pPr>
            <a:r>
              <a:rPr lang="en-US" sz="1900" dirty="0">
                <a:solidFill>
                  <a:srgbClr val="000000"/>
                </a:solidFill>
                <a:latin typeface="Arimo"/>
              </a:rPr>
              <a:t>Passbooks with photograph issued by Bank/Post Office</a:t>
            </a:r>
          </a:p>
          <a:p>
            <a:pPr marL="662736" lvl="1" indent="-457200" algn="just">
              <a:lnSpc>
                <a:spcPct val="150000"/>
              </a:lnSpc>
              <a:buFont typeface="+mj-lt"/>
              <a:buAutoNum type="arabicPeriod"/>
            </a:pPr>
            <a:r>
              <a:rPr lang="en-US" sz="1900" dirty="0">
                <a:solidFill>
                  <a:srgbClr val="000000"/>
                </a:solidFill>
                <a:latin typeface="Arimo"/>
              </a:rPr>
              <a:t>Health Insurance Smart Card Issued under the scheme of Ministry of </a:t>
            </a:r>
            <a:r>
              <a:rPr lang="en-US" sz="1900" dirty="0" err="1">
                <a:solidFill>
                  <a:srgbClr val="000000"/>
                </a:solidFill>
                <a:latin typeface="Arimo"/>
              </a:rPr>
              <a:t>Labour</a:t>
            </a:r>
            <a:endParaRPr lang="en-US" sz="1900" dirty="0">
              <a:solidFill>
                <a:srgbClr val="000000"/>
              </a:solidFill>
              <a:latin typeface="Arimo"/>
            </a:endParaRPr>
          </a:p>
          <a:p>
            <a:pPr marL="662736" lvl="1" indent="-457200" algn="just">
              <a:lnSpc>
                <a:spcPct val="150000"/>
              </a:lnSpc>
              <a:buFont typeface="+mj-lt"/>
              <a:buAutoNum type="arabicPeriod"/>
            </a:pPr>
            <a:r>
              <a:rPr lang="en-US" sz="1900" dirty="0">
                <a:solidFill>
                  <a:srgbClr val="000000"/>
                </a:solidFill>
                <a:latin typeface="Arimo"/>
              </a:rPr>
              <a:t>Driving License</a:t>
            </a:r>
          </a:p>
          <a:p>
            <a:pPr marL="662736" lvl="1" indent="-457200" algn="just">
              <a:lnSpc>
                <a:spcPct val="150000"/>
              </a:lnSpc>
              <a:buFont typeface="+mj-lt"/>
              <a:buAutoNum type="arabicPeriod"/>
            </a:pPr>
            <a:r>
              <a:rPr lang="en-US" sz="1900" dirty="0">
                <a:solidFill>
                  <a:srgbClr val="000000"/>
                </a:solidFill>
                <a:latin typeface="Arimo"/>
              </a:rPr>
              <a:t>PAN Card</a:t>
            </a:r>
          </a:p>
          <a:p>
            <a:pPr marL="662736" lvl="1" indent="-457200" algn="just">
              <a:lnSpc>
                <a:spcPct val="150000"/>
              </a:lnSpc>
              <a:buFont typeface="+mj-lt"/>
              <a:buAutoNum type="arabicPeriod"/>
            </a:pPr>
            <a:r>
              <a:rPr lang="en-US" sz="1900" dirty="0">
                <a:solidFill>
                  <a:srgbClr val="000000"/>
                </a:solidFill>
                <a:latin typeface="Arimo"/>
              </a:rPr>
              <a:t>Smart Card issued by RGI under NPR</a:t>
            </a:r>
          </a:p>
          <a:p>
            <a:pPr marL="662736" lvl="1" indent="-457200" algn="just">
              <a:lnSpc>
                <a:spcPct val="150000"/>
              </a:lnSpc>
              <a:buFont typeface="+mj-lt"/>
              <a:buAutoNum type="arabicPeriod"/>
            </a:pPr>
            <a:r>
              <a:rPr lang="en-US" sz="1900" dirty="0">
                <a:solidFill>
                  <a:srgbClr val="000000"/>
                </a:solidFill>
                <a:latin typeface="Arimo"/>
              </a:rPr>
              <a:t>Indian Passport</a:t>
            </a:r>
          </a:p>
          <a:p>
            <a:pPr marL="662736" lvl="1" indent="-457200" algn="just">
              <a:lnSpc>
                <a:spcPct val="150000"/>
              </a:lnSpc>
              <a:buFont typeface="+mj-lt"/>
              <a:buAutoNum type="arabicPeriod"/>
            </a:pPr>
            <a:r>
              <a:rPr lang="en-US" sz="1900" dirty="0">
                <a:solidFill>
                  <a:srgbClr val="000000"/>
                </a:solidFill>
                <a:latin typeface="Arimo"/>
              </a:rPr>
              <a:t>Pension document with photograph</a:t>
            </a:r>
          </a:p>
          <a:p>
            <a:pPr marL="662736" lvl="1" indent="-457200" algn="just">
              <a:lnSpc>
                <a:spcPct val="150000"/>
              </a:lnSpc>
              <a:buFont typeface="+mj-lt"/>
              <a:buAutoNum type="arabicPeriod"/>
            </a:pPr>
            <a:r>
              <a:rPr lang="en-US" sz="1900" dirty="0">
                <a:solidFill>
                  <a:srgbClr val="000000"/>
                </a:solidFill>
                <a:latin typeface="Arimo"/>
              </a:rPr>
              <a:t>Service Identity card with photograph issued to employees by Central/State Govt./PUS/Public Limited Companies</a:t>
            </a:r>
          </a:p>
          <a:p>
            <a:pPr marL="662736" lvl="1" indent="-457200" algn="just">
              <a:lnSpc>
                <a:spcPct val="150000"/>
              </a:lnSpc>
              <a:buFont typeface="+mj-lt"/>
              <a:buAutoNum type="arabicPeriod"/>
            </a:pPr>
            <a:r>
              <a:rPr lang="en-US" sz="1900" dirty="0">
                <a:solidFill>
                  <a:srgbClr val="000000"/>
                </a:solidFill>
                <a:latin typeface="Arimo"/>
              </a:rPr>
              <a:t>Official Identity Card issued to MPs/MLAs/MLCs</a:t>
            </a:r>
          </a:p>
          <a:p>
            <a:pPr marL="662736" lvl="1" indent="-457200" algn="just">
              <a:lnSpc>
                <a:spcPct val="150000"/>
              </a:lnSpc>
              <a:buFont typeface="+mj-lt"/>
              <a:buAutoNum type="arabicPeriod"/>
            </a:pPr>
            <a:r>
              <a:rPr lang="en-US" sz="1900" dirty="0">
                <a:solidFill>
                  <a:srgbClr val="000000"/>
                </a:solidFill>
                <a:latin typeface="Arimo"/>
              </a:rPr>
              <a:t>Unique Identity ID (UDID) Card, issued by M/o Social Justice and Empowerment, Govt. of </a:t>
            </a:r>
            <a:r>
              <a:rPr lang="en-US" sz="1900" dirty="0" smtClean="0">
                <a:solidFill>
                  <a:srgbClr val="000000"/>
                </a:solidFill>
                <a:latin typeface="Arimo"/>
              </a:rPr>
              <a:t>India</a:t>
            </a:r>
            <a:endParaRPr lang="en-US" sz="1900" dirty="0">
              <a:solidFill>
                <a:srgbClr val="000000"/>
              </a:solidFill>
              <a:latin typeface="Arimo"/>
            </a:endParaRPr>
          </a:p>
        </p:txBody>
      </p:sp>
      <p:sp>
        <p:nvSpPr>
          <p:cNvPr id="6" name="TextBox 2"/>
          <p:cNvSpPr txBox="1"/>
          <p:nvPr/>
        </p:nvSpPr>
        <p:spPr>
          <a:xfrm>
            <a:off x="263351" y="188640"/>
            <a:ext cx="11737305" cy="686791"/>
          </a:xfrm>
          <a:prstGeom prst="rect">
            <a:avLst/>
          </a:prstGeom>
        </p:spPr>
        <p:txBody>
          <a:bodyPr wrap="square" lIns="0" tIns="0" rIns="0" bIns="0" rtlCol="0" anchor="t">
            <a:spAutoFit/>
          </a:bodyPr>
          <a:lstStyle/>
          <a:p>
            <a:pPr>
              <a:lnSpc>
                <a:spcPts val="2822"/>
              </a:lnSpc>
            </a:pPr>
            <a:r>
              <a:rPr lang="en-US" sz="2000" b="1" dirty="0">
                <a:latin typeface="Forum Bold"/>
              </a:rPr>
              <a:t>Modification in electoral services -  Forms – Amendments made in 2022 – 11 alternative documents for </a:t>
            </a:r>
            <a:r>
              <a:rPr lang="en-US" sz="2000" b="1" dirty="0" smtClean="0">
                <a:latin typeface="Forum Bold"/>
              </a:rPr>
              <a:t>authentication </a:t>
            </a:r>
            <a:r>
              <a:rPr lang="en-US" sz="2000" b="1" dirty="0">
                <a:latin typeface="Forum Bold"/>
              </a:rPr>
              <a:t>through </a:t>
            </a:r>
            <a:r>
              <a:rPr lang="en-US" sz="2000" b="1" dirty="0">
                <a:solidFill>
                  <a:srgbClr val="0070C0"/>
                </a:solidFill>
                <a:latin typeface="Forum Bold"/>
              </a:rPr>
              <a:t>Form 6B </a:t>
            </a:r>
            <a:r>
              <a:rPr lang="en-US" sz="2000" b="1" dirty="0">
                <a:latin typeface="Forum Bold"/>
              </a:rPr>
              <a:t>-  contd.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695400" y="1196752"/>
            <a:ext cx="10945216" cy="4103688"/>
          </a:xfrm>
          <a:prstGeom prst="rect">
            <a:avLst/>
          </a:prstGeom>
        </p:spPr>
        <p:txBody>
          <a:bodyPr wrap="square" lIns="0" tIns="0" rIns="0" bIns="0" rtlCol="0" anchor="t">
            <a:spAutoFit/>
          </a:bodyPr>
          <a:lstStyle/>
          <a:p>
            <a:pPr marL="205536" lvl="1" algn="just">
              <a:lnSpc>
                <a:spcPts val="1999"/>
              </a:lnSpc>
            </a:pPr>
            <a:r>
              <a:rPr lang="en-US" sz="2000" b="1" dirty="0" smtClean="0">
                <a:solidFill>
                  <a:srgbClr val="000000"/>
                </a:solidFill>
                <a:latin typeface="Forum Bold"/>
              </a:rPr>
              <a:t>Modified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Form-7</a:t>
            </a:r>
            <a:r>
              <a:rPr lang="en-US" sz="2000" b="1" dirty="0">
                <a:solidFill>
                  <a:srgbClr val="000000"/>
                </a:solidFill>
                <a:latin typeface="Forum Bold"/>
              </a:rPr>
              <a:t> and new significant </a:t>
            </a:r>
            <a:r>
              <a:rPr lang="en-US" sz="2000" b="1" dirty="0" smtClean="0">
                <a:solidFill>
                  <a:srgbClr val="000000"/>
                </a:solidFill>
                <a:latin typeface="Forum Bold"/>
              </a:rPr>
              <a:t>provisions:</a:t>
            </a:r>
          </a:p>
          <a:p>
            <a:pPr marL="205536" lvl="1" algn="just">
              <a:lnSpc>
                <a:spcPts val="1999"/>
              </a:lnSpc>
            </a:pPr>
            <a:endParaRPr lang="en-US" sz="2000" dirty="0">
              <a:solidFill>
                <a:srgbClr val="000000"/>
              </a:solidFill>
              <a:latin typeface="Forum Bold"/>
            </a:endParaRPr>
          </a:p>
          <a:p>
            <a:pPr marL="411073" lvl="1" indent="-205537" algn="just">
              <a:lnSpc>
                <a:spcPts val="1999"/>
              </a:lnSpc>
              <a:buFont typeface="Arial" pitchFamily="34" charset="0"/>
              <a:buChar char="•"/>
            </a:pPr>
            <a:r>
              <a:rPr lang="en-US" sz="1900" dirty="0" smtClean="0">
                <a:solidFill>
                  <a:srgbClr val="000000"/>
                </a:solidFill>
                <a:latin typeface="Arimo"/>
              </a:rPr>
              <a:t> </a:t>
            </a:r>
            <a:r>
              <a:rPr lang="en-US" sz="1900" dirty="0">
                <a:solidFill>
                  <a:srgbClr val="000000"/>
                </a:solidFill>
                <a:latin typeface="Arimo"/>
              </a:rPr>
              <a:t>The application can be made by an elector in the existing electoral roll of the constituency. </a:t>
            </a:r>
          </a:p>
          <a:p>
            <a:pPr algn="just">
              <a:lnSpc>
                <a:spcPts val="1999"/>
              </a:lnSpc>
            </a:pPr>
            <a:endParaRPr lang="en-US" sz="1900" dirty="0">
              <a:solidFill>
                <a:srgbClr val="000000"/>
              </a:solidFill>
              <a:latin typeface="Arimo"/>
            </a:endParaRPr>
          </a:p>
          <a:p>
            <a:pPr marL="411073" lvl="1" indent="-205537" algn="just">
              <a:lnSpc>
                <a:spcPts val="1999"/>
              </a:lnSpc>
              <a:buFont typeface="Arial" pitchFamily="34" charset="0"/>
              <a:buChar char="•"/>
            </a:pPr>
            <a:r>
              <a:rPr lang="en-US" sz="1900" dirty="0">
                <a:solidFill>
                  <a:srgbClr val="000000"/>
                </a:solidFill>
                <a:latin typeface="Arimo"/>
              </a:rPr>
              <a:t>The application can be an objection in respect of a registered elector </a:t>
            </a:r>
          </a:p>
          <a:p>
            <a:pPr algn="just">
              <a:lnSpc>
                <a:spcPts val="1999"/>
              </a:lnSpc>
            </a:pPr>
            <a:endParaRPr lang="en-US" sz="1900" dirty="0">
              <a:solidFill>
                <a:srgbClr val="000000"/>
              </a:solidFill>
              <a:latin typeface="Arimo"/>
            </a:endParaRPr>
          </a:p>
          <a:p>
            <a:pPr algn="just">
              <a:lnSpc>
                <a:spcPts val="1999"/>
              </a:lnSpc>
              <a:spcBef>
                <a:spcPct val="0"/>
              </a:spcBef>
            </a:pPr>
            <a:r>
              <a:rPr lang="en-US" sz="1900" dirty="0">
                <a:solidFill>
                  <a:srgbClr val="000000"/>
                </a:solidFill>
                <a:latin typeface="Arimo"/>
              </a:rPr>
              <a:t>                                                                      </a:t>
            </a:r>
            <a:r>
              <a:rPr lang="en-US" sz="1900" dirty="0">
                <a:solidFill>
                  <a:srgbClr val="000000"/>
                </a:solidFill>
                <a:latin typeface="Arimo Bold"/>
              </a:rPr>
              <a:t>or </a:t>
            </a:r>
          </a:p>
          <a:p>
            <a:pPr lvl="2" algn="just">
              <a:lnSpc>
                <a:spcPts val="1999"/>
              </a:lnSpc>
              <a:spcBef>
                <a:spcPct val="0"/>
              </a:spcBef>
            </a:pPr>
            <a:endParaRPr lang="en-US" sz="1900" dirty="0">
              <a:solidFill>
                <a:srgbClr val="000000"/>
              </a:solidFill>
              <a:latin typeface="Arimo Bold"/>
            </a:endParaRPr>
          </a:p>
          <a:p>
            <a:pPr lvl="2" algn="just">
              <a:lnSpc>
                <a:spcPts val="1999"/>
              </a:lnSpc>
              <a:spcBef>
                <a:spcPct val="0"/>
              </a:spcBef>
            </a:pPr>
            <a:r>
              <a:rPr lang="en-US" sz="1900" dirty="0">
                <a:solidFill>
                  <a:srgbClr val="000000"/>
                </a:solidFill>
                <a:latin typeface="Arimo"/>
              </a:rPr>
              <a:t>        an objection to the proposed inclusion of any entry in the  electoral roll of the  </a:t>
            </a:r>
          </a:p>
          <a:p>
            <a:pPr lvl="2" algn="just">
              <a:lnSpc>
                <a:spcPts val="1999"/>
              </a:lnSpc>
              <a:spcBef>
                <a:spcPct val="0"/>
              </a:spcBef>
            </a:pPr>
            <a:r>
              <a:rPr lang="en-US" sz="1900" dirty="0">
                <a:solidFill>
                  <a:srgbClr val="000000"/>
                </a:solidFill>
                <a:latin typeface="Arimo"/>
              </a:rPr>
              <a:t>        constituency in which the applicant himself is  registered </a:t>
            </a:r>
          </a:p>
          <a:p>
            <a:pPr algn="just">
              <a:lnSpc>
                <a:spcPts val="1999"/>
              </a:lnSpc>
              <a:spcBef>
                <a:spcPct val="0"/>
              </a:spcBef>
            </a:pPr>
            <a:endParaRPr lang="en-US" sz="1900" dirty="0">
              <a:solidFill>
                <a:srgbClr val="000000"/>
              </a:solidFill>
              <a:latin typeface="Arimo"/>
            </a:endParaRPr>
          </a:p>
          <a:p>
            <a:pPr algn="just">
              <a:lnSpc>
                <a:spcPts val="1999"/>
              </a:lnSpc>
              <a:spcBef>
                <a:spcPct val="0"/>
              </a:spcBef>
            </a:pPr>
            <a:r>
              <a:rPr lang="en-US" sz="1900" dirty="0">
                <a:solidFill>
                  <a:srgbClr val="000000"/>
                </a:solidFill>
                <a:latin typeface="Arimo"/>
              </a:rPr>
              <a:t>                                                                      </a:t>
            </a:r>
            <a:r>
              <a:rPr lang="en-US" sz="1900" dirty="0">
                <a:solidFill>
                  <a:srgbClr val="000000"/>
                </a:solidFill>
                <a:latin typeface="Arimo Bold"/>
              </a:rPr>
              <a:t>or </a:t>
            </a:r>
          </a:p>
          <a:p>
            <a:pPr algn="just">
              <a:lnSpc>
                <a:spcPts val="1999"/>
              </a:lnSpc>
              <a:spcBef>
                <a:spcPct val="0"/>
              </a:spcBef>
            </a:pPr>
            <a:endParaRPr lang="en-US" sz="1900" dirty="0">
              <a:solidFill>
                <a:srgbClr val="000000"/>
              </a:solidFill>
              <a:latin typeface="Arimo Bold"/>
            </a:endParaRPr>
          </a:p>
          <a:p>
            <a:pPr lvl="2" algn="just">
              <a:lnSpc>
                <a:spcPts val="1999"/>
              </a:lnSpc>
              <a:spcBef>
                <a:spcPct val="0"/>
              </a:spcBef>
            </a:pPr>
            <a:r>
              <a:rPr lang="en-US" sz="1900" dirty="0">
                <a:solidFill>
                  <a:srgbClr val="000000"/>
                </a:solidFill>
                <a:latin typeface="Arimo"/>
              </a:rPr>
              <a:t>        a request for deletion of the applicant’s own name from the electoral  roll</a:t>
            </a:r>
          </a:p>
          <a:p>
            <a:pPr algn="just">
              <a:lnSpc>
                <a:spcPts val="1999"/>
              </a:lnSpc>
              <a:spcBef>
                <a:spcPct val="0"/>
              </a:spcBef>
            </a:pPr>
            <a:endParaRPr lang="en-US" sz="1900" dirty="0">
              <a:solidFill>
                <a:srgbClr val="000000"/>
              </a:solidFill>
              <a:latin typeface="Arimo"/>
            </a:endParaRPr>
          </a:p>
          <a:p>
            <a:pPr marL="411073" lvl="1" indent="-205537" algn="just">
              <a:lnSpc>
                <a:spcPts val="1999"/>
              </a:lnSpc>
              <a:buFont typeface="Arial" pitchFamily="34" charset="0"/>
              <a:buChar char="•"/>
            </a:pPr>
            <a:r>
              <a:rPr lang="en-US" sz="1900" dirty="0">
                <a:solidFill>
                  <a:srgbClr val="000000"/>
                </a:solidFill>
                <a:latin typeface="Arimo"/>
              </a:rPr>
              <a:t>A provision for attaching the death certificate has also been made.</a:t>
            </a:r>
          </a:p>
        </p:txBody>
      </p:sp>
      <p:sp>
        <p:nvSpPr>
          <p:cNvPr id="5"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500002" y="1268760"/>
            <a:ext cx="10924590" cy="3693319"/>
          </a:xfrm>
          <a:prstGeom prst="rect">
            <a:avLst/>
          </a:prstGeom>
        </p:spPr>
        <p:txBody>
          <a:bodyPr wrap="square" lIns="0" tIns="0" rIns="0" bIns="0" rtlCol="0" anchor="t">
            <a:spAutoFit/>
          </a:bodyPr>
          <a:lstStyle/>
          <a:p>
            <a:pPr marL="411073" lvl="1" indent="-205537">
              <a:lnSpc>
                <a:spcPct val="150000"/>
              </a:lnSpc>
              <a:buFont typeface="Arial" pitchFamily="34" charset="0"/>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Old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 8B, 001 </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and part of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Form-6</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are merged with modified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marL="411073" lvl="1" indent="-205537">
              <a:lnSpc>
                <a:spcPct val="150000"/>
              </a:lnSpc>
              <a:buFont typeface="Arial" pitchFamily="34" charset="0"/>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Four electoral services can be availed by existing electors in the roll using </a:t>
            </a:r>
            <a:r>
              <a:rPr lang="en-US" sz="2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US" sz="20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8 – </a:t>
            </a:r>
          </a:p>
          <a:p>
            <a:pPr marL="205536" lvl="1">
              <a:lnSpc>
                <a:spcPct val="150000"/>
              </a:lnSpc>
            </a:pPr>
            <a:r>
              <a:rPr lang="en-US" sz="2000" b="1" dirty="0">
                <a:latin typeface="Calibri" panose="020F0502020204030204" pitchFamily="34" charset="0"/>
                <a:ea typeface="Calibri" panose="020F0502020204030204" pitchFamily="34" charset="0"/>
                <a:cs typeface="Calibri" panose="020F0502020204030204" pitchFamily="34" charset="0"/>
              </a:rPr>
              <a:t> </a:t>
            </a:r>
            <a:r>
              <a:rPr lang="en-US" sz="2000" b="1" dirty="0" smtClean="0">
                <a:latin typeface="Calibri" panose="020F0502020204030204" pitchFamily="34" charset="0"/>
                <a:ea typeface="Calibri" panose="020F0502020204030204" pitchFamily="34" charset="0"/>
                <a:cs typeface="Calibri" panose="020F0502020204030204" pitchFamily="34" charset="0"/>
              </a:rPr>
              <a:t>   (1) Shifting </a:t>
            </a:r>
            <a:r>
              <a:rPr lang="en-US" sz="2000" b="1" dirty="0">
                <a:latin typeface="Calibri" panose="020F0502020204030204" pitchFamily="34" charset="0"/>
                <a:ea typeface="Calibri" panose="020F0502020204030204" pitchFamily="34" charset="0"/>
                <a:cs typeface="Calibri" panose="020F0502020204030204" pitchFamily="34" charset="0"/>
              </a:rPr>
              <a:t>of </a:t>
            </a:r>
            <a:r>
              <a:rPr lang="en-US" sz="2000" b="1" dirty="0" smtClean="0">
                <a:latin typeface="Calibri" panose="020F0502020204030204" pitchFamily="34" charset="0"/>
                <a:ea typeface="Calibri" panose="020F0502020204030204" pitchFamily="34" charset="0"/>
                <a:cs typeface="Calibri" panose="020F0502020204030204" pitchFamily="34" charset="0"/>
              </a:rPr>
              <a:t>Residence:</a:t>
            </a:r>
            <a:endParaRPr lang="en-US" sz="2000" b="1" dirty="0">
              <a:latin typeface="Calibri" panose="020F0502020204030204" pitchFamily="34" charset="0"/>
              <a:ea typeface="Calibri" panose="020F0502020204030204" pitchFamily="34" charset="0"/>
              <a:cs typeface="Calibri" panose="020F0502020204030204" pitchFamily="34" charset="0"/>
            </a:endParaRPr>
          </a:p>
          <a:p>
            <a:pPr marL="868273" lvl="2" indent="-205537">
              <a:lnSpc>
                <a:spcPct val="150000"/>
              </a:lnSpc>
              <a:buFont typeface="Arial" pitchFamily="34" charset="0"/>
              <a:buChar char="•"/>
            </a:pP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 Applicant can make request to delete from previous address and shifting to current address to Registration Officer of the constituency in which presently ordinarily residing.</a:t>
            </a:r>
          </a:p>
          <a:p>
            <a:pPr marL="868273" lvl="2" indent="-205537">
              <a:lnSpc>
                <a:spcPct val="150000"/>
              </a:lnSpc>
              <a:buFont typeface="Arial" pitchFamily="34" charset="0"/>
              <a:buChar char="•"/>
            </a:pPr>
            <a:r>
              <a:rPr lang="en-US" sz="2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In other words, shifting within the constituency or outside the constituency</a:t>
            </a:r>
          </a:p>
          <a:p>
            <a:pPr marL="868273" lvl="2" indent="-205537">
              <a:lnSpc>
                <a:spcPct val="150000"/>
              </a:lnSpc>
              <a:buFont typeface="Arial" pitchFamily="34" charset="0"/>
              <a:buChar char="•"/>
            </a:pPr>
            <a:r>
              <a:rPr lang="en-US" sz="2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Self-attested </a:t>
            </a:r>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copy of address proof of either in the name of applicant or anyone of the parents/spouse/adult child, if already enrolled with as elector at the same address</a:t>
            </a:r>
          </a:p>
        </p:txBody>
      </p:sp>
      <p:sp>
        <p:nvSpPr>
          <p:cNvPr id="5" name="TextBox 2"/>
          <p:cNvSpPr txBox="1"/>
          <p:nvPr/>
        </p:nvSpPr>
        <p:spPr>
          <a:xfrm>
            <a:off x="-102123" y="188640"/>
            <a:ext cx="12467238" cy="384721"/>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a:t>
            </a:r>
            <a:r>
              <a:rPr lang="en-US" sz="2000" b="1" dirty="0" smtClean="0">
                <a:solidFill>
                  <a:srgbClr val="0070C0"/>
                </a:solidFill>
                <a:latin typeface="Forum Bold"/>
              </a:rPr>
              <a:t>Form 8 </a:t>
            </a:r>
            <a:r>
              <a:rPr lang="en-US" sz="2000" b="1" dirty="0" smtClean="0">
                <a:latin typeface="Forum Bold"/>
              </a:rPr>
              <a:t>- contd.</a:t>
            </a:r>
            <a:endParaRPr lang="en-US" sz="2000" dirty="0">
              <a:solidFill>
                <a:srgbClr val="000000"/>
              </a:solidFill>
              <a:latin typeface="Arimo Bold"/>
            </a:endParaRPr>
          </a:p>
        </p:txBody>
      </p:sp>
      <p:sp>
        <p:nvSpPr>
          <p:cNvPr id="6" name="Rectangle 5"/>
          <p:cNvSpPr/>
          <p:nvPr/>
        </p:nvSpPr>
        <p:spPr>
          <a:xfrm>
            <a:off x="8832304" y="5877272"/>
            <a:ext cx="1651927" cy="506292"/>
          </a:xfrm>
          <a:prstGeom prst="rect">
            <a:avLst/>
          </a:prstGeom>
        </p:spPr>
        <p:txBody>
          <a:bodyPr wrap="none">
            <a:spAutoFit/>
          </a:bodyPr>
          <a:lstStyle/>
          <a:p>
            <a:pPr marL="662736" lvl="2">
              <a:lnSpc>
                <a:spcPct val="150000"/>
              </a:lnSpc>
            </a:pPr>
            <a:r>
              <a:rPr lang="en-US" sz="2000" dirty="0" err="1" smtClean="0">
                <a:solidFill>
                  <a:srgbClr val="000000"/>
                </a:solidFill>
                <a:latin typeface="Calibri" panose="020F0502020204030204" pitchFamily="34" charset="0"/>
                <a:ea typeface="Calibri" panose="020F0502020204030204" pitchFamily="34" charset="0"/>
                <a:cs typeface="Calibri" panose="020F0502020204030204" pitchFamily="34" charset="0"/>
              </a:rPr>
              <a:t>Contd</a:t>
            </a:r>
            <a:r>
              <a:rPr lang="en-US" sz="20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0" y="1124744"/>
            <a:ext cx="11928648" cy="4103688"/>
          </a:xfrm>
          <a:prstGeom prst="rect">
            <a:avLst/>
          </a:prstGeom>
        </p:spPr>
        <p:txBody>
          <a:bodyPr wrap="square" lIns="0" tIns="0" rIns="0" bIns="0" rtlCol="0" anchor="t">
            <a:spAutoFit/>
          </a:bodyPr>
          <a:lstStyle/>
          <a:p>
            <a:pPr marL="205536" lvl="1">
              <a:lnSpc>
                <a:spcPts val="1999"/>
              </a:lnSpc>
            </a:pPr>
            <a:r>
              <a:rPr lang="en-US" sz="1900" dirty="0" smtClean="0">
                <a:latin typeface="Arimo"/>
              </a:rPr>
              <a:t>(</a:t>
            </a:r>
            <a:r>
              <a:rPr lang="en-US" sz="1900" dirty="0">
                <a:latin typeface="Arimo"/>
              </a:rPr>
              <a:t>2)</a:t>
            </a:r>
            <a:r>
              <a:rPr lang="en-US" sz="1900" b="1" dirty="0">
                <a:latin typeface="Arimo"/>
              </a:rPr>
              <a:t> Correction of Entries in Existing Electoral </a:t>
            </a:r>
            <a:r>
              <a:rPr lang="en-US" sz="1900" b="1" dirty="0">
                <a:latin typeface="Calibri" panose="020F0502020204030204" pitchFamily="34" charset="0"/>
                <a:ea typeface="Calibri" panose="020F0502020204030204" pitchFamily="34" charset="0"/>
                <a:cs typeface="Calibri" panose="020F0502020204030204" pitchFamily="34" charset="0"/>
              </a:rPr>
              <a:t>Roll</a:t>
            </a:r>
          </a:p>
          <a:p>
            <a:pPr marL="205536" lvl="1">
              <a:lnSpc>
                <a:spcPts val="1999"/>
              </a:lnSpc>
            </a:pPr>
            <a:endParaRPr lang="en-US" sz="1900" b="1" dirty="0">
              <a:latin typeface="Arimo"/>
            </a:endParaRPr>
          </a:p>
          <a:p>
            <a:pPr marL="868273" lvl="2" indent="-205537">
              <a:lnSpc>
                <a:spcPts val="1999"/>
              </a:lnSpc>
              <a:buFont typeface="Arial" pitchFamily="34" charset="0"/>
              <a:buChar char="•"/>
            </a:pPr>
            <a:r>
              <a:rPr lang="en-US" sz="1900" dirty="0">
                <a:latin typeface="Arimo"/>
              </a:rPr>
              <a:t> Existing elector can make application to correct details in the electoral roll/EPIC</a:t>
            </a:r>
          </a:p>
          <a:p>
            <a:pPr marL="662736" lvl="2">
              <a:lnSpc>
                <a:spcPts val="1999"/>
              </a:lnSpc>
            </a:pPr>
            <a:endParaRPr lang="en-US" sz="1900" dirty="0">
              <a:latin typeface="Arimo"/>
            </a:endParaRPr>
          </a:p>
          <a:p>
            <a:pPr marL="868273" lvl="2" indent="-205537">
              <a:lnSpc>
                <a:spcPts val="1999"/>
              </a:lnSpc>
              <a:buFont typeface="Arial" pitchFamily="34" charset="0"/>
              <a:buChar char="•"/>
            </a:pPr>
            <a:r>
              <a:rPr lang="en-US" sz="1900" dirty="0">
                <a:latin typeface="Arimo"/>
              </a:rPr>
              <a:t>Elector has to return old EPIC</a:t>
            </a:r>
          </a:p>
          <a:p>
            <a:pPr>
              <a:lnSpc>
                <a:spcPts val="1999"/>
              </a:lnSpc>
            </a:pPr>
            <a:endParaRPr lang="en-US" sz="1900" dirty="0">
              <a:latin typeface="Arimo"/>
            </a:endParaRPr>
          </a:p>
          <a:p>
            <a:pPr>
              <a:lnSpc>
                <a:spcPts val="1999"/>
              </a:lnSpc>
            </a:pPr>
            <a:r>
              <a:rPr lang="en-US" sz="1900" dirty="0">
                <a:latin typeface="Arimo Bold"/>
              </a:rPr>
              <a:t>   (3)</a:t>
            </a:r>
            <a:r>
              <a:rPr lang="en-US" sz="1900" b="1" dirty="0">
                <a:latin typeface="Arimo Bold"/>
              </a:rPr>
              <a:t> Issue of Replacement of EPIC without correction</a:t>
            </a:r>
          </a:p>
          <a:p>
            <a:pPr>
              <a:lnSpc>
                <a:spcPts val="1999"/>
              </a:lnSpc>
            </a:pPr>
            <a:endParaRPr lang="en-US" sz="1900" b="1" dirty="0">
              <a:latin typeface="Arimo Bold"/>
            </a:endParaRPr>
          </a:p>
          <a:p>
            <a:pPr marL="868273" lvl="2" indent="-205537">
              <a:lnSpc>
                <a:spcPts val="1999"/>
              </a:lnSpc>
              <a:buFont typeface="Arial" pitchFamily="34" charset="0"/>
              <a:buChar char="•"/>
            </a:pPr>
            <a:r>
              <a:rPr lang="en-US" sz="1900" dirty="0">
                <a:latin typeface="Arimo"/>
              </a:rPr>
              <a:t>Existing elector can make application for issue of Replacement EPIC on the ground of loss or destroyed due to reason beyond control like flood, fire or other natural disasters, </a:t>
            </a:r>
            <a:r>
              <a:rPr lang="en-US" sz="1900" dirty="0" err="1">
                <a:latin typeface="Arimo"/>
              </a:rPr>
              <a:t>etc</a:t>
            </a:r>
            <a:r>
              <a:rPr lang="en-US" sz="1900" dirty="0">
                <a:latin typeface="Arimo"/>
              </a:rPr>
              <a:t> or mutilated.</a:t>
            </a:r>
          </a:p>
          <a:p>
            <a:pPr marL="662736" lvl="2">
              <a:lnSpc>
                <a:spcPts val="1999"/>
              </a:lnSpc>
            </a:pPr>
            <a:endParaRPr lang="en-US" sz="1900" dirty="0">
              <a:latin typeface="Arimo"/>
            </a:endParaRPr>
          </a:p>
          <a:p>
            <a:pPr marL="868273" lvl="2" indent="-205537">
              <a:lnSpc>
                <a:spcPts val="1999"/>
              </a:lnSpc>
              <a:buFont typeface="Arial" pitchFamily="34" charset="0"/>
              <a:buChar char="•"/>
            </a:pPr>
            <a:r>
              <a:rPr lang="en-US" sz="1900" dirty="0">
                <a:latin typeface="Arimo"/>
              </a:rPr>
              <a:t> Elector has to return mutilated EPIC/old EPIC or copy of FIR/police report in case of lost EPIC</a:t>
            </a:r>
          </a:p>
          <a:p>
            <a:pPr marL="205536" lvl="1">
              <a:lnSpc>
                <a:spcPts val="1999"/>
              </a:lnSpc>
            </a:pPr>
            <a:endParaRPr lang="en-US" sz="1900" dirty="0">
              <a:latin typeface="Arimo"/>
            </a:endParaRPr>
          </a:p>
          <a:p>
            <a:pPr marL="205536" lvl="1">
              <a:lnSpc>
                <a:spcPts val="1999"/>
              </a:lnSpc>
            </a:pPr>
            <a:r>
              <a:rPr lang="en-US" sz="1900" dirty="0">
                <a:latin typeface="Arimo"/>
              </a:rPr>
              <a:t>(4) </a:t>
            </a:r>
            <a:r>
              <a:rPr lang="en-US" sz="1900" b="1" dirty="0">
                <a:latin typeface="Arimo"/>
              </a:rPr>
              <a:t>Request for marking as Person with Disability</a:t>
            </a:r>
          </a:p>
          <a:p>
            <a:pPr marL="205536" lvl="1">
              <a:lnSpc>
                <a:spcPts val="1999"/>
              </a:lnSpc>
            </a:pPr>
            <a:endParaRPr lang="en-US" sz="1900" b="1" dirty="0">
              <a:latin typeface="Arimo"/>
            </a:endParaRPr>
          </a:p>
          <a:p>
            <a:pPr marL="868273" lvl="2" indent="-205537">
              <a:lnSpc>
                <a:spcPts val="1999"/>
              </a:lnSpc>
              <a:buFont typeface="Arial" pitchFamily="34" charset="0"/>
              <a:buChar char="•"/>
            </a:pPr>
            <a:r>
              <a:rPr lang="en-US" sz="1900" dirty="0">
                <a:latin typeface="Arimo"/>
              </a:rPr>
              <a:t>Provides for marking of category of disability and percentage of disability</a:t>
            </a:r>
          </a:p>
        </p:txBody>
      </p:sp>
      <p:sp>
        <p:nvSpPr>
          <p:cNvPr id="6"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a:t>
            </a:r>
            <a:r>
              <a:rPr lang="en-US" sz="2000" b="1" dirty="0" smtClean="0">
                <a:solidFill>
                  <a:srgbClr val="0070C0"/>
                </a:solidFill>
                <a:latin typeface="Forum Bold"/>
              </a:rPr>
              <a:t>Form 8 </a:t>
            </a:r>
            <a:r>
              <a:rPr lang="en-US" sz="2000" b="1" dirty="0" smtClean="0">
                <a:latin typeface="Forum Bold"/>
              </a:rPr>
              <a:t>-  contd.</a:t>
            </a:r>
            <a:endParaRPr lang="en-US" sz="2000" dirty="0">
              <a:solidFill>
                <a:srgbClr val="000000"/>
              </a:solidFill>
              <a:latin typeface="Arimo Bo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370856" y="1196752"/>
            <a:ext cx="11521280" cy="4431983"/>
          </a:xfrm>
          <a:prstGeom prst="rect">
            <a:avLst/>
          </a:prstGeom>
        </p:spPr>
        <p:txBody>
          <a:bodyPr wrap="square" lIns="0" tIns="0" rIns="0" bIns="0" rtlCol="0" anchor="t">
            <a:spAutoFit/>
          </a:bodyPr>
          <a:lstStyle/>
          <a:p>
            <a:pPr>
              <a:lnSpc>
                <a:spcPct val="150000"/>
              </a:lnSpc>
              <a:spcBef>
                <a:spcPct val="0"/>
              </a:spcBef>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Modified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11</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marL="868273" lvl="2" indent="-205537">
              <a:lnSpc>
                <a:spcPct val="150000"/>
              </a:lnSpc>
              <a:buFont typeface="Arial" pitchFamily="34" charset="0"/>
              <a:buChar char="•"/>
            </a:pPr>
            <a:r>
              <a:rPr lang="en-US"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List </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of objections/Application for correction of entries/ Replacement of EPIC/ Marking of PwD Electors received in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p>
          <a:p>
            <a:pPr>
              <a:lnSpc>
                <a:spcPct val="150000"/>
              </a:lnSpc>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Modified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11A</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50000"/>
              </a:lnSpc>
              <a:buFont typeface="Arial" panose="020B0604020202020204" pitchFamily="34" charset="0"/>
              <a:buChar char="•"/>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List </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of applications for shifting of address within the constituency received in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p>
          <a:p>
            <a:pPr>
              <a:lnSpc>
                <a:spcPct val="150000"/>
              </a:lnSpc>
              <a:spcBef>
                <a:spcPct val="0"/>
              </a:spcBef>
            </a:pPr>
            <a:r>
              <a:rPr lang="en-US"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New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11B</a:t>
            </a: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marL="868273" lvl="2" indent="-205537">
              <a:lnSpc>
                <a:spcPct val="150000"/>
              </a:lnSpc>
              <a:buFont typeface="Arial" pitchFamily="34" charset="0"/>
              <a:buChar char="•"/>
            </a:pPr>
            <a:r>
              <a:rPr lang="en-US"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List </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of objections for shifting of address outside the constituency received in </a:t>
            </a:r>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Form 8</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t>
            </a:r>
          </a:p>
        </p:txBody>
      </p:sp>
      <p:sp>
        <p:nvSpPr>
          <p:cNvPr id="5" name="TextBox 2"/>
          <p:cNvSpPr txBox="1"/>
          <p:nvPr/>
        </p:nvSpPr>
        <p:spPr>
          <a:xfrm>
            <a:off x="-102123" y="188640"/>
            <a:ext cx="12467238" cy="346954"/>
          </a:xfrm>
          <a:prstGeom prst="rect">
            <a:avLst/>
          </a:prstGeom>
        </p:spPr>
        <p:txBody>
          <a:bodyPr wrap="square" lIns="0" tIns="0" rIns="0" bIns="0" rtlCol="0" anchor="t">
            <a:spAutoFit/>
          </a:bodyPr>
          <a:lstStyle/>
          <a:p>
            <a:pPr algn="ctr">
              <a:lnSpc>
                <a:spcPts val="2956"/>
              </a:lnSpc>
              <a:spcBef>
                <a:spcPct val="0"/>
              </a:spcBef>
            </a:pPr>
            <a:r>
              <a:rPr lang="en-US" sz="2000" b="1" dirty="0">
                <a:latin typeface="Forum Bold"/>
              </a:rPr>
              <a:t>Modification in electoral services -  Forms – Amendments made in </a:t>
            </a:r>
            <a:r>
              <a:rPr lang="en-US" sz="2000" b="1" dirty="0" smtClean="0">
                <a:latin typeface="Forum Bold"/>
              </a:rPr>
              <a:t>2022 –  contd.</a:t>
            </a:r>
            <a:endParaRPr lang="en-US" sz="2000" dirty="0">
              <a:solidFill>
                <a:srgbClr val="000000"/>
              </a:solidFill>
              <a:latin typeface="Arimo Bold"/>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66712" y="1785926"/>
          <a:ext cx="10572824" cy="4462922"/>
        </p:xfrm>
        <a:graphic>
          <a:graphicData uri="http://schemas.openxmlformats.org/drawingml/2006/table">
            <a:tbl>
              <a:tblPr/>
              <a:tblGrid>
                <a:gridCol w="785818">
                  <a:extLst>
                    <a:ext uri="{9D8B030D-6E8A-4147-A177-3AD203B41FA5}">
                      <a16:colId xmlns:a16="http://schemas.microsoft.com/office/drawing/2014/main" val="20000"/>
                    </a:ext>
                  </a:extLst>
                </a:gridCol>
                <a:gridCol w="6696097">
                  <a:extLst>
                    <a:ext uri="{9D8B030D-6E8A-4147-A177-3AD203B41FA5}">
                      <a16:colId xmlns:a16="http://schemas.microsoft.com/office/drawing/2014/main" val="20001"/>
                    </a:ext>
                  </a:extLst>
                </a:gridCol>
                <a:gridCol w="3090909">
                  <a:extLst>
                    <a:ext uri="{9D8B030D-6E8A-4147-A177-3AD203B41FA5}">
                      <a16:colId xmlns:a16="http://schemas.microsoft.com/office/drawing/2014/main" val="20002"/>
                    </a:ext>
                  </a:extLst>
                </a:gridCol>
              </a:tblGrid>
              <a:tr h="193477">
                <a:tc>
                  <a:txBody>
                    <a:bodyPr/>
                    <a:lstStyle/>
                    <a:p>
                      <a:pPr marL="0" marR="0" algn="ctr">
                        <a:lnSpc>
                          <a:spcPct val="115000"/>
                        </a:lnSpc>
                        <a:spcBef>
                          <a:spcPts val="0"/>
                        </a:spcBef>
                        <a:spcAft>
                          <a:spcPts val="0"/>
                        </a:spcAft>
                      </a:pPr>
                      <a:r>
                        <a:rPr lang="en-US" sz="1200" b="1" dirty="0">
                          <a:latin typeface="Arial"/>
                          <a:ea typeface="Times New Roman"/>
                          <a:cs typeface="Times New Roman"/>
                        </a:rPr>
                        <a:t>Sl. No.</a:t>
                      </a:r>
                      <a:endParaRPr lang="en-US" sz="12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Arial"/>
                          <a:ea typeface="Times New Roman"/>
                          <a:cs typeface="Times New Roman"/>
                        </a:rPr>
                        <a:t>Authorities conducting Super-checking</a:t>
                      </a:r>
                      <a:endParaRPr lang="en-US" sz="12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Arial"/>
                          <a:ea typeface="Times New Roman"/>
                          <a:cs typeface="Times New Roman"/>
                        </a:rPr>
                        <a:t>Timeline</a:t>
                      </a:r>
                      <a:endParaRPr lang="en-US" sz="12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5744">
                <a:tc>
                  <a:txBody>
                    <a:bodyPr/>
                    <a:lstStyle/>
                    <a:p>
                      <a:pPr marL="0" marR="0" algn="ctr">
                        <a:lnSpc>
                          <a:spcPct val="115000"/>
                        </a:lnSpc>
                        <a:spcBef>
                          <a:spcPts val="0"/>
                        </a:spcBef>
                        <a:spcAft>
                          <a:spcPts val="0"/>
                        </a:spcAft>
                      </a:pPr>
                      <a:r>
                        <a:rPr lang="en-US" sz="1400">
                          <a:latin typeface="Arial"/>
                          <a:ea typeface="Times New Roman"/>
                          <a:cs typeface="Times New Roman"/>
                        </a:rPr>
                        <a:t>1.</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IN" sz="1400" dirty="0">
                          <a:latin typeface="Arial"/>
                          <a:ea typeface="Calibri"/>
                          <a:cs typeface="Mangal"/>
                        </a:rPr>
                        <a:t>DEO-</a:t>
                      </a:r>
                      <a:r>
                        <a:rPr lang="en-IN" sz="1400" b="1" dirty="0">
                          <a:latin typeface="Arial"/>
                          <a:ea typeface="Calibri"/>
                          <a:cs typeface="Mangal"/>
                        </a:rPr>
                        <a:t>Verification of 50 Forms (20 additions+20 deletions+10 modifications) in the district covering all ACs under his jurisdiction (or) </a:t>
                      </a:r>
                      <a:r>
                        <a:rPr lang="en-IN" sz="1400" b="1" dirty="0" err="1">
                          <a:latin typeface="Arial"/>
                          <a:ea typeface="Calibri"/>
                          <a:cs typeface="Mangal"/>
                        </a:rPr>
                        <a:t>atleast</a:t>
                      </a:r>
                      <a:r>
                        <a:rPr lang="en-IN" sz="1400" b="1" dirty="0">
                          <a:latin typeface="Arial"/>
                          <a:ea typeface="Calibri"/>
                          <a:cs typeface="Mangal"/>
                        </a:rPr>
                        <a:t> 10 forms (4 additions+4 deletions+2 modifications) in each of the ACs of the district, </a:t>
                      </a:r>
                      <a:r>
                        <a:rPr lang="en-IN" sz="1400" dirty="0">
                          <a:latin typeface="Arial"/>
                          <a:ea typeface="Calibri"/>
                          <a:cs typeface="Mangal"/>
                        </a:rPr>
                        <a:t>by table top exercise. Out of these verified forms, field verification must be done in a minimum 10 forms.</a:t>
                      </a:r>
                      <a:endParaRPr lang="en-US" sz="1400" dirty="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US" sz="1400" dirty="0">
                          <a:latin typeface="Arial"/>
                          <a:ea typeface="Times New Roman"/>
                          <a:cs typeface="Times New Roman"/>
                        </a:rPr>
                        <a:t>Upto7 days after last date of disposal by EROs.</a:t>
                      </a:r>
                      <a:endParaRPr lang="en-US" sz="14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5991">
                <a:tc>
                  <a:txBody>
                    <a:bodyPr/>
                    <a:lstStyle/>
                    <a:p>
                      <a:pPr marL="0" marR="0" algn="ctr">
                        <a:lnSpc>
                          <a:spcPct val="115000"/>
                        </a:lnSpc>
                        <a:spcBef>
                          <a:spcPts val="0"/>
                        </a:spcBef>
                        <a:spcAft>
                          <a:spcPts val="0"/>
                        </a:spcAft>
                      </a:pPr>
                      <a:r>
                        <a:rPr lang="en-US" sz="1400">
                          <a:latin typeface="Arial"/>
                          <a:ea typeface="Times New Roman"/>
                          <a:cs typeface="Times New Roman"/>
                        </a:rPr>
                        <a:t>2.</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IN" sz="1400">
                          <a:latin typeface="Arial"/>
                          <a:ea typeface="Calibri"/>
                          <a:cs typeface="Mangal"/>
                        </a:rPr>
                        <a:t>Roll Observers - </a:t>
                      </a:r>
                      <a:r>
                        <a:rPr lang="en-IN" sz="1400" b="1">
                          <a:latin typeface="Arial"/>
                          <a:ea typeface="Calibri"/>
                          <a:cs typeface="Mangal"/>
                        </a:rPr>
                        <a:t>Verification of 250 forms (100 additions + 100 deletions + 50 modifications) in the assigned districts or at least 10 forms (4 additions+ 4 deletions+ 2 modifications) in each of the assigned districts, </a:t>
                      </a:r>
                      <a:r>
                        <a:rPr lang="en-IN" sz="1400">
                          <a:latin typeface="Arial"/>
                          <a:ea typeface="Calibri"/>
                          <a:cs typeface="Mangal"/>
                        </a:rPr>
                        <a:t>by table top exercise</a:t>
                      </a:r>
                      <a:r>
                        <a:rPr lang="en-IN" sz="1400" b="1">
                          <a:latin typeface="Arial"/>
                          <a:ea typeface="Calibri"/>
                          <a:cs typeface="Mangal"/>
                        </a:rPr>
                        <a:t>.</a:t>
                      </a:r>
                      <a:r>
                        <a:rPr lang="en-IN" sz="1400">
                          <a:latin typeface="Arial"/>
                          <a:ea typeface="Calibri"/>
                          <a:cs typeface="Mangal"/>
                        </a:rPr>
                        <a:t> Out of these verified forms, field verification must be done in a minimum 20 forms.</a:t>
                      </a:r>
                      <a:endParaRPr lang="en-US" sz="140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err="1">
                          <a:latin typeface="Arial"/>
                          <a:ea typeface="Times New Roman"/>
                          <a:cs typeface="Times New Roman"/>
                        </a:rPr>
                        <a:t>Upto</a:t>
                      </a:r>
                      <a:r>
                        <a:rPr lang="en-US" sz="1400" dirty="0">
                          <a:latin typeface="Arial"/>
                          <a:ea typeface="Times New Roman"/>
                          <a:cs typeface="Times New Roman"/>
                        </a:rPr>
                        <a:t> 7 days after last date of disposal by EROs.</a:t>
                      </a:r>
                      <a:endParaRPr lang="en-US" sz="14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95991">
                <a:tc>
                  <a:txBody>
                    <a:bodyPr/>
                    <a:lstStyle/>
                    <a:p>
                      <a:pPr marL="0" marR="0" algn="ctr">
                        <a:lnSpc>
                          <a:spcPct val="115000"/>
                        </a:lnSpc>
                        <a:spcBef>
                          <a:spcPts val="0"/>
                        </a:spcBef>
                        <a:spcAft>
                          <a:spcPts val="0"/>
                        </a:spcAft>
                      </a:pPr>
                      <a:r>
                        <a:rPr lang="en-US" sz="1400">
                          <a:latin typeface="Arial"/>
                          <a:ea typeface="Times New Roman"/>
                          <a:cs typeface="Times New Roman"/>
                        </a:rPr>
                        <a:t>3.</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600"/>
                        </a:spcAft>
                      </a:pPr>
                      <a:r>
                        <a:rPr lang="en-IN" sz="1400">
                          <a:latin typeface="Arial"/>
                          <a:ea typeface="Calibri"/>
                          <a:cs typeface="Mangal"/>
                        </a:rPr>
                        <a:t>CEO- </a:t>
                      </a:r>
                      <a:r>
                        <a:rPr lang="en-IN" sz="1400" b="1">
                          <a:latin typeface="Arial"/>
                          <a:ea typeface="Calibri"/>
                          <a:cs typeface="Mangal"/>
                        </a:rPr>
                        <a:t>Verification of 250 forms (100 additions+100 deletions+50 modifications) in the State covering all districts or atleast 10 forms (4 additions+ 4 deletions+ 2 modifications) in each district,</a:t>
                      </a:r>
                      <a:r>
                        <a:rPr lang="en-IN" sz="1400">
                          <a:latin typeface="Arial"/>
                          <a:ea typeface="Calibri"/>
                          <a:cs typeface="Mangal"/>
                        </a:rPr>
                        <a:t> bytable top exercise</a:t>
                      </a:r>
                      <a:r>
                        <a:rPr lang="en-IN" sz="1400" b="1">
                          <a:latin typeface="Arial"/>
                          <a:ea typeface="Calibri"/>
                          <a:cs typeface="Mangal"/>
                        </a:rPr>
                        <a:t>.</a:t>
                      </a:r>
                      <a:r>
                        <a:rPr lang="en-IN" sz="1400">
                          <a:latin typeface="Arial"/>
                          <a:ea typeface="Calibri"/>
                          <a:cs typeface="Mangal"/>
                        </a:rPr>
                        <a:t> Out of these verified forms, field verification must be done in a minimum 20 forms. </a:t>
                      </a:r>
                      <a:endParaRPr lang="en-US" sz="140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a:latin typeface="Arial"/>
                          <a:ea typeface="Times New Roman"/>
                          <a:cs typeface="Times New Roman"/>
                        </a:rPr>
                        <a:t>Upto 7 days after last date of disposal by EROs.</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02979">
                <a:tc>
                  <a:txBody>
                    <a:bodyPr/>
                    <a:lstStyle/>
                    <a:p>
                      <a:pPr marL="0" marR="0" algn="ctr">
                        <a:lnSpc>
                          <a:spcPct val="115000"/>
                        </a:lnSpc>
                        <a:spcBef>
                          <a:spcPts val="0"/>
                        </a:spcBef>
                        <a:spcAft>
                          <a:spcPts val="0"/>
                        </a:spcAft>
                      </a:pPr>
                      <a:r>
                        <a:rPr lang="en-US" sz="1400">
                          <a:latin typeface="Arial"/>
                          <a:ea typeface="Times New Roman"/>
                          <a:cs typeface="Times New Roman"/>
                        </a:rPr>
                        <a:t>4.</a:t>
                      </a:r>
                      <a:endParaRPr lang="en-US" sz="140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IN" sz="1400" dirty="0">
                          <a:latin typeface="Arial"/>
                          <a:ea typeface="Calibri"/>
                          <a:cs typeface="Mangal"/>
                        </a:rPr>
                        <a:t>Reversal of order, if need be, by EROs.</a:t>
                      </a:r>
                      <a:endParaRPr lang="en-US" sz="1400" dirty="0">
                        <a:latin typeface="Calibri"/>
                        <a:ea typeface="Calibri"/>
                        <a:cs typeface="Mangal"/>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err="1">
                          <a:latin typeface="Arial"/>
                          <a:ea typeface="Times New Roman"/>
                          <a:cs typeface="Times New Roman"/>
                        </a:rPr>
                        <a:t>Upto</a:t>
                      </a:r>
                      <a:r>
                        <a:rPr lang="en-US" sz="1400" dirty="0">
                          <a:latin typeface="Arial"/>
                          <a:ea typeface="Times New Roman"/>
                          <a:cs typeface="Times New Roman"/>
                        </a:rPr>
                        <a:t> 5 days after super checking by DEO, Roll Observer and CEO.</a:t>
                      </a:r>
                      <a:endParaRPr lang="en-US" sz="1400" dirty="0">
                        <a:latin typeface="Calibri"/>
                        <a:ea typeface="Times New Roman"/>
                        <a:cs typeface="Times New Roman"/>
                      </a:endParaRPr>
                    </a:p>
                  </a:txBody>
                  <a:tcPr marL="70402" marR="70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TextBox 2"/>
          <p:cNvSpPr txBox="1"/>
          <p:nvPr/>
        </p:nvSpPr>
        <p:spPr>
          <a:xfrm>
            <a:off x="666712" y="500042"/>
            <a:ext cx="10644262" cy="707886"/>
          </a:xfrm>
          <a:prstGeom prst="rect">
            <a:avLst/>
          </a:prstGeom>
          <a:noFill/>
        </p:spPr>
        <p:txBody>
          <a:bodyPr wrap="square" rtlCol="0">
            <a:spAutoFit/>
          </a:bodyPr>
          <a:lstStyle/>
          <a:p>
            <a:pPr algn="ctr"/>
            <a:r>
              <a:rPr lang="en-US" sz="2000" b="1" dirty="0" smtClean="0"/>
              <a:t>Mechanism of super-checking of forms disposed of by AEROs/EROs, by superior authorities i.e. DEO, Roll Observer and CEO;</a:t>
            </a:r>
            <a:r>
              <a:rPr lang="en-IN" sz="2000" b="1" dirty="0" smtClean="0"/>
              <a:t> </a:t>
            </a:r>
            <a:endParaRPr lang="en-US" sz="2000" b="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u="sng" dirty="0" smtClean="0"/>
              <a:t>Statutory Provisions</a:t>
            </a:r>
            <a:endParaRPr lang="en-IN" sz="4800" b="1" u="sng" dirty="0"/>
          </a:p>
        </p:txBody>
      </p:sp>
      <p:sp>
        <p:nvSpPr>
          <p:cNvPr id="3" name="Content Placeholder 2"/>
          <p:cNvSpPr>
            <a:spLocks noGrp="1"/>
          </p:cNvSpPr>
          <p:nvPr>
            <p:ph idx="1"/>
          </p:nvPr>
        </p:nvSpPr>
        <p:spPr>
          <a:xfrm>
            <a:off x="1631504" y="1556792"/>
            <a:ext cx="8712968" cy="4754563"/>
          </a:xfrm>
        </p:spPr>
        <p:txBody>
          <a:bodyPr>
            <a:normAutofit lnSpcReduction="10000"/>
          </a:bodyPr>
          <a:lstStyle/>
          <a:p>
            <a:r>
              <a:rPr lang="en-IN" dirty="0">
                <a:solidFill>
                  <a:srgbClr val="FF0000"/>
                </a:solidFill>
              </a:rPr>
              <a:t>RPA, 1950</a:t>
            </a:r>
          </a:p>
          <a:p>
            <a:pPr lvl="1"/>
            <a:r>
              <a:rPr lang="en-US" altLang="en-US" dirty="0"/>
              <a:t>Officers </a:t>
            </a:r>
            <a:r>
              <a:rPr lang="en-US" altLang="en-US" dirty="0">
                <a:solidFill>
                  <a:srgbClr val="FF0000"/>
                </a:solidFill>
              </a:rPr>
              <a:t>(Part- IIA- </a:t>
            </a:r>
            <a:r>
              <a:rPr lang="en-US" altLang="en-US" dirty="0" smtClean="0">
                <a:solidFill>
                  <a:srgbClr val="FF0000"/>
                </a:solidFill>
              </a:rPr>
              <a:t>S </a:t>
            </a:r>
            <a:r>
              <a:rPr lang="en-US" altLang="en-US" dirty="0">
                <a:solidFill>
                  <a:srgbClr val="FF0000"/>
                </a:solidFill>
              </a:rPr>
              <a:t>13A to 13CC</a:t>
            </a:r>
            <a:r>
              <a:rPr lang="en-US" altLang="en-US" dirty="0" smtClean="0">
                <a:solidFill>
                  <a:srgbClr val="FF0000"/>
                </a:solidFill>
              </a:rPr>
              <a:t>)</a:t>
            </a:r>
          </a:p>
          <a:p>
            <a:pPr lvl="1"/>
            <a:r>
              <a:rPr lang="en-IN" altLang="en-US" dirty="0" smtClean="0"/>
              <a:t>ER for PC (</a:t>
            </a:r>
            <a:r>
              <a:rPr lang="en-IN" altLang="en-US" dirty="0">
                <a:solidFill>
                  <a:srgbClr val="FF0000"/>
                </a:solidFill>
              </a:rPr>
              <a:t>Part- IIB- S 13D)</a:t>
            </a:r>
            <a:endParaRPr lang="en-US" altLang="en-US" dirty="0">
              <a:solidFill>
                <a:srgbClr val="FF0000"/>
              </a:solidFill>
            </a:endParaRPr>
          </a:p>
          <a:p>
            <a:pPr lvl="1"/>
            <a:r>
              <a:rPr lang="en-US" altLang="en-US" dirty="0"/>
              <a:t>ER for AC </a:t>
            </a:r>
            <a:r>
              <a:rPr lang="en-US" altLang="en-US" dirty="0">
                <a:solidFill>
                  <a:srgbClr val="FF0000"/>
                </a:solidFill>
              </a:rPr>
              <a:t>(Part- III- S 14 to 25A)</a:t>
            </a:r>
          </a:p>
          <a:p>
            <a:pPr lvl="1"/>
            <a:r>
              <a:rPr lang="en-US" altLang="en-US" dirty="0"/>
              <a:t>ER for Council Constituencies (</a:t>
            </a:r>
            <a:r>
              <a:rPr lang="en-US" altLang="en-US" dirty="0" smtClean="0">
                <a:solidFill>
                  <a:srgbClr val="FF0000"/>
                </a:solidFill>
              </a:rPr>
              <a:t>Part-IV S 27)</a:t>
            </a:r>
            <a:endParaRPr lang="en-US" altLang="en-US" dirty="0">
              <a:solidFill>
                <a:srgbClr val="FF0000"/>
              </a:solidFill>
            </a:endParaRPr>
          </a:p>
          <a:p>
            <a:pPr lvl="1"/>
            <a:r>
              <a:rPr lang="en-IN" altLang="en-US" dirty="0" smtClean="0"/>
              <a:t>Electoral College for council of State and Legislative Council </a:t>
            </a:r>
            <a:r>
              <a:rPr lang="en-IN" altLang="en-US" dirty="0">
                <a:solidFill>
                  <a:srgbClr val="FF0000"/>
                </a:solidFill>
              </a:rPr>
              <a:t>(Part –IV-A, S 27A)</a:t>
            </a:r>
            <a:endParaRPr lang="en-US" altLang="en-US" dirty="0">
              <a:solidFill>
                <a:srgbClr val="FF0000"/>
              </a:solidFill>
            </a:endParaRPr>
          </a:p>
          <a:p>
            <a:pPr lvl="1"/>
            <a:r>
              <a:rPr lang="en-US" altLang="en-US" dirty="0"/>
              <a:t>General Provisions </a:t>
            </a:r>
            <a:r>
              <a:rPr lang="en-US" altLang="en-US" dirty="0">
                <a:solidFill>
                  <a:srgbClr val="FF0000"/>
                </a:solidFill>
              </a:rPr>
              <a:t>(Part-V- S 28 to 32) </a:t>
            </a:r>
            <a:endParaRPr lang="en-IN" dirty="0">
              <a:solidFill>
                <a:srgbClr val="FF0000"/>
              </a:solidFill>
            </a:endParaRPr>
          </a:p>
          <a:p>
            <a:r>
              <a:rPr lang="en-IN" dirty="0" smtClean="0">
                <a:solidFill>
                  <a:srgbClr val="FF0000"/>
                </a:solidFill>
              </a:rPr>
              <a:t>RER, 1960</a:t>
            </a:r>
            <a:endParaRPr lang="en-IN" dirty="0">
              <a:solidFill>
                <a:srgbClr val="FF0000"/>
              </a:solidFill>
            </a:endParaRPr>
          </a:p>
          <a:p>
            <a:pPr lvl="1"/>
            <a:r>
              <a:rPr lang="en-US" altLang="en-US" dirty="0"/>
              <a:t>ER for ACs </a:t>
            </a:r>
            <a:r>
              <a:rPr lang="en-US" altLang="en-US" dirty="0">
                <a:solidFill>
                  <a:srgbClr val="FF0000"/>
                </a:solidFill>
              </a:rPr>
              <a:t>(R 4 to 27 RER 1960)</a:t>
            </a:r>
          </a:p>
          <a:p>
            <a:pPr lvl="1"/>
            <a:r>
              <a:rPr lang="en-US" altLang="en-US" dirty="0"/>
              <a:t>Preservation and Disposal of ER </a:t>
            </a:r>
            <a:r>
              <a:rPr lang="en-US" altLang="en-US" dirty="0">
                <a:solidFill>
                  <a:srgbClr val="FF0000"/>
                </a:solidFill>
              </a:rPr>
              <a:t>(R 32 to 34 RER 1960)</a:t>
            </a:r>
          </a:p>
          <a:p>
            <a:pPr lvl="1"/>
            <a:r>
              <a:rPr lang="en-IN" dirty="0" smtClean="0"/>
              <a:t>Statutory Forms </a:t>
            </a:r>
            <a:r>
              <a:rPr lang="en-IN" b="1" dirty="0" smtClean="0">
                <a:solidFill>
                  <a:srgbClr val="0070C0"/>
                </a:solidFill>
              </a:rPr>
              <a:t>(</a:t>
            </a:r>
            <a:r>
              <a:rPr lang="en-IN" b="1" dirty="0">
                <a:solidFill>
                  <a:srgbClr val="0070C0"/>
                </a:solidFill>
              </a:rPr>
              <a:t>Forms 1-19)</a:t>
            </a:r>
          </a:p>
        </p:txBody>
      </p:sp>
      <p:sp>
        <p:nvSpPr>
          <p:cNvPr id="4" name="Rectangle 3"/>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550989" y="9427648"/>
            <a:ext cx="184729" cy="369332"/>
          </a:xfrm>
          <a:prstGeom prst="rect">
            <a:avLst/>
          </a:prstGeom>
          <a:noFill/>
          <a:ln w="9525">
            <a:noFill/>
            <a:miter lim="800000"/>
            <a:headEnd/>
            <a:tailEnd/>
          </a:ln>
        </p:spPr>
        <p:txBody>
          <a:bodyPr wrap="none" lIns="91439" tIns="45720" rIns="91439" bIns="45720" anchor="ctr">
            <a:spAutoFit/>
          </a:bodyPr>
          <a:lstStyle/>
          <a:p>
            <a:endParaRPr lang="en-GB" altLang="en-US" dirty="0">
              <a:latin typeface="Arial" charset="0"/>
            </a:endParaRPr>
          </a:p>
        </p:txBody>
      </p:sp>
      <p:graphicFrame>
        <p:nvGraphicFramePr>
          <p:cNvPr id="28675" name="Group 3"/>
          <p:cNvGraphicFramePr>
            <a:graphicFrameLocks noGrp="1"/>
          </p:cNvGraphicFramePr>
          <p:nvPr>
            <p:extLst>
              <p:ext uri="{D42A27DB-BD31-4B8C-83A1-F6EECF244321}">
                <p14:modId xmlns:p14="http://schemas.microsoft.com/office/powerpoint/2010/main" val="3953497547"/>
              </p:ext>
            </p:extLst>
          </p:nvPr>
        </p:nvGraphicFramePr>
        <p:xfrm>
          <a:off x="1736139" y="908720"/>
          <a:ext cx="8545542" cy="5640549"/>
        </p:xfrm>
        <a:graphic>
          <a:graphicData uri="http://schemas.openxmlformats.org/drawingml/2006/table">
            <a:tbl>
              <a:tblPr/>
              <a:tblGrid>
                <a:gridCol w="690549">
                  <a:extLst>
                    <a:ext uri="{9D8B030D-6E8A-4147-A177-3AD203B41FA5}">
                      <a16:colId xmlns:a16="http://schemas.microsoft.com/office/drawing/2014/main" val="20000"/>
                    </a:ext>
                  </a:extLst>
                </a:gridCol>
                <a:gridCol w="1035823">
                  <a:extLst>
                    <a:ext uri="{9D8B030D-6E8A-4147-A177-3AD203B41FA5}">
                      <a16:colId xmlns:a16="http://schemas.microsoft.com/office/drawing/2014/main" val="20001"/>
                    </a:ext>
                  </a:extLst>
                </a:gridCol>
                <a:gridCol w="6819170">
                  <a:extLst>
                    <a:ext uri="{9D8B030D-6E8A-4147-A177-3AD203B41FA5}">
                      <a16:colId xmlns:a16="http://schemas.microsoft.com/office/drawing/2014/main" val="20002"/>
                    </a:ext>
                  </a:extLst>
                </a:gridCol>
              </a:tblGrid>
              <a:tr h="5123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S. No.</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Form</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Description</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757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1</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Person  holding a Declared Office</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233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2.</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2</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member of the Armed Forces</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3.</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2A</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member of  an armed police force of a State, who is serving outside that  State</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4</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3</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Statement as to place of Ordinary Residence by a person employed under the Government of India in a post outside India</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5</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4</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Letter of request to occupants of a dwelling unit.</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mj-lt"/>
                          <a:ea typeface="Times New Roman" pitchFamily="18" charset="0"/>
                          <a:cs typeface="Times New Roman" pitchFamily="18" charset="0"/>
                        </a:rPr>
                        <a:t>6</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5</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publication of Electoral Roll in Draft     </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8568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7</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6</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Electoral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Roll </a:t>
                      </a:r>
                      <a:r>
                        <a:rPr kumimoji="0" lang="en-US" sz="1400" b="0" i="0" u="sng" strike="noStrike" cap="none" normalizeH="0" baseline="0" dirty="0" smtClean="0">
                          <a:ln>
                            <a:noFill/>
                          </a:ln>
                          <a:solidFill>
                            <a:schemeClr val="tx1"/>
                          </a:solidFill>
                          <a:effectLst/>
                          <a:latin typeface="+mj-lt"/>
                          <a:ea typeface="Times New Roman" pitchFamily="18" charset="0"/>
                          <a:cs typeface="Times New Roman" pitchFamily="18" charset="0"/>
                        </a:rPr>
                        <a:t>(New Electors)</a:t>
                      </a:r>
                      <a:endParaRPr kumimoji="0" lang="en-US" sz="1400" b="0" i="0" u="sng"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78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8</a:t>
                      </a: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6 A</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Electoral Roll by an overseas elector.</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78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9</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6B</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Intimation of </a:t>
                      </a:r>
                      <a:r>
                        <a:rPr kumimoji="0" lang="en-US" sz="1400" b="0" i="0" u="none" strike="noStrike" cap="none" normalizeH="0" baseline="0" dirty="0" err="1">
                          <a:ln>
                            <a:noFill/>
                          </a:ln>
                          <a:solidFill>
                            <a:schemeClr val="tx1"/>
                          </a:solidFill>
                          <a:effectLst/>
                          <a:latin typeface="+mj-lt"/>
                          <a:ea typeface="Times New Roman" pitchFamily="18" charset="0"/>
                          <a:cs typeface="Times New Roman" pitchFamily="18" charset="0"/>
                        </a:rPr>
                        <a:t>Aadhaar</a:t>
                      </a: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233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10</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7</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objecting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proposed inclusion </a:t>
                      </a: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or seeking deletion of name in Electoral Roll</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5181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11</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0C0"/>
                          </a:solidFill>
                          <a:effectLst/>
                          <a:latin typeface="+mj-lt"/>
                          <a:ea typeface="Times New Roman" pitchFamily="18" charset="0"/>
                          <a:cs typeface="Times New Roman" pitchFamily="18" charset="0"/>
                        </a:rPr>
                        <a:t>Form 8</a:t>
                      </a: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shifting of residence /correction </a:t>
                      </a: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to particulars entered in Electoral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Roll/replacement of EPIC/Marking of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PwD</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a:t>
                      </a: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11" marB="45711"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Rectangle 70"/>
          <p:cNvSpPr>
            <a:spLocks noChangeArrowheads="1"/>
          </p:cNvSpPr>
          <p:nvPr/>
        </p:nvSpPr>
        <p:spPr bwMode="auto">
          <a:xfrm>
            <a:off x="343742" y="148570"/>
            <a:ext cx="11656914" cy="400110"/>
          </a:xfrm>
          <a:prstGeom prst="rect">
            <a:avLst/>
          </a:prstGeom>
          <a:noFill/>
          <a:ln w="9525">
            <a:noFill/>
            <a:miter lim="800000"/>
            <a:headEnd/>
            <a:tailEnd/>
          </a:ln>
        </p:spPr>
        <p:txBody>
          <a:bodyPr wrap="square" lIns="91439" tIns="45720" rIns="91439" bIns="45720" anchor="ctr">
            <a:spAutoFit/>
          </a:bodyPr>
          <a:lstStyle/>
          <a:p>
            <a:pPr algn="just"/>
            <a:r>
              <a:rPr lang="en-US" altLang="en-US" sz="2000" b="1" dirty="0">
                <a:latin typeface="Arial" charset="0"/>
              </a:rPr>
              <a:t>Statutory </a:t>
            </a:r>
            <a:r>
              <a:rPr lang="en-US" altLang="en-US" sz="2000" b="1" dirty="0" smtClean="0">
                <a:latin typeface="Arial" charset="0"/>
              </a:rPr>
              <a:t>Forms for </a:t>
            </a:r>
            <a:r>
              <a:rPr lang="en-US" altLang="en-US" sz="2000" b="1" dirty="0">
                <a:latin typeface="Arial" charset="0"/>
              </a:rPr>
              <a:t>ER </a:t>
            </a:r>
            <a:r>
              <a:rPr lang="en-US" altLang="en-US" sz="2000" b="1" dirty="0" smtClean="0">
                <a:latin typeface="Arial" charset="0"/>
              </a:rPr>
              <a:t>preparation under</a:t>
            </a:r>
            <a:r>
              <a:rPr lang="en-US" altLang="en-US" sz="2000" b="1" dirty="0" smtClean="0">
                <a:latin typeface="Arial" charset="0"/>
                <a:sym typeface="Wingdings" pitchFamily="2" charset="2"/>
              </a:rPr>
              <a:t> </a:t>
            </a:r>
            <a:r>
              <a:rPr lang="en-US" altLang="en-US" sz="2000" b="1" dirty="0" smtClean="0">
                <a:solidFill>
                  <a:srgbClr val="FF0000"/>
                </a:solidFill>
                <a:latin typeface="Arial" charset="0"/>
                <a:sym typeface="Wingdings" pitchFamily="2" charset="2"/>
              </a:rPr>
              <a:t>R </a:t>
            </a:r>
            <a:r>
              <a:rPr lang="en-US" altLang="en-US" sz="2000" b="1" dirty="0">
                <a:solidFill>
                  <a:srgbClr val="FF0000"/>
                </a:solidFill>
                <a:latin typeface="Arial" charset="0"/>
                <a:sym typeface="Wingdings" pitchFamily="2" charset="2"/>
              </a:rPr>
              <a:t>7, 8, 8B, 10, 13, 15, 19, 22 &amp; </a:t>
            </a:r>
            <a:r>
              <a:rPr lang="en-US" altLang="en-US" sz="2000" b="1" dirty="0" smtClean="0">
                <a:solidFill>
                  <a:srgbClr val="FF0000"/>
                </a:solidFill>
                <a:latin typeface="Arial" charset="0"/>
                <a:sym typeface="Wingdings" pitchFamily="2" charset="2"/>
              </a:rPr>
              <a:t>31 RER, 1960</a:t>
            </a:r>
            <a:endParaRPr lang="en-US" altLang="en-US" sz="2000" b="1" dirty="0">
              <a:solidFill>
                <a:srgbClr val="FF0000"/>
              </a:solidFill>
              <a:latin typeface="Arial" charset="0"/>
            </a:endParaRPr>
          </a:p>
        </p:txBody>
      </p:sp>
      <p:sp>
        <p:nvSpPr>
          <p:cNvPr id="6" name="Rectangle 5"/>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524001" y="9427648"/>
            <a:ext cx="184729" cy="369332"/>
          </a:xfrm>
          <a:prstGeom prst="rect">
            <a:avLst/>
          </a:prstGeom>
          <a:noFill/>
          <a:ln w="9525">
            <a:noFill/>
            <a:miter lim="800000"/>
            <a:headEnd/>
            <a:tailEnd/>
          </a:ln>
        </p:spPr>
        <p:txBody>
          <a:bodyPr wrap="none" lIns="91439" tIns="45720" rIns="91439" bIns="45720" anchor="ctr">
            <a:spAutoFit/>
          </a:bodyPr>
          <a:lstStyle/>
          <a:p>
            <a:endParaRPr lang="en-GB" altLang="en-US" dirty="0">
              <a:latin typeface="Arial" charset="0"/>
            </a:endParaRPr>
          </a:p>
        </p:txBody>
      </p:sp>
      <p:graphicFrame>
        <p:nvGraphicFramePr>
          <p:cNvPr id="29699" name="Group 3"/>
          <p:cNvGraphicFramePr>
            <a:graphicFrameLocks noGrp="1"/>
          </p:cNvGraphicFramePr>
          <p:nvPr>
            <p:extLst>
              <p:ext uri="{D42A27DB-BD31-4B8C-83A1-F6EECF244321}">
                <p14:modId xmlns:p14="http://schemas.microsoft.com/office/powerpoint/2010/main" val="2156868991"/>
              </p:ext>
            </p:extLst>
          </p:nvPr>
        </p:nvGraphicFramePr>
        <p:xfrm>
          <a:off x="1905000" y="914401"/>
          <a:ext cx="8534398" cy="5490965"/>
        </p:xfrm>
        <a:graphic>
          <a:graphicData uri="http://schemas.openxmlformats.org/drawingml/2006/table">
            <a:tbl>
              <a:tblPr/>
              <a:tblGrid>
                <a:gridCol w="662060">
                  <a:extLst>
                    <a:ext uri="{9D8B030D-6E8A-4147-A177-3AD203B41FA5}">
                      <a16:colId xmlns:a16="http://schemas.microsoft.com/office/drawing/2014/main" val="20000"/>
                    </a:ext>
                  </a:extLst>
                </a:gridCol>
                <a:gridCol w="993090">
                  <a:extLst>
                    <a:ext uri="{9D8B030D-6E8A-4147-A177-3AD203B41FA5}">
                      <a16:colId xmlns:a16="http://schemas.microsoft.com/office/drawing/2014/main" val="20001"/>
                    </a:ext>
                  </a:extLst>
                </a:gridCol>
                <a:gridCol w="6879248">
                  <a:extLst>
                    <a:ext uri="{9D8B030D-6E8A-4147-A177-3AD203B41FA5}">
                      <a16:colId xmlns:a16="http://schemas.microsoft.com/office/drawing/2014/main" val="20002"/>
                    </a:ext>
                  </a:extLst>
                </a:gridCol>
              </a:tblGrid>
              <a:tr h="3246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err="1">
                          <a:ln>
                            <a:noFill/>
                          </a:ln>
                          <a:solidFill>
                            <a:schemeClr val="tx1"/>
                          </a:solidFill>
                          <a:effectLst/>
                          <a:latin typeface="+mj-lt"/>
                          <a:ea typeface="Times New Roman" pitchFamily="18" charset="0"/>
                          <a:cs typeface="Times New Roman" pitchFamily="18" charset="0"/>
                        </a:rPr>
                        <a:t>S.no</a:t>
                      </a: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Form</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mj-lt"/>
                          <a:ea typeface="Times New Roman" pitchFamily="18" charset="0"/>
                          <a:cs typeface="Times New Roman" pitchFamily="18" charset="0"/>
                        </a:rPr>
                        <a:t>Description</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354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12</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9</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List of applications for inclusion of names received 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6</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509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13</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10</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List of applications for objection to inclusion of names received 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a:t>
                      </a:r>
                      <a:r>
                        <a:rPr kumimoji="0" lang="en-US" sz="1400" b="1" i="0" u="none" strike="noStrike" kern="1200" cap="none" normalizeH="0" baseline="0" dirty="0" smtClean="0">
                          <a:ln>
                            <a:noFill/>
                          </a:ln>
                          <a:solidFill>
                            <a:srgbClr val="0070C0"/>
                          </a:solidFill>
                          <a:effectLst/>
                          <a:latin typeface="+mj-lt"/>
                          <a:ea typeface="Times New Roman" pitchFamily="18" charset="0"/>
                          <a:cs typeface="Times New Roman" pitchFamily="18" charset="0"/>
                        </a:rPr>
                        <a:t>7</a:t>
                      </a:r>
                      <a:endPar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64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14</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11</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List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of applications for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correction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of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entries/Replacement of EPIC/Marking of PwD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in Electoral Roll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 received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9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15</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 Form 11A</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List of applications for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shifting of addresses within AC - received 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78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16</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endParaRP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11B</a:t>
                      </a:r>
                    </a:p>
                  </a:txBody>
                  <a:tcPr marT="45727" marB="45727"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List of applications for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shifting of addresses outside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AC </a:t>
                      </a:r>
                      <a:r>
                        <a:rPr kumimoji="0" lang="en-US" sz="1400" b="0" i="0" u="none" strike="noStrike" kern="1200" cap="none" normalizeH="0" baseline="0" dirty="0" smtClean="0">
                          <a:ln>
                            <a:noFill/>
                          </a:ln>
                          <a:solidFill>
                            <a:schemeClr val="tx1"/>
                          </a:solidFill>
                          <a:effectLst/>
                          <a:latin typeface="+mn-lt"/>
                          <a:ea typeface="Times New Roman" pitchFamily="18" charset="0"/>
                          <a:cs typeface="Times New Roman" pitchFamily="18" charset="0"/>
                        </a:rPr>
                        <a:t>- received </a:t>
                      </a:r>
                      <a:r>
                        <a:rPr kumimoji="0" lang="en-US" sz="1400" b="0" i="0" u="none" strike="noStrike" kern="1200" cap="none" normalizeH="0" baseline="0" dirty="0">
                          <a:ln>
                            <a:noFill/>
                          </a:ln>
                          <a:solidFill>
                            <a:schemeClr val="tx1"/>
                          </a:solidFill>
                          <a:effectLst/>
                          <a:latin typeface="+mn-lt"/>
                          <a:ea typeface="Times New Roman" pitchFamily="18" charset="0"/>
                          <a:cs typeface="Times New Roman" pitchFamily="18" charset="0"/>
                        </a:rPr>
                        <a:t>in </a:t>
                      </a: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8</a:t>
                      </a:r>
                    </a:p>
                  </a:txBody>
                  <a:tcPr marT="45727" marB="45727"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789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17</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12</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hearing of a claim</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944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13</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to the objector</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19</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14</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to the person in respect of  whom objection has been made</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4358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20</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15</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hearing of an objection to particulars of an entry in the E. Roll</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21</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a:ln>
                            <a:noFill/>
                          </a:ln>
                          <a:solidFill>
                            <a:srgbClr val="0070C0"/>
                          </a:solidFill>
                          <a:effectLst/>
                          <a:latin typeface="+mj-lt"/>
                          <a:ea typeface="Times New Roman" pitchFamily="18" charset="0"/>
                          <a:cs typeface="Times New Roman" pitchFamily="18" charset="0"/>
                        </a:rPr>
                        <a:t>Form 16</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Notice of final publication of Electoral Roll</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22</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17</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name in e roll for local authorities constituency</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2461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23</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18</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roll for graduates constituency</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4616">
                <a:tc>
                  <a:txBody>
                    <a:bodyPr/>
                    <a:lstStyle/>
                    <a:p>
                      <a:r>
                        <a:rPr kumimoji="0" lang="en-IN" sz="1400" b="0" i="0" u="none" strike="noStrike" kern="1200" cap="none" normalizeH="0" baseline="0" dirty="0">
                          <a:ln>
                            <a:noFill/>
                          </a:ln>
                          <a:solidFill>
                            <a:schemeClr val="tx1"/>
                          </a:solidFill>
                          <a:effectLst/>
                          <a:latin typeface="+mj-lt"/>
                          <a:ea typeface="Times New Roman" pitchFamily="18" charset="0"/>
                          <a:cs typeface="Times New Roman" pitchFamily="18" charset="0"/>
                        </a:rPr>
                        <a:t>24</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0C0"/>
                          </a:solidFill>
                          <a:effectLst/>
                          <a:latin typeface="+mj-lt"/>
                          <a:ea typeface="Times New Roman" pitchFamily="18" charset="0"/>
                          <a:cs typeface="Times New Roman" pitchFamily="18" charset="0"/>
                        </a:rPr>
                        <a:t>Form 19</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j-lt"/>
                          <a:ea typeface="Times New Roman" pitchFamily="18" charset="0"/>
                          <a:cs typeface="Times New Roman" pitchFamily="18" charset="0"/>
                        </a:rPr>
                        <a:t>Application for inclusion of name in roll for teachers constituency</a:t>
                      </a:r>
                    </a:p>
                  </a:txBody>
                  <a:tcPr marT="45729" marB="45729" horzOverflow="overflow">
                    <a:lnL w="28575" cap="flat" cmpd="sng" algn="ctr">
                      <a:solidFill>
                        <a:srgbClr val="000066"/>
                      </a:solidFill>
                      <a:prstDash val="solid"/>
                      <a:round/>
                      <a:headEnd type="none" w="med" len="med"/>
                      <a:tailEnd type="none" w="med" len="med"/>
                    </a:lnL>
                    <a:lnR w="28575" cap="flat" cmpd="sng" algn="ctr">
                      <a:solidFill>
                        <a:srgbClr val="000066"/>
                      </a:solidFill>
                      <a:prstDash val="solid"/>
                      <a:round/>
                      <a:headEnd type="none" w="med" len="med"/>
                      <a:tailEnd type="none" w="med" len="med"/>
                    </a:lnR>
                    <a:lnT w="28575" cap="flat" cmpd="sng" algn="ctr">
                      <a:solidFill>
                        <a:srgbClr val="000066"/>
                      </a:solidFill>
                      <a:prstDash val="solid"/>
                      <a:round/>
                      <a:headEnd type="none" w="med" len="med"/>
                      <a:tailEnd type="none" w="med" len="med"/>
                    </a:lnT>
                    <a:lnB w="28575" cap="flat" cmpd="sng" algn="ctr">
                      <a:solidFill>
                        <a:srgbClr val="0000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5" name="Rectangle 70"/>
          <p:cNvSpPr>
            <a:spLocks noChangeArrowheads="1"/>
          </p:cNvSpPr>
          <p:nvPr/>
        </p:nvSpPr>
        <p:spPr bwMode="auto">
          <a:xfrm>
            <a:off x="271734" y="148570"/>
            <a:ext cx="11800930" cy="400110"/>
          </a:xfrm>
          <a:prstGeom prst="rect">
            <a:avLst/>
          </a:prstGeom>
          <a:noFill/>
          <a:ln w="9525">
            <a:noFill/>
            <a:miter lim="800000"/>
            <a:headEnd/>
            <a:tailEnd/>
          </a:ln>
        </p:spPr>
        <p:txBody>
          <a:bodyPr wrap="square" lIns="91439" tIns="45720" rIns="91439" bIns="45720" anchor="ctr">
            <a:spAutoFit/>
          </a:bodyPr>
          <a:lstStyle/>
          <a:p>
            <a:pPr algn="just"/>
            <a:r>
              <a:rPr lang="en-US" altLang="en-US" sz="2000" b="1" dirty="0">
                <a:latin typeface="Arial" charset="0"/>
              </a:rPr>
              <a:t>Statutory </a:t>
            </a:r>
            <a:r>
              <a:rPr lang="en-US" altLang="en-US" sz="2000" b="1" dirty="0" smtClean="0">
                <a:latin typeface="Arial" charset="0"/>
              </a:rPr>
              <a:t>Forms for </a:t>
            </a:r>
            <a:r>
              <a:rPr lang="en-US" altLang="en-US" sz="2000" b="1" dirty="0">
                <a:latin typeface="Arial" charset="0"/>
              </a:rPr>
              <a:t>ER </a:t>
            </a:r>
            <a:r>
              <a:rPr lang="en-US" altLang="en-US" sz="2000" b="1" dirty="0" smtClean="0">
                <a:latin typeface="Arial" charset="0"/>
              </a:rPr>
              <a:t>preparation under</a:t>
            </a:r>
            <a:r>
              <a:rPr lang="en-US" altLang="en-US" sz="2000" b="1" dirty="0" smtClean="0">
                <a:latin typeface="Arial" charset="0"/>
                <a:sym typeface="Wingdings" pitchFamily="2" charset="2"/>
              </a:rPr>
              <a:t> </a:t>
            </a:r>
            <a:r>
              <a:rPr lang="en-US" altLang="en-US" sz="2000" b="1" dirty="0" smtClean="0">
                <a:solidFill>
                  <a:srgbClr val="FF0000"/>
                </a:solidFill>
                <a:latin typeface="Arial" charset="0"/>
                <a:sym typeface="Wingdings" pitchFamily="2" charset="2"/>
              </a:rPr>
              <a:t>R </a:t>
            </a:r>
            <a:r>
              <a:rPr lang="en-US" altLang="en-US" sz="2000" b="1" dirty="0">
                <a:solidFill>
                  <a:srgbClr val="FF0000"/>
                </a:solidFill>
                <a:latin typeface="Arial" charset="0"/>
                <a:sym typeface="Wingdings" pitchFamily="2" charset="2"/>
              </a:rPr>
              <a:t>7, 8, 8B, 10, 13, 15, 19, 22 &amp; </a:t>
            </a:r>
            <a:r>
              <a:rPr lang="en-US" altLang="en-US" sz="2000" b="1" dirty="0" smtClean="0">
                <a:solidFill>
                  <a:srgbClr val="FF0000"/>
                </a:solidFill>
                <a:latin typeface="Arial" charset="0"/>
                <a:sym typeface="Wingdings" pitchFamily="2" charset="2"/>
              </a:rPr>
              <a:t>31 RER, 1960 – contd. </a:t>
            </a:r>
            <a:endParaRPr lang="en-US" altLang="en-US" sz="2000" b="1" dirty="0">
              <a:solidFill>
                <a:srgbClr val="FF0000"/>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8763000" y="3581400"/>
            <a:ext cx="2460626" cy="523220"/>
          </a:xfrm>
          <a:prstGeom prst="rect">
            <a:avLst/>
          </a:prstGeom>
          <a:noFill/>
          <a:ln w="9525">
            <a:noFill/>
            <a:miter lim="800000"/>
            <a:headEnd/>
            <a:tailEnd/>
          </a:ln>
        </p:spPr>
        <p:txBody>
          <a:bodyPr wrap="square" lIns="91439" tIns="45720" rIns="91439" bIns="45720">
            <a:spAutoFit/>
          </a:bodyPr>
          <a:lstStyle/>
          <a:p>
            <a:pPr algn="ctr">
              <a:spcBef>
                <a:spcPct val="50000"/>
              </a:spcBef>
            </a:pPr>
            <a:r>
              <a:rPr lang="en-US" altLang="en-US" sz="1400" b="1" dirty="0">
                <a:latin typeface="Arial" charset="0"/>
              </a:rPr>
              <a:t>On deemed deputation to ECI  </a:t>
            </a:r>
            <a:r>
              <a:rPr lang="en-US" altLang="en-US" sz="1400" b="1" dirty="0">
                <a:solidFill>
                  <a:srgbClr val="FF0000"/>
                </a:solidFill>
                <a:latin typeface="Arial" charset="0"/>
              </a:rPr>
              <a:t>(</a:t>
            </a:r>
            <a:r>
              <a:rPr lang="en-US" altLang="en-US" sz="1400" b="1" dirty="0" smtClean="0">
                <a:solidFill>
                  <a:srgbClr val="FF0000"/>
                </a:solidFill>
                <a:latin typeface="Arial" charset="0"/>
              </a:rPr>
              <a:t>S </a:t>
            </a:r>
            <a:r>
              <a:rPr lang="en-US" altLang="en-US" sz="1400" b="1" dirty="0">
                <a:solidFill>
                  <a:srgbClr val="FF0000"/>
                </a:solidFill>
                <a:latin typeface="Arial" charset="0"/>
              </a:rPr>
              <a:t>13 </a:t>
            </a:r>
            <a:r>
              <a:rPr lang="en-US" altLang="en-US" sz="1400" b="1" dirty="0" smtClean="0">
                <a:solidFill>
                  <a:srgbClr val="FF0000"/>
                </a:solidFill>
                <a:latin typeface="Arial" charset="0"/>
              </a:rPr>
              <a:t>CC RPA 1950)</a:t>
            </a:r>
            <a:endParaRPr lang="en-US" altLang="en-US" sz="1400" b="1" dirty="0">
              <a:solidFill>
                <a:srgbClr val="FF0000"/>
              </a:solidFill>
              <a:latin typeface="Arial" charset="0"/>
            </a:endParaRPr>
          </a:p>
        </p:txBody>
      </p:sp>
      <p:sp>
        <p:nvSpPr>
          <p:cNvPr id="16388" name="AutoShape 5"/>
          <p:cNvSpPr>
            <a:spLocks noChangeArrowheads="1"/>
          </p:cNvSpPr>
          <p:nvPr/>
        </p:nvSpPr>
        <p:spPr bwMode="auto">
          <a:xfrm>
            <a:off x="3962400" y="1676400"/>
            <a:ext cx="1981200" cy="6096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r>
              <a:rPr lang="en-US" altLang="en-US" sz="1400" b="1" dirty="0">
                <a:latin typeface="Arial" charset="0"/>
              </a:rPr>
              <a:t>Chief Electoral </a:t>
            </a:r>
          </a:p>
          <a:p>
            <a:pPr algn="ctr" defTabSz="457196"/>
            <a:r>
              <a:rPr lang="en-US" altLang="en-US" sz="1400" b="1" dirty="0">
                <a:latin typeface="Arial" charset="0"/>
              </a:rPr>
              <a:t>Officer</a:t>
            </a:r>
          </a:p>
        </p:txBody>
      </p:sp>
      <p:sp>
        <p:nvSpPr>
          <p:cNvPr id="16389" name="Line 6"/>
          <p:cNvSpPr>
            <a:spLocks noChangeShapeType="1"/>
          </p:cNvSpPr>
          <p:nvPr/>
        </p:nvSpPr>
        <p:spPr bwMode="auto">
          <a:xfrm flipH="1">
            <a:off x="4419602" y="1447800"/>
            <a:ext cx="15875" cy="22860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390" name="Line 8"/>
          <p:cNvSpPr>
            <a:spLocks noChangeShapeType="1"/>
          </p:cNvSpPr>
          <p:nvPr/>
        </p:nvSpPr>
        <p:spPr bwMode="auto">
          <a:xfrm>
            <a:off x="4724400" y="2286000"/>
            <a:ext cx="0" cy="22860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2" name="Group 9"/>
          <p:cNvGrpSpPr>
            <a:grpSpLocks/>
          </p:cNvGrpSpPr>
          <p:nvPr/>
        </p:nvGrpSpPr>
        <p:grpSpPr bwMode="auto">
          <a:xfrm>
            <a:off x="5699127" y="5715000"/>
            <a:ext cx="1158875" cy="685800"/>
            <a:chOff x="2784" y="3600"/>
            <a:chExt cx="730" cy="432"/>
          </a:xfrm>
          <a:noFill/>
        </p:grpSpPr>
        <p:pic>
          <p:nvPicPr>
            <p:cNvPr id="16429" name="Picture 10" descr="people-networking-icon-symbol-134eff"/>
            <p:cNvPicPr>
              <a:picLocks noChangeAspect="1" noChangeArrowheads="1"/>
            </p:cNvPicPr>
            <p:nvPr/>
          </p:nvPicPr>
          <p:blipFill>
            <a:blip r:embed="rId2" cstate="print"/>
            <a:srcRect/>
            <a:stretch>
              <a:fillRect/>
            </a:stretch>
          </p:blipFill>
          <p:spPr bwMode="auto">
            <a:xfrm>
              <a:off x="2966" y="3600"/>
              <a:ext cx="154" cy="192"/>
            </a:xfrm>
            <a:prstGeom prst="rect">
              <a:avLst/>
            </a:prstGeom>
            <a:grpFill/>
            <a:ln w="9525">
              <a:noFill/>
              <a:miter lim="800000"/>
              <a:headEnd/>
              <a:tailEnd/>
            </a:ln>
          </p:spPr>
        </p:pic>
        <p:pic>
          <p:nvPicPr>
            <p:cNvPr id="16430" name="Picture 11" descr="people-networking-icon-symbol-134eff"/>
            <p:cNvPicPr>
              <a:picLocks noChangeAspect="1" noChangeArrowheads="1"/>
            </p:cNvPicPr>
            <p:nvPr/>
          </p:nvPicPr>
          <p:blipFill>
            <a:blip r:embed="rId2" cstate="print"/>
            <a:srcRect/>
            <a:stretch>
              <a:fillRect/>
            </a:stretch>
          </p:blipFill>
          <p:spPr bwMode="auto">
            <a:xfrm>
              <a:off x="2784" y="3792"/>
              <a:ext cx="154" cy="192"/>
            </a:xfrm>
            <a:prstGeom prst="rect">
              <a:avLst/>
            </a:prstGeom>
            <a:grpFill/>
            <a:ln w="9525">
              <a:noFill/>
              <a:miter lim="800000"/>
              <a:headEnd/>
              <a:tailEnd/>
            </a:ln>
          </p:spPr>
        </p:pic>
        <p:pic>
          <p:nvPicPr>
            <p:cNvPr id="16431" name="Picture 12" descr="people-networking-icon-symbol-134eff"/>
            <p:cNvPicPr>
              <a:picLocks noChangeAspect="1" noChangeArrowheads="1"/>
            </p:cNvPicPr>
            <p:nvPr/>
          </p:nvPicPr>
          <p:blipFill>
            <a:blip r:embed="rId2" cstate="print"/>
            <a:srcRect/>
            <a:stretch>
              <a:fillRect/>
            </a:stretch>
          </p:blipFill>
          <p:spPr bwMode="auto">
            <a:xfrm>
              <a:off x="3168" y="3696"/>
              <a:ext cx="154" cy="192"/>
            </a:xfrm>
            <a:prstGeom prst="rect">
              <a:avLst/>
            </a:prstGeom>
            <a:grpFill/>
            <a:ln w="9525">
              <a:noFill/>
              <a:miter lim="800000"/>
              <a:headEnd/>
              <a:tailEnd/>
            </a:ln>
          </p:spPr>
        </p:pic>
        <p:pic>
          <p:nvPicPr>
            <p:cNvPr id="16432" name="Picture 13" descr="people-networking-icon-symbol-134eff"/>
            <p:cNvPicPr>
              <a:picLocks noChangeAspect="1" noChangeArrowheads="1"/>
            </p:cNvPicPr>
            <p:nvPr/>
          </p:nvPicPr>
          <p:blipFill>
            <a:blip r:embed="rId2" cstate="print"/>
            <a:srcRect/>
            <a:stretch>
              <a:fillRect/>
            </a:stretch>
          </p:blipFill>
          <p:spPr bwMode="auto">
            <a:xfrm>
              <a:off x="3024" y="3840"/>
              <a:ext cx="154" cy="192"/>
            </a:xfrm>
            <a:prstGeom prst="rect">
              <a:avLst/>
            </a:prstGeom>
            <a:grpFill/>
            <a:ln w="9525">
              <a:noFill/>
              <a:miter lim="800000"/>
              <a:headEnd/>
              <a:tailEnd/>
            </a:ln>
          </p:spPr>
        </p:pic>
        <p:pic>
          <p:nvPicPr>
            <p:cNvPr id="16433" name="Picture 14" descr="people-networking-icon-symbol-134eff"/>
            <p:cNvPicPr>
              <a:picLocks noChangeAspect="1" noChangeArrowheads="1"/>
            </p:cNvPicPr>
            <p:nvPr/>
          </p:nvPicPr>
          <p:blipFill>
            <a:blip r:embed="rId2" cstate="print"/>
            <a:srcRect/>
            <a:stretch>
              <a:fillRect/>
            </a:stretch>
          </p:blipFill>
          <p:spPr bwMode="auto">
            <a:xfrm>
              <a:off x="3360" y="3840"/>
              <a:ext cx="154" cy="192"/>
            </a:xfrm>
            <a:prstGeom prst="rect">
              <a:avLst/>
            </a:prstGeom>
            <a:grpFill/>
            <a:ln w="9525">
              <a:noFill/>
              <a:miter lim="800000"/>
              <a:headEnd/>
              <a:tailEnd/>
            </a:ln>
          </p:spPr>
        </p:pic>
        <p:pic>
          <p:nvPicPr>
            <p:cNvPr id="16434" name="Picture 15" descr="people-networking-icon-symbol-134eff"/>
            <p:cNvPicPr>
              <a:picLocks noChangeAspect="1" noChangeArrowheads="1"/>
            </p:cNvPicPr>
            <p:nvPr/>
          </p:nvPicPr>
          <p:blipFill>
            <a:blip r:embed="rId2" cstate="print"/>
            <a:srcRect/>
            <a:stretch>
              <a:fillRect/>
            </a:stretch>
          </p:blipFill>
          <p:spPr bwMode="auto">
            <a:xfrm>
              <a:off x="3360" y="3600"/>
              <a:ext cx="154" cy="192"/>
            </a:xfrm>
            <a:prstGeom prst="rect">
              <a:avLst/>
            </a:prstGeom>
            <a:grpFill/>
            <a:ln w="9525">
              <a:noFill/>
              <a:miter lim="800000"/>
              <a:headEnd/>
              <a:tailEnd/>
            </a:ln>
          </p:spPr>
        </p:pic>
      </p:grpSp>
      <p:grpSp>
        <p:nvGrpSpPr>
          <p:cNvPr id="3" name="Group 14"/>
          <p:cNvGrpSpPr>
            <a:grpSpLocks/>
          </p:cNvGrpSpPr>
          <p:nvPr/>
        </p:nvGrpSpPr>
        <p:grpSpPr bwMode="auto">
          <a:xfrm>
            <a:off x="3733800" y="838201"/>
            <a:ext cx="2057400" cy="600076"/>
            <a:chOff x="1392" y="500"/>
            <a:chExt cx="1248" cy="384"/>
          </a:xfrm>
          <a:noFill/>
        </p:grpSpPr>
        <p:sp>
          <p:nvSpPr>
            <p:cNvPr id="16427" name="AutoShape 17"/>
            <p:cNvSpPr>
              <a:spLocks noChangeArrowheads="1"/>
            </p:cNvSpPr>
            <p:nvPr/>
          </p:nvSpPr>
          <p:spPr bwMode="auto">
            <a:xfrm>
              <a:off x="1392" y="500"/>
              <a:ext cx="1248" cy="384"/>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8" name="Rectangle 18"/>
            <p:cNvSpPr>
              <a:spLocks noChangeArrowheads="1"/>
            </p:cNvSpPr>
            <p:nvPr/>
          </p:nvSpPr>
          <p:spPr bwMode="auto">
            <a:xfrm>
              <a:off x="1498" y="528"/>
              <a:ext cx="1110" cy="335"/>
            </a:xfrm>
            <a:prstGeom prst="rect">
              <a:avLst/>
            </a:prstGeom>
            <a:grpFill/>
            <a:ln w="9525">
              <a:noFill/>
              <a:miter lim="800000"/>
              <a:headEnd/>
              <a:tailEnd/>
            </a:ln>
          </p:spPr>
          <p:txBody>
            <a:bodyPr>
              <a:spAutoFit/>
            </a:bodyPr>
            <a:lstStyle/>
            <a:p>
              <a:r>
                <a:rPr lang="en-US" altLang="en-US" sz="1400" b="1" dirty="0" smtClean="0">
                  <a:latin typeface="Arial" charset="0"/>
                </a:rPr>
                <a:t>DECs</a:t>
              </a:r>
              <a:endParaRPr lang="en-US" altLang="en-US" sz="1400" b="1" strike="sngStrike" dirty="0">
                <a:solidFill>
                  <a:srgbClr val="FF0000"/>
                </a:solidFill>
                <a:latin typeface="Arial" charset="0"/>
              </a:endParaRPr>
            </a:p>
            <a:p>
              <a:r>
                <a:rPr lang="en-US" altLang="en-US" sz="1400" b="1" dirty="0">
                  <a:latin typeface="Arial" charset="0"/>
                </a:rPr>
                <a:t>Pr .Secy./Secretary </a:t>
              </a:r>
            </a:p>
          </p:txBody>
        </p:sp>
      </p:grpSp>
      <p:sp>
        <p:nvSpPr>
          <p:cNvPr id="16393" name="AutoShape 20"/>
          <p:cNvSpPr>
            <a:spLocks noChangeArrowheads="1"/>
          </p:cNvSpPr>
          <p:nvPr/>
        </p:nvSpPr>
        <p:spPr bwMode="auto">
          <a:xfrm>
            <a:off x="5334000" y="3108325"/>
            <a:ext cx="2362200" cy="6096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394" name="Rectangle 21"/>
          <p:cNvSpPr>
            <a:spLocks noChangeArrowheads="1"/>
          </p:cNvSpPr>
          <p:nvPr/>
        </p:nvSpPr>
        <p:spPr bwMode="auto">
          <a:xfrm>
            <a:off x="5486400" y="3124201"/>
            <a:ext cx="2057400" cy="523220"/>
          </a:xfrm>
          <a:prstGeom prst="rect">
            <a:avLst/>
          </a:prstGeom>
          <a:noFill/>
          <a:ln w="9525">
            <a:noFill/>
            <a:miter lim="800000"/>
            <a:headEnd/>
            <a:tailEnd/>
          </a:ln>
        </p:spPr>
        <p:txBody>
          <a:bodyPr lIns="91439" tIns="45720" rIns="91439" bIns="45720">
            <a:spAutoFit/>
          </a:bodyPr>
          <a:lstStyle/>
          <a:p>
            <a:pPr algn="ctr"/>
            <a:r>
              <a:rPr lang="en-US" altLang="en-US" sz="1400" b="1" dirty="0">
                <a:latin typeface="Arial" charset="0"/>
              </a:rPr>
              <a:t>Electoral Registration </a:t>
            </a:r>
          </a:p>
          <a:p>
            <a:pPr algn="ctr"/>
            <a:r>
              <a:rPr lang="en-US" altLang="en-US" sz="1400" b="1" dirty="0">
                <a:latin typeface="Arial" charset="0"/>
              </a:rPr>
              <a:t>Officer</a:t>
            </a:r>
          </a:p>
        </p:txBody>
      </p:sp>
      <p:sp>
        <p:nvSpPr>
          <p:cNvPr id="16395" name="Line 22"/>
          <p:cNvSpPr>
            <a:spLocks noChangeShapeType="1"/>
          </p:cNvSpPr>
          <p:nvPr/>
        </p:nvSpPr>
        <p:spPr bwMode="auto">
          <a:xfrm>
            <a:off x="4267200" y="533400"/>
            <a:ext cx="0" cy="30480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4" name="Group 20"/>
          <p:cNvGrpSpPr>
            <a:grpSpLocks/>
          </p:cNvGrpSpPr>
          <p:nvPr/>
        </p:nvGrpSpPr>
        <p:grpSpPr bwMode="auto">
          <a:xfrm>
            <a:off x="5334000" y="5029200"/>
            <a:ext cx="1854200" cy="533400"/>
            <a:chOff x="2400" y="3072"/>
            <a:chExt cx="1168" cy="336"/>
          </a:xfrm>
          <a:noFill/>
        </p:grpSpPr>
        <p:sp>
          <p:nvSpPr>
            <p:cNvPr id="16425" name="AutoShape 28"/>
            <p:cNvSpPr>
              <a:spLocks noChangeArrowheads="1"/>
            </p:cNvSpPr>
            <p:nvPr/>
          </p:nvSpPr>
          <p:spPr bwMode="auto">
            <a:xfrm>
              <a:off x="2400" y="3072"/>
              <a:ext cx="1168" cy="336"/>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6" name="Text Box 27"/>
            <p:cNvSpPr txBox="1">
              <a:spLocks noChangeArrowheads="1"/>
            </p:cNvSpPr>
            <p:nvPr/>
          </p:nvSpPr>
          <p:spPr bwMode="auto">
            <a:xfrm>
              <a:off x="2448" y="3156"/>
              <a:ext cx="1008" cy="200"/>
            </a:xfrm>
            <a:prstGeom prst="rect">
              <a:avLst/>
            </a:prstGeom>
            <a:grpFill/>
            <a:ln w="9525">
              <a:noFill/>
              <a:miter lim="800000"/>
              <a:headEnd/>
              <a:tailEnd/>
            </a:ln>
          </p:spPr>
          <p:txBody>
            <a:bodyPr lIns="91430" tIns="45715" rIns="91430" bIns="45715">
              <a:spAutoFit/>
            </a:bodyPr>
            <a:lstStyle/>
            <a:p>
              <a:pPr algn="ctr" defTabSz="457196">
                <a:spcBef>
                  <a:spcPct val="50000"/>
                </a:spcBef>
              </a:pPr>
              <a:r>
                <a:rPr lang="en-US" altLang="en-US" sz="1400" b="1" dirty="0">
                  <a:latin typeface="Arial" charset="0"/>
                  <a:ea typeface="Arial Unicode MS" pitchFamily="34" charset="-128"/>
                  <a:cs typeface="Arial Unicode MS" pitchFamily="34" charset="-128"/>
                </a:rPr>
                <a:t>Supervisors</a:t>
              </a:r>
            </a:p>
          </p:txBody>
        </p:sp>
      </p:grpSp>
      <p:sp>
        <p:nvSpPr>
          <p:cNvPr id="16397" name="Line 29"/>
          <p:cNvSpPr>
            <a:spLocks noChangeShapeType="1"/>
          </p:cNvSpPr>
          <p:nvPr/>
        </p:nvSpPr>
        <p:spPr bwMode="auto">
          <a:xfrm>
            <a:off x="5943600" y="5562600"/>
            <a:ext cx="0" cy="30480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5" name="Group 30"/>
          <p:cNvGrpSpPr>
            <a:grpSpLocks/>
          </p:cNvGrpSpPr>
          <p:nvPr/>
        </p:nvGrpSpPr>
        <p:grpSpPr bwMode="auto">
          <a:xfrm>
            <a:off x="2209800" y="2057400"/>
            <a:ext cx="1600200" cy="533400"/>
            <a:chOff x="3168" y="1929"/>
            <a:chExt cx="1488" cy="384"/>
          </a:xfrm>
          <a:noFill/>
        </p:grpSpPr>
        <p:sp>
          <p:nvSpPr>
            <p:cNvPr id="16423" name="Text Box 31"/>
            <p:cNvSpPr txBox="1">
              <a:spLocks noChangeArrowheads="1"/>
            </p:cNvSpPr>
            <p:nvPr/>
          </p:nvSpPr>
          <p:spPr bwMode="auto">
            <a:xfrm>
              <a:off x="3168" y="2024"/>
              <a:ext cx="1488" cy="229"/>
            </a:xfrm>
            <a:prstGeom prst="rect">
              <a:avLst/>
            </a:prstGeom>
            <a:grpFill/>
            <a:ln w="9525">
              <a:noFill/>
              <a:miter lim="800000"/>
              <a:headEnd/>
              <a:tailEnd/>
            </a:ln>
          </p:spPr>
          <p:txBody>
            <a:bodyPr lIns="91430" tIns="45715" rIns="91430" bIns="45715">
              <a:spAutoFit/>
            </a:bodyPr>
            <a:lstStyle/>
            <a:p>
              <a:pPr algn="ctr" defTabSz="457196">
                <a:spcBef>
                  <a:spcPct val="50000"/>
                </a:spcBef>
              </a:pPr>
              <a:r>
                <a:rPr lang="en-US" altLang="en-US" sz="1400" b="1" dirty="0">
                  <a:latin typeface="Arial" charset="0"/>
                  <a:ea typeface="Arial Unicode MS" pitchFamily="34" charset="-128"/>
                  <a:cs typeface="Arial Unicode MS" pitchFamily="34" charset="-128"/>
                </a:rPr>
                <a:t>Roll Observers</a:t>
              </a:r>
            </a:p>
          </p:txBody>
        </p:sp>
        <p:sp>
          <p:nvSpPr>
            <p:cNvPr id="16424" name="AutoShape 32"/>
            <p:cNvSpPr>
              <a:spLocks noChangeArrowheads="1"/>
            </p:cNvSpPr>
            <p:nvPr/>
          </p:nvSpPr>
          <p:spPr bwMode="auto">
            <a:xfrm>
              <a:off x="3215" y="1929"/>
              <a:ext cx="1392" cy="384"/>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grpSp>
      <p:sp>
        <p:nvSpPr>
          <p:cNvPr id="16399" name="Line 33"/>
          <p:cNvSpPr>
            <a:spLocks noChangeShapeType="1"/>
          </p:cNvSpPr>
          <p:nvPr/>
        </p:nvSpPr>
        <p:spPr bwMode="auto">
          <a:xfrm>
            <a:off x="4724402" y="3048000"/>
            <a:ext cx="1076325" cy="182880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0" name="Line 34"/>
          <p:cNvSpPr>
            <a:spLocks noChangeShapeType="1"/>
          </p:cNvSpPr>
          <p:nvPr/>
        </p:nvSpPr>
        <p:spPr bwMode="auto">
          <a:xfrm>
            <a:off x="4953000" y="3429000"/>
            <a:ext cx="3810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1" name="Line 35"/>
          <p:cNvSpPr>
            <a:spLocks noChangeShapeType="1"/>
          </p:cNvSpPr>
          <p:nvPr/>
        </p:nvSpPr>
        <p:spPr bwMode="auto">
          <a:xfrm>
            <a:off x="5334000" y="4038600"/>
            <a:ext cx="3048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2" name="Line 36"/>
          <p:cNvSpPr>
            <a:spLocks noChangeShapeType="1"/>
          </p:cNvSpPr>
          <p:nvPr/>
        </p:nvSpPr>
        <p:spPr bwMode="auto">
          <a:xfrm>
            <a:off x="5638800" y="4572000"/>
            <a:ext cx="304800" cy="0"/>
          </a:xfrm>
          <a:prstGeom prst="line">
            <a:avLst/>
          </a:prstGeom>
          <a:noFill/>
          <a:ln w="9525">
            <a:solidFill>
              <a:schemeClr val="tx1"/>
            </a:solidFill>
            <a:round/>
            <a:headEnd/>
            <a:tailEnd type="triangle" w="med" len="med"/>
          </a:ln>
        </p:spPr>
        <p:txBody>
          <a:bodyPr lIns="91439" tIns="45720" rIns="91439" bIns="45720"/>
          <a:lstStyle/>
          <a:p>
            <a:endParaRPr lang="en-IN"/>
          </a:p>
        </p:txBody>
      </p:sp>
      <p:grpSp>
        <p:nvGrpSpPr>
          <p:cNvPr id="6" name="Group 37"/>
          <p:cNvGrpSpPr>
            <a:grpSpLocks/>
          </p:cNvGrpSpPr>
          <p:nvPr/>
        </p:nvGrpSpPr>
        <p:grpSpPr bwMode="auto">
          <a:xfrm>
            <a:off x="5715000" y="3825875"/>
            <a:ext cx="2286000" cy="528638"/>
            <a:chOff x="2592" y="2400"/>
            <a:chExt cx="1440" cy="290"/>
          </a:xfrm>
          <a:noFill/>
        </p:grpSpPr>
        <p:sp>
          <p:nvSpPr>
            <p:cNvPr id="16421" name="AutoShape 38"/>
            <p:cNvSpPr>
              <a:spLocks noChangeArrowheads="1"/>
            </p:cNvSpPr>
            <p:nvPr/>
          </p:nvSpPr>
          <p:spPr bwMode="auto">
            <a:xfrm>
              <a:off x="2592" y="2400"/>
              <a:ext cx="1440" cy="290"/>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2" name="Text Box 39"/>
            <p:cNvSpPr txBox="1">
              <a:spLocks noChangeArrowheads="1"/>
            </p:cNvSpPr>
            <p:nvPr/>
          </p:nvSpPr>
          <p:spPr bwMode="auto">
            <a:xfrm>
              <a:off x="2741" y="2400"/>
              <a:ext cx="1193" cy="287"/>
            </a:xfrm>
            <a:prstGeom prst="rect">
              <a:avLst/>
            </a:prstGeom>
            <a:grpFill/>
            <a:ln w="9525">
              <a:noFill/>
              <a:miter lim="800000"/>
              <a:headEnd/>
              <a:tailEnd/>
            </a:ln>
          </p:spPr>
          <p:txBody>
            <a:bodyPr>
              <a:spAutoFit/>
            </a:bodyPr>
            <a:lstStyle/>
            <a:p>
              <a:pPr>
                <a:spcBef>
                  <a:spcPct val="50000"/>
                </a:spcBef>
              </a:pPr>
              <a:r>
                <a:rPr lang="en-US" altLang="en-US" sz="1400" b="1" dirty="0">
                  <a:latin typeface="Arial" charset="0"/>
                </a:rPr>
                <a:t>Assistant Electoral Registration Officer</a:t>
              </a:r>
            </a:p>
          </p:txBody>
        </p:sp>
      </p:grpSp>
      <p:sp>
        <p:nvSpPr>
          <p:cNvPr id="16404" name="AutoShape 41"/>
          <p:cNvSpPr>
            <a:spLocks noChangeArrowheads="1"/>
          </p:cNvSpPr>
          <p:nvPr/>
        </p:nvSpPr>
        <p:spPr bwMode="auto">
          <a:xfrm>
            <a:off x="6172200" y="4419602"/>
            <a:ext cx="2209800" cy="485775"/>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06" name="AutoShape 46"/>
          <p:cNvSpPr>
            <a:spLocks/>
          </p:cNvSpPr>
          <p:nvPr/>
        </p:nvSpPr>
        <p:spPr bwMode="auto">
          <a:xfrm rot="-1500197">
            <a:off x="7821613" y="1409700"/>
            <a:ext cx="914400" cy="4878388"/>
          </a:xfrm>
          <a:prstGeom prst="rightBrace">
            <a:avLst>
              <a:gd name="adj1" fmla="val 36728"/>
              <a:gd name="adj2" fmla="val 50000"/>
            </a:avLst>
          </a:prstGeom>
          <a:noFill/>
          <a:ln w="9525">
            <a:solidFill>
              <a:schemeClr val="tx1"/>
            </a:solidFill>
            <a:round/>
            <a:headEnd/>
            <a:tailEnd/>
          </a:ln>
        </p:spPr>
        <p:txBody>
          <a:bodyPr wrap="none" lIns="91439" tIns="45720" rIns="91439" bIns="45720" anchor="ctr"/>
          <a:lstStyle/>
          <a:p>
            <a:endParaRPr lang="en-GB" altLang="en-US" dirty="0">
              <a:latin typeface="Arial" charset="0"/>
            </a:endParaRPr>
          </a:p>
        </p:txBody>
      </p:sp>
      <p:sp>
        <p:nvSpPr>
          <p:cNvPr id="16407" name="Text Box 50"/>
          <p:cNvSpPr txBox="1">
            <a:spLocks noChangeArrowheads="1"/>
          </p:cNvSpPr>
          <p:nvPr/>
        </p:nvSpPr>
        <p:spPr bwMode="auto">
          <a:xfrm>
            <a:off x="6324600" y="304802"/>
            <a:ext cx="4114800" cy="646331"/>
          </a:xfrm>
          <a:prstGeom prst="rect">
            <a:avLst/>
          </a:prstGeom>
          <a:noFill/>
          <a:ln w="9525">
            <a:noFill/>
            <a:miter lim="800000"/>
            <a:headEnd/>
            <a:tailEnd/>
          </a:ln>
        </p:spPr>
        <p:txBody>
          <a:bodyPr lIns="91439" tIns="45720" rIns="91439" bIns="45720">
            <a:spAutoFit/>
          </a:bodyPr>
          <a:lstStyle/>
          <a:p>
            <a:pPr algn="ctr">
              <a:spcBef>
                <a:spcPct val="50000"/>
              </a:spcBef>
            </a:pPr>
            <a:r>
              <a:rPr lang="en-US" altLang="en-US" b="1" dirty="0">
                <a:latin typeface="Arial" charset="0"/>
              </a:rPr>
              <a:t>Administrative Machinery for ER Management</a:t>
            </a:r>
          </a:p>
        </p:txBody>
      </p:sp>
      <p:sp>
        <p:nvSpPr>
          <p:cNvPr id="16408" name="Line 34"/>
          <p:cNvSpPr>
            <a:spLocks noChangeShapeType="1"/>
          </p:cNvSpPr>
          <p:nvPr/>
        </p:nvSpPr>
        <p:spPr bwMode="auto">
          <a:xfrm>
            <a:off x="4022725" y="2895600"/>
            <a:ext cx="4572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09" name="Line 34"/>
          <p:cNvSpPr>
            <a:spLocks noChangeShapeType="1"/>
          </p:cNvSpPr>
          <p:nvPr/>
        </p:nvSpPr>
        <p:spPr bwMode="auto">
          <a:xfrm>
            <a:off x="3810000" y="2406650"/>
            <a:ext cx="762000" cy="0"/>
          </a:xfrm>
          <a:prstGeom prst="line">
            <a:avLst/>
          </a:prstGeom>
          <a:noFill/>
          <a:ln w="9525">
            <a:solidFill>
              <a:schemeClr val="tx1"/>
            </a:solidFill>
            <a:round/>
            <a:headEnd/>
            <a:tailEnd type="triangle" w="med" len="med"/>
          </a:ln>
        </p:spPr>
        <p:txBody>
          <a:bodyPr lIns="91439" tIns="45720" rIns="91439" bIns="45720"/>
          <a:lstStyle/>
          <a:p>
            <a:endParaRPr lang="en-IN"/>
          </a:p>
        </p:txBody>
      </p:sp>
      <p:sp>
        <p:nvSpPr>
          <p:cNvPr id="16410" name="AutoShape 24"/>
          <p:cNvSpPr>
            <a:spLocks noChangeArrowheads="1"/>
          </p:cNvSpPr>
          <p:nvPr/>
        </p:nvSpPr>
        <p:spPr bwMode="auto">
          <a:xfrm>
            <a:off x="2209800" y="2667000"/>
            <a:ext cx="1752600" cy="5334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11" name="Text Box 25"/>
          <p:cNvSpPr txBox="1">
            <a:spLocks noChangeArrowheads="1"/>
          </p:cNvSpPr>
          <p:nvPr/>
        </p:nvSpPr>
        <p:spPr bwMode="auto">
          <a:xfrm>
            <a:off x="2270127" y="2743200"/>
            <a:ext cx="1704975" cy="630942"/>
          </a:xfrm>
          <a:prstGeom prst="rect">
            <a:avLst/>
          </a:prstGeom>
          <a:noFill/>
          <a:ln w="9525">
            <a:noFill/>
            <a:miter lim="800000"/>
            <a:headEnd/>
            <a:tailEnd/>
          </a:ln>
        </p:spPr>
        <p:txBody>
          <a:bodyPr lIns="91439" tIns="45720" rIns="91439" bIns="45720">
            <a:spAutoFit/>
          </a:bodyPr>
          <a:lstStyle/>
          <a:p>
            <a:pPr>
              <a:spcBef>
                <a:spcPct val="50000"/>
              </a:spcBef>
            </a:pPr>
            <a:r>
              <a:rPr lang="en-US" altLang="en-US" sz="1400" b="1" dirty="0">
                <a:latin typeface="Arial" charset="0"/>
              </a:rPr>
              <a:t>Appellate Officers</a:t>
            </a:r>
          </a:p>
          <a:p>
            <a:pPr>
              <a:spcBef>
                <a:spcPct val="50000"/>
              </a:spcBef>
            </a:pPr>
            <a:endParaRPr lang="en-US" altLang="en-US" sz="1400" b="1" dirty="0">
              <a:latin typeface="Arial" charset="0"/>
            </a:endParaRPr>
          </a:p>
        </p:txBody>
      </p:sp>
      <p:grpSp>
        <p:nvGrpSpPr>
          <p:cNvPr id="7" name="Group 42"/>
          <p:cNvGrpSpPr>
            <a:grpSpLocks/>
          </p:cNvGrpSpPr>
          <p:nvPr/>
        </p:nvGrpSpPr>
        <p:grpSpPr bwMode="auto">
          <a:xfrm>
            <a:off x="4495800" y="2482852"/>
            <a:ext cx="2438400" cy="533400"/>
            <a:chOff x="1776" y="1584"/>
            <a:chExt cx="1536" cy="336"/>
          </a:xfrm>
          <a:noFill/>
        </p:grpSpPr>
        <p:sp>
          <p:nvSpPr>
            <p:cNvPr id="16419" name="AutoShape 24"/>
            <p:cNvSpPr>
              <a:spLocks noChangeArrowheads="1"/>
            </p:cNvSpPr>
            <p:nvPr/>
          </p:nvSpPr>
          <p:spPr bwMode="auto">
            <a:xfrm>
              <a:off x="1776" y="1584"/>
              <a:ext cx="1536" cy="336"/>
            </a:xfrm>
            <a:prstGeom prst="roundRect">
              <a:avLst>
                <a:gd name="adj" fmla="val 16667"/>
              </a:avLst>
            </a:prstGeom>
            <a:grpFill/>
            <a:ln w="38100">
              <a:solidFill>
                <a:srgbClr val="800000"/>
              </a:solidFill>
              <a:round/>
              <a:headEnd/>
              <a:tailEnd/>
            </a:ln>
          </p:spPr>
          <p:txBody>
            <a:bodyPr wrap="none" lIns="91430" tIns="45715" rIns="91430" bIns="45715"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20" name="Rectangle 21"/>
            <p:cNvSpPr>
              <a:spLocks noChangeArrowheads="1"/>
            </p:cNvSpPr>
            <p:nvPr/>
          </p:nvSpPr>
          <p:spPr bwMode="auto">
            <a:xfrm>
              <a:off x="1872" y="1584"/>
              <a:ext cx="1296" cy="330"/>
            </a:xfrm>
            <a:prstGeom prst="rect">
              <a:avLst/>
            </a:prstGeom>
            <a:grpFill/>
            <a:ln w="9525">
              <a:noFill/>
              <a:miter lim="800000"/>
              <a:headEnd/>
              <a:tailEnd/>
            </a:ln>
          </p:spPr>
          <p:txBody>
            <a:bodyPr>
              <a:spAutoFit/>
            </a:bodyPr>
            <a:lstStyle/>
            <a:p>
              <a:pPr algn="ctr"/>
              <a:r>
                <a:rPr lang="en-US" altLang="en-US" sz="1400" b="1" dirty="0">
                  <a:latin typeface="Arial" charset="0"/>
                </a:rPr>
                <a:t>District Election </a:t>
              </a:r>
            </a:p>
            <a:p>
              <a:pPr algn="ctr"/>
              <a:r>
                <a:rPr lang="en-US" altLang="en-US" sz="1400" b="1" dirty="0">
                  <a:latin typeface="Arial" charset="0"/>
                </a:rPr>
                <a:t>Officer</a:t>
              </a:r>
            </a:p>
          </p:txBody>
        </p:sp>
      </p:grpSp>
      <p:sp>
        <p:nvSpPr>
          <p:cNvPr id="16413" name="AutoShape 32"/>
          <p:cNvSpPr>
            <a:spLocks noChangeArrowheads="1"/>
          </p:cNvSpPr>
          <p:nvPr/>
        </p:nvSpPr>
        <p:spPr bwMode="auto">
          <a:xfrm>
            <a:off x="6934200" y="5835650"/>
            <a:ext cx="1854200" cy="5334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14" name="Rectangle 43"/>
          <p:cNvSpPr>
            <a:spLocks noChangeArrowheads="1"/>
          </p:cNvSpPr>
          <p:nvPr/>
        </p:nvSpPr>
        <p:spPr bwMode="auto">
          <a:xfrm>
            <a:off x="6934200" y="5943602"/>
            <a:ext cx="1834154" cy="307777"/>
          </a:xfrm>
          <a:prstGeom prst="rect">
            <a:avLst/>
          </a:prstGeom>
          <a:noFill/>
          <a:ln w="9525">
            <a:noFill/>
            <a:miter lim="800000"/>
            <a:headEnd/>
            <a:tailEnd/>
          </a:ln>
        </p:spPr>
        <p:txBody>
          <a:bodyPr wrap="none" lIns="91439" tIns="45720" rIns="91439" bIns="45720">
            <a:spAutoFit/>
          </a:bodyPr>
          <a:lstStyle/>
          <a:p>
            <a:pPr>
              <a:spcBef>
                <a:spcPct val="50000"/>
              </a:spcBef>
            </a:pPr>
            <a:r>
              <a:rPr lang="en-US" altLang="en-US" sz="1400" b="1" dirty="0">
                <a:latin typeface="Arial" charset="0"/>
              </a:rPr>
              <a:t>Booth Level Officer</a:t>
            </a:r>
          </a:p>
        </p:txBody>
      </p:sp>
      <p:sp>
        <p:nvSpPr>
          <p:cNvPr id="16415" name="Text Box 42"/>
          <p:cNvSpPr txBox="1">
            <a:spLocks noChangeArrowheads="1"/>
          </p:cNvSpPr>
          <p:nvPr/>
        </p:nvSpPr>
        <p:spPr bwMode="auto">
          <a:xfrm>
            <a:off x="6361115" y="4495802"/>
            <a:ext cx="2020887" cy="307777"/>
          </a:xfrm>
          <a:prstGeom prst="rect">
            <a:avLst/>
          </a:prstGeom>
          <a:noFill/>
          <a:ln w="9525">
            <a:noFill/>
            <a:miter lim="800000"/>
            <a:headEnd/>
            <a:tailEnd/>
          </a:ln>
        </p:spPr>
        <p:txBody>
          <a:bodyPr lIns="91439" tIns="45720" rIns="91439" bIns="45720">
            <a:spAutoFit/>
          </a:bodyPr>
          <a:lstStyle/>
          <a:p>
            <a:pPr>
              <a:spcBef>
                <a:spcPct val="50000"/>
              </a:spcBef>
            </a:pPr>
            <a:r>
              <a:rPr lang="en-US" altLang="en-US" sz="1400" b="1" dirty="0">
                <a:latin typeface="Arial" charset="0"/>
              </a:rPr>
              <a:t>Designated Officers</a:t>
            </a:r>
          </a:p>
        </p:txBody>
      </p:sp>
      <p:sp>
        <p:nvSpPr>
          <p:cNvPr id="16416" name="AutoShape 24"/>
          <p:cNvSpPr>
            <a:spLocks noChangeArrowheads="1"/>
          </p:cNvSpPr>
          <p:nvPr/>
        </p:nvSpPr>
        <p:spPr bwMode="auto">
          <a:xfrm>
            <a:off x="3124200" y="92075"/>
            <a:ext cx="2667000" cy="533400"/>
          </a:xfrm>
          <a:prstGeom prst="roundRect">
            <a:avLst>
              <a:gd name="adj" fmla="val 16667"/>
            </a:avLst>
          </a:prstGeom>
          <a:noFill/>
          <a:ln w="38100">
            <a:solidFill>
              <a:srgbClr val="800000"/>
            </a:solidFill>
            <a:round/>
            <a:headEnd/>
            <a:tailEnd/>
          </a:ln>
        </p:spPr>
        <p:txBody>
          <a:bodyPr wrap="none" lIns="91430" tIns="45714" rIns="91430" bIns="45714" anchor="ctr"/>
          <a:lstStyle/>
          <a:p>
            <a:pPr algn="ctr" defTabSz="457196"/>
            <a:endParaRPr lang="en-GB" altLang="en-US" sz="1600" b="1" dirty="0">
              <a:latin typeface="Arial" charset="0"/>
              <a:ea typeface="Arial Unicode MS" pitchFamily="34" charset="-128"/>
              <a:cs typeface="Arial Unicode MS" pitchFamily="34" charset="-128"/>
            </a:endParaRPr>
          </a:p>
        </p:txBody>
      </p:sp>
      <p:sp>
        <p:nvSpPr>
          <p:cNvPr id="16417" name="Text Box 7"/>
          <p:cNvSpPr txBox="1">
            <a:spLocks noChangeArrowheads="1"/>
          </p:cNvSpPr>
          <p:nvPr/>
        </p:nvSpPr>
        <p:spPr bwMode="auto">
          <a:xfrm>
            <a:off x="3276600" y="92075"/>
            <a:ext cx="2362200" cy="523208"/>
          </a:xfrm>
          <a:prstGeom prst="rect">
            <a:avLst/>
          </a:prstGeom>
          <a:noFill/>
          <a:ln w="9525">
            <a:noFill/>
            <a:miter lim="800000"/>
            <a:headEnd/>
            <a:tailEnd/>
          </a:ln>
        </p:spPr>
        <p:txBody>
          <a:bodyPr lIns="91430" tIns="45714" rIns="91430" bIns="45714">
            <a:spAutoFit/>
          </a:bodyPr>
          <a:lstStyle/>
          <a:p>
            <a:pPr algn="ctr" defTabSz="457196"/>
            <a:r>
              <a:rPr lang="en-US" altLang="en-US" sz="1400" b="1" dirty="0">
                <a:latin typeface="Arial" charset="0"/>
                <a:ea typeface="Arial Unicode MS" pitchFamily="34" charset="-128"/>
                <a:cs typeface="Arial Unicode MS" pitchFamily="34" charset="-128"/>
              </a:rPr>
              <a:t>Election Commission of India</a:t>
            </a:r>
            <a:endParaRPr lang="en-US" altLang="en-US" sz="1400" dirty="0">
              <a:latin typeface="Arial" charset="0"/>
              <a:ea typeface="Arial Unicode MS" pitchFamily="34" charset="-128"/>
              <a:cs typeface="Arial Unicode MS"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79375" y="1340768"/>
            <a:ext cx="11287203" cy="3785652"/>
          </a:xfrm>
          <a:prstGeom prst="rect">
            <a:avLst/>
          </a:prstGeom>
          <a:noFill/>
          <a:ln w="9525">
            <a:noFill/>
            <a:miter lim="800000"/>
            <a:headEnd/>
            <a:tailEnd/>
          </a:ln>
        </p:spPr>
        <p:txBody>
          <a:bodyPr wrap="square" lIns="91439" tIns="45720" rIns="91439" bIns="45720">
            <a:spAutoFit/>
          </a:bodyPr>
          <a:lstStyle/>
          <a:p>
            <a:pPr algn="just"/>
            <a:r>
              <a:rPr lang="en-GB" sz="2000" b="1" dirty="0" smtClean="0">
                <a:latin typeface="Calibri" panose="020F0502020204030204" pitchFamily="34" charset="0"/>
                <a:ea typeface="Calibri" panose="020F0502020204030204" pitchFamily="34" charset="0"/>
                <a:cs typeface="Calibri" panose="020F0502020204030204" pitchFamily="34" charset="0"/>
              </a:rPr>
              <a:t>16. Disqualifications </a:t>
            </a:r>
            <a:r>
              <a:rPr lang="en-GB" sz="2000" b="1" dirty="0">
                <a:latin typeface="Calibri" panose="020F0502020204030204" pitchFamily="34" charset="0"/>
                <a:ea typeface="Calibri" panose="020F0502020204030204" pitchFamily="34" charset="0"/>
                <a:cs typeface="Calibri" panose="020F0502020204030204" pitchFamily="34" charset="0"/>
              </a:rPr>
              <a:t>for registration in an </a:t>
            </a:r>
            <a:r>
              <a:rPr lang="en-GB" sz="2000" b="1" dirty="0" smtClean="0">
                <a:latin typeface="Calibri" panose="020F0502020204030204" pitchFamily="34" charset="0"/>
                <a:ea typeface="Calibri" panose="020F0502020204030204" pitchFamily="34" charset="0"/>
                <a:cs typeface="Calibri" panose="020F0502020204030204" pitchFamily="34" charset="0"/>
              </a:rPr>
              <a:t>electoral roll </a:t>
            </a:r>
            <a:r>
              <a:rPr lang="en-US" altLang="en-US" sz="20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GB" sz="2000" dirty="0" smtClean="0">
                <a:latin typeface="Calibri" panose="020F0502020204030204" pitchFamily="34" charset="0"/>
                <a:ea typeface="Calibri" panose="020F0502020204030204" pitchFamily="34" charset="0"/>
                <a:cs typeface="Calibri" panose="020F0502020204030204" pitchFamily="34" charset="0"/>
              </a:rPr>
              <a:t>—</a:t>
            </a:r>
            <a:endParaRPr lang="en-GB" sz="2000" dirty="0">
              <a:latin typeface="Calibri" panose="020F0502020204030204" pitchFamily="34" charset="0"/>
              <a:ea typeface="Calibri" panose="020F0502020204030204" pitchFamily="34" charset="0"/>
              <a:cs typeface="Calibri" panose="020F0502020204030204" pitchFamily="34" charset="0"/>
            </a:endParaRPr>
          </a:p>
          <a:p>
            <a:pPr algn="just"/>
            <a:r>
              <a:rPr lang="en-GB" sz="2000" dirty="0">
                <a:latin typeface="Calibri" panose="020F0502020204030204" pitchFamily="34" charset="0"/>
                <a:ea typeface="Calibri" panose="020F0502020204030204" pitchFamily="34" charset="0"/>
                <a:cs typeface="Calibri" panose="020F0502020204030204" pitchFamily="34" charset="0"/>
              </a:rPr>
              <a:t>(1) A person shall be disqualified for registration in an electoral roll if he—</a:t>
            </a:r>
          </a:p>
          <a:p>
            <a:pPr lvl="1" algn="just"/>
            <a:r>
              <a:rPr lang="en-GB" sz="2000" dirty="0">
                <a:latin typeface="Calibri" panose="020F0502020204030204" pitchFamily="34" charset="0"/>
                <a:ea typeface="Calibri" panose="020F0502020204030204" pitchFamily="34" charset="0"/>
                <a:cs typeface="Calibri" panose="020F0502020204030204" pitchFamily="34" charset="0"/>
              </a:rPr>
              <a:t>(a) is not a citizen of India; or</a:t>
            </a:r>
          </a:p>
          <a:p>
            <a:pPr lvl="1" algn="just"/>
            <a:r>
              <a:rPr lang="en-GB" sz="2000" dirty="0">
                <a:latin typeface="Calibri" panose="020F0502020204030204" pitchFamily="34" charset="0"/>
                <a:ea typeface="Calibri" panose="020F0502020204030204" pitchFamily="34" charset="0"/>
                <a:cs typeface="Calibri" panose="020F0502020204030204" pitchFamily="34" charset="0"/>
              </a:rPr>
              <a:t>(b) is of unsound mind and stands so declared by a competent court; or</a:t>
            </a:r>
          </a:p>
          <a:p>
            <a:pPr lvl="1" algn="just"/>
            <a:r>
              <a:rPr lang="en-GB" sz="2000" dirty="0">
                <a:latin typeface="Calibri" panose="020F0502020204030204" pitchFamily="34" charset="0"/>
                <a:ea typeface="Calibri" panose="020F0502020204030204" pitchFamily="34" charset="0"/>
                <a:cs typeface="Calibri" panose="020F0502020204030204" pitchFamily="34" charset="0"/>
              </a:rPr>
              <a:t>(c) is for the time being disqualified from voting under the provisions of any law relating to corrupt practices and other offenses in connection with elections.</a:t>
            </a:r>
          </a:p>
          <a:p>
            <a:pPr lvl="1" algn="just"/>
            <a:endParaRPr lang="en-GB" sz="2000" dirty="0">
              <a:latin typeface="Calibri" panose="020F0502020204030204" pitchFamily="34" charset="0"/>
              <a:ea typeface="Calibri" panose="020F0502020204030204" pitchFamily="34" charset="0"/>
              <a:cs typeface="Calibri" panose="020F0502020204030204" pitchFamily="34" charset="0"/>
            </a:endParaRPr>
          </a:p>
          <a:p>
            <a:pPr algn="just"/>
            <a:r>
              <a:rPr lang="en-GB" sz="2000" dirty="0">
                <a:latin typeface="Calibri" panose="020F0502020204030204" pitchFamily="34" charset="0"/>
                <a:ea typeface="Calibri" panose="020F0502020204030204" pitchFamily="34" charset="0"/>
                <a:cs typeface="Calibri" panose="020F0502020204030204" pitchFamily="34" charset="0"/>
              </a:rPr>
              <a:t>(2) The name of any person who becomes so disqualified after registration shall forthwith be struck off the electoral roll in which it is included: </a:t>
            </a:r>
          </a:p>
          <a:p>
            <a:pPr algn="just"/>
            <a:r>
              <a:rPr lang="en-GB" sz="2000" dirty="0">
                <a:latin typeface="Calibri" panose="020F0502020204030204" pitchFamily="34" charset="0"/>
                <a:ea typeface="Calibri" panose="020F0502020204030204" pitchFamily="34" charset="0"/>
                <a:cs typeface="Calibri" panose="020F0502020204030204" pitchFamily="34" charset="0"/>
              </a:rPr>
              <a:t>Provided that the name of any person struck off the electoral roll of a constituency by reason of a disqualification under clause (c) of sub-section (1) shall forthwith be reinstated in that roll if such disqualification is, during the period such roll is in force, removed under any law authorizing such removal</a:t>
            </a:r>
            <a:r>
              <a:rPr lang="en-GB" sz="2000" dirty="0" smtClean="0">
                <a:latin typeface="Calibri" panose="020F0502020204030204" pitchFamily="34" charset="0"/>
                <a:ea typeface="Calibri" panose="020F0502020204030204" pitchFamily="34" charset="0"/>
                <a:cs typeface="Calibri" panose="020F0502020204030204" pitchFamily="34" charset="0"/>
              </a:rPr>
              <a:t>.</a:t>
            </a:r>
            <a:endParaRPr lang="en-US" alt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itle 1"/>
          <p:cNvSpPr txBox="1">
            <a:spLocks/>
          </p:cNvSpPr>
          <p:nvPr/>
        </p:nvSpPr>
        <p:spPr>
          <a:xfrm>
            <a:off x="53954" y="173930"/>
            <a:ext cx="12138046"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200" b="1" dirty="0" smtClean="0"/>
              <a:t>Basic Concepts of registration - </a:t>
            </a:r>
            <a:r>
              <a:rPr lang="en-US" altLang="en-US" sz="3200" dirty="0">
                <a:latin typeface="Calibri" panose="020F0502020204030204" pitchFamily="34" charset="0"/>
                <a:ea typeface="Calibri" panose="020F0502020204030204" pitchFamily="34" charset="0"/>
                <a:cs typeface="Calibri" panose="020F0502020204030204" pitchFamily="34" charset="0"/>
              </a:rPr>
              <a:t>Disqualifications for Registration </a:t>
            </a:r>
            <a:r>
              <a:rPr lang="en-US" altLang="en-US" sz="3200" b="1" dirty="0">
                <a:solidFill>
                  <a:srgbClr val="FF0000"/>
                </a:solidFill>
                <a:latin typeface="Calibri" panose="020F0502020204030204" pitchFamily="34" charset="0"/>
                <a:ea typeface="Calibri" panose="020F0502020204030204" pitchFamily="34" charset="0"/>
                <a:cs typeface="Calibri" panose="020F0502020204030204" pitchFamily="34" charset="0"/>
              </a:rPr>
              <a:t>(S 16 RPA 1950</a:t>
            </a:r>
            <a:r>
              <a:rPr lang="en-US" altLang="en-US" sz="32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endParaRPr lang="en-IN" sz="3200" dirty="0"/>
          </a:p>
        </p:txBody>
      </p:sp>
      <p:sp>
        <p:nvSpPr>
          <p:cNvPr id="5" name="Rectangle 4"/>
          <p:cNvSpPr/>
          <p:nvPr/>
        </p:nvSpPr>
        <p:spPr>
          <a:xfrm>
            <a:off x="10488488" y="6127234"/>
            <a:ext cx="918970" cy="369332"/>
          </a:xfrm>
          <a:prstGeom prst="rect">
            <a:avLst/>
          </a:prstGeom>
        </p:spPr>
        <p:txBody>
          <a:bodyPr wrap="none">
            <a:spAutoFit/>
          </a:bodyPr>
          <a:lstStyle/>
          <a:p>
            <a:r>
              <a:rPr lang="en-US" altLang="en-US" dirty="0" err="1" smtClean="0"/>
              <a:t>Contd</a:t>
            </a:r>
            <a:r>
              <a:rPr lang="en-US" altLang="en-US" dirty="0" smtClean="0"/>
              <a:t>…</a:t>
            </a:r>
            <a:endParaRPr lang="en-IN"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3439</TotalTime>
  <Words>6318</Words>
  <Application>Microsoft Office PowerPoint</Application>
  <PresentationFormat>Widescreen</PresentationFormat>
  <Paragraphs>615</Paragraphs>
  <Slides>46</Slides>
  <Notes>30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46</vt:i4>
      </vt:variant>
    </vt:vector>
  </HeadingPairs>
  <TitlesOfParts>
    <vt:vector size="60" baseType="lpstr">
      <vt:lpstr>Arial</vt:lpstr>
      <vt:lpstr>Arial Unicode MS</vt:lpstr>
      <vt:lpstr>Arimo</vt:lpstr>
      <vt:lpstr>Arimo Bold</vt:lpstr>
      <vt:lpstr>Calibri</vt:lpstr>
      <vt:lpstr>Calibri Light</vt:lpstr>
      <vt:lpstr>Courier New</vt:lpstr>
      <vt:lpstr>Forum</vt:lpstr>
      <vt:lpstr>Forum Bold</vt:lpstr>
      <vt:lpstr>Mangal</vt:lpstr>
      <vt:lpstr>Times New Roman</vt:lpstr>
      <vt:lpstr>Wingdings</vt:lpstr>
      <vt:lpstr>Wingdings 2</vt:lpstr>
      <vt:lpstr>Office Theme</vt:lpstr>
      <vt:lpstr>Theme 9  - Electoral Roll (ER)</vt:lpstr>
      <vt:lpstr>Constitutional Provision </vt:lpstr>
      <vt:lpstr>Constitutional Provision- contd.</vt:lpstr>
      <vt:lpstr>Constitutional Provision- contd.</vt:lpstr>
      <vt:lpstr>Statutory Provisions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Electoral Roll Cycle Activities - snapshot</vt:lpstr>
      <vt:lpstr>Electoral Roll Cycle – SSR - Pre-revision activities – contd.</vt:lpstr>
      <vt:lpstr>PowerPoint Presentation</vt:lpstr>
      <vt:lpstr>PowerPoint Presentation</vt:lpstr>
      <vt:lpstr>PowerPoint Presentation</vt:lpstr>
      <vt:lpstr>Analysis of health indicators of ER:</vt:lpstr>
      <vt:lpstr>PowerPoint Presentation</vt:lpstr>
      <vt:lpstr>PowerPoint Presentation</vt:lpstr>
      <vt:lpstr>PowerPoint Presentation</vt:lpstr>
      <vt:lpstr>PowerPoint Presentation</vt:lpstr>
      <vt:lpstr>PowerPoint Presentation</vt:lpstr>
      <vt:lpstr>Electoral Roll Cycle – SSR - Preparation of Final Electoral  Roll – contd.</vt:lpstr>
      <vt:lpstr>Electoral Roll Cycle – SSR – steps prior to publishing final Electoral Roll – contd.</vt:lpstr>
      <vt:lpstr>Electoral Roll Cycle – SSR –publishing of Final Roll – contd.</vt:lpstr>
      <vt:lpstr>PowerPoint Presentation</vt:lpstr>
      <vt:lpstr>PowerPoint Presentation</vt:lpstr>
      <vt:lpstr>PowerPoint Presentation</vt:lpstr>
      <vt:lpstr>PowerPoint Presentation</vt:lpstr>
      <vt:lpstr>PowerPoint Presentation</vt:lpstr>
      <vt:lpstr>Electoral Roll Cycle – Hosting of ER on website – contd.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Electoral Roll  Legal Framework &amp; Procedure</dc:title>
  <dc:creator>Chief jk</dc:creator>
  <cp:lastModifiedBy>Admin</cp:lastModifiedBy>
  <cp:revision>275</cp:revision>
  <cp:lastPrinted>2023-05-25T10:20:26Z</cp:lastPrinted>
  <dcterms:created xsi:type="dcterms:W3CDTF">2021-10-01T12:32:36Z</dcterms:created>
  <dcterms:modified xsi:type="dcterms:W3CDTF">2023-09-26T07:20:53Z</dcterms:modified>
</cp:coreProperties>
</file>