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66" r:id="rId1"/>
  </p:sldMasterIdLst>
  <p:notesMasterIdLst>
    <p:notesMasterId r:id="rId44"/>
  </p:notesMasterIdLst>
  <p:handoutMasterIdLst>
    <p:handoutMasterId r:id="rId45"/>
  </p:handoutMasterIdLst>
  <p:sldIdLst>
    <p:sldId id="261" r:id="rId2"/>
    <p:sldId id="353" r:id="rId3"/>
    <p:sldId id="336" r:id="rId4"/>
    <p:sldId id="307" r:id="rId5"/>
    <p:sldId id="348" r:id="rId6"/>
    <p:sldId id="313" r:id="rId7"/>
    <p:sldId id="349" r:id="rId8"/>
    <p:sldId id="350" r:id="rId9"/>
    <p:sldId id="351" r:id="rId10"/>
    <p:sldId id="321" r:id="rId11"/>
    <p:sldId id="310" r:id="rId12"/>
    <p:sldId id="342" r:id="rId13"/>
    <p:sldId id="354" r:id="rId14"/>
    <p:sldId id="337" r:id="rId15"/>
    <p:sldId id="265" r:id="rId16"/>
    <p:sldId id="267" r:id="rId17"/>
    <p:sldId id="304" r:id="rId18"/>
    <p:sldId id="355" r:id="rId19"/>
    <p:sldId id="352" r:id="rId20"/>
    <p:sldId id="303" r:id="rId21"/>
    <p:sldId id="316" r:id="rId22"/>
    <p:sldId id="317" r:id="rId23"/>
    <p:sldId id="318" r:id="rId24"/>
    <p:sldId id="271" r:id="rId25"/>
    <p:sldId id="309" r:id="rId26"/>
    <p:sldId id="273" r:id="rId27"/>
    <p:sldId id="319" r:id="rId28"/>
    <p:sldId id="274" r:id="rId29"/>
    <p:sldId id="356" r:id="rId30"/>
    <p:sldId id="275" r:id="rId31"/>
    <p:sldId id="276" r:id="rId32"/>
    <p:sldId id="357" r:id="rId33"/>
    <p:sldId id="322" r:id="rId34"/>
    <p:sldId id="324" r:id="rId35"/>
    <p:sldId id="278" r:id="rId36"/>
    <p:sldId id="333" r:id="rId37"/>
    <p:sldId id="280" r:id="rId38"/>
    <p:sldId id="358" r:id="rId39"/>
    <p:sldId id="335" r:id="rId40"/>
    <p:sldId id="312" r:id="rId41"/>
    <p:sldId id="325" r:id="rId42"/>
    <p:sldId id="345" r:id="rId4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3" autoAdjust="0"/>
    <p:restoredTop sz="94280" autoAdjust="0"/>
  </p:normalViewPr>
  <p:slideViewPr>
    <p:cSldViewPr>
      <p:cViewPr>
        <p:scale>
          <a:sx n="50" d="100"/>
          <a:sy n="50" d="100"/>
        </p:scale>
        <p:origin x="1320" y="3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F7A60EA-67BF-49B0-8C97-C5B5FFC52BE8}"/>
              </a:ext>
            </a:extLst>
          </p:cNvPr>
          <p:cNvSpPr>
            <a:spLocks noGrp="1"/>
          </p:cNvSpPr>
          <p:nvPr>
            <p:ph type="hdr" sz="quarter"/>
          </p:nvPr>
        </p:nvSpPr>
        <p:spPr>
          <a:xfrm>
            <a:off x="0" y="0"/>
            <a:ext cx="2945660" cy="498056"/>
          </a:xfrm>
          <a:prstGeom prst="rect">
            <a:avLst/>
          </a:prstGeom>
        </p:spPr>
        <p:txBody>
          <a:bodyPr vert="horz" lIns="92108" tIns="46054" rIns="92108" bIns="46054" rtlCol="0"/>
          <a:lstStyle>
            <a:lvl1pPr algn="l">
              <a:defRPr sz="1200"/>
            </a:lvl1pPr>
          </a:lstStyle>
          <a:p>
            <a:endParaRPr lang="en-US"/>
          </a:p>
        </p:txBody>
      </p:sp>
      <p:sp>
        <p:nvSpPr>
          <p:cNvPr id="3" name="Date Placeholder 2">
            <a:extLst>
              <a:ext uri="{FF2B5EF4-FFF2-40B4-BE49-F238E27FC236}">
                <a16:creationId xmlns:a16="http://schemas.microsoft.com/office/drawing/2014/main" id="{77E0CC5D-4F03-4D5A-B998-1454D952BB3C}"/>
              </a:ext>
            </a:extLst>
          </p:cNvPr>
          <p:cNvSpPr>
            <a:spLocks noGrp="1"/>
          </p:cNvSpPr>
          <p:nvPr>
            <p:ph type="dt" sz="quarter" idx="1"/>
          </p:nvPr>
        </p:nvSpPr>
        <p:spPr>
          <a:xfrm>
            <a:off x="3850442" y="0"/>
            <a:ext cx="2945660" cy="498056"/>
          </a:xfrm>
          <a:prstGeom prst="rect">
            <a:avLst/>
          </a:prstGeom>
        </p:spPr>
        <p:txBody>
          <a:bodyPr vert="horz" lIns="92108" tIns="46054" rIns="92108" bIns="46054" rtlCol="0"/>
          <a:lstStyle>
            <a:lvl1pPr algn="r">
              <a:defRPr sz="1200"/>
            </a:lvl1pPr>
          </a:lstStyle>
          <a:p>
            <a:fld id="{6B68D2FB-DB81-4658-9025-8D61942B297D}" type="datetimeFigureOut">
              <a:rPr lang="en-US" smtClean="0"/>
              <a:t>10/26/2023</a:t>
            </a:fld>
            <a:endParaRPr lang="en-US"/>
          </a:p>
        </p:txBody>
      </p:sp>
      <p:sp>
        <p:nvSpPr>
          <p:cNvPr id="4" name="Footer Placeholder 3">
            <a:extLst>
              <a:ext uri="{FF2B5EF4-FFF2-40B4-BE49-F238E27FC236}">
                <a16:creationId xmlns:a16="http://schemas.microsoft.com/office/drawing/2014/main" id="{EE275212-59F7-4FAF-B49E-63646272D58E}"/>
              </a:ext>
            </a:extLst>
          </p:cNvPr>
          <p:cNvSpPr>
            <a:spLocks noGrp="1"/>
          </p:cNvSpPr>
          <p:nvPr>
            <p:ph type="ftr" sz="quarter" idx="2"/>
          </p:nvPr>
        </p:nvSpPr>
        <p:spPr>
          <a:xfrm>
            <a:off x="0" y="9428584"/>
            <a:ext cx="2945660" cy="498055"/>
          </a:xfrm>
          <a:prstGeom prst="rect">
            <a:avLst/>
          </a:prstGeom>
        </p:spPr>
        <p:txBody>
          <a:bodyPr vert="horz" lIns="92108" tIns="46054" rIns="92108" bIns="46054"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425AD5-2C9C-4655-B8B6-67D713B4B24A}"/>
              </a:ext>
            </a:extLst>
          </p:cNvPr>
          <p:cNvSpPr>
            <a:spLocks noGrp="1"/>
          </p:cNvSpPr>
          <p:nvPr>
            <p:ph type="sldNum" sz="quarter" idx="3"/>
          </p:nvPr>
        </p:nvSpPr>
        <p:spPr>
          <a:xfrm>
            <a:off x="3850442" y="9428584"/>
            <a:ext cx="2945660" cy="498055"/>
          </a:xfrm>
          <a:prstGeom prst="rect">
            <a:avLst/>
          </a:prstGeom>
        </p:spPr>
        <p:txBody>
          <a:bodyPr vert="horz" lIns="92108" tIns="46054" rIns="92108" bIns="46054" rtlCol="0" anchor="b"/>
          <a:lstStyle>
            <a:lvl1pPr algn="r">
              <a:defRPr sz="1200"/>
            </a:lvl1pPr>
          </a:lstStyle>
          <a:p>
            <a:fld id="{5567DE19-A0EE-4B00-A60A-5543EA013D47}" type="slidenum">
              <a:rPr lang="en-US" smtClean="0"/>
              <a:t>‹#›</a:t>
            </a:fld>
            <a:endParaRPr lang="en-US"/>
          </a:p>
        </p:txBody>
      </p:sp>
    </p:spTree>
    <p:extLst>
      <p:ext uri="{BB962C8B-B14F-4D97-AF65-F5344CB8AC3E}">
        <p14:creationId xmlns:p14="http://schemas.microsoft.com/office/powerpoint/2010/main" val="1585594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6332"/>
          </a:xfrm>
          <a:prstGeom prst="rect">
            <a:avLst/>
          </a:prstGeom>
        </p:spPr>
        <p:txBody>
          <a:bodyPr vert="horz" lIns="92108" tIns="46054" rIns="92108" bIns="46054" rtlCol="0"/>
          <a:lstStyle>
            <a:lvl1pPr algn="l">
              <a:defRPr sz="1200"/>
            </a:lvl1pPr>
          </a:lstStyle>
          <a:p>
            <a:endParaRPr lang="en-US"/>
          </a:p>
        </p:txBody>
      </p:sp>
      <p:sp>
        <p:nvSpPr>
          <p:cNvPr id="3" name="Date Placeholder 2"/>
          <p:cNvSpPr>
            <a:spLocks noGrp="1"/>
          </p:cNvSpPr>
          <p:nvPr>
            <p:ph type="dt" idx="1"/>
          </p:nvPr>
        </p:nvSpPr>
        <p:spPr>
          <a:xfrm>
            <a:off x="3850442" y="0"/>
            <a:ext cx="2945660" cy="496332"/>
          </a:xfrm>
          <a:prstGeom prst="rect">
            <a:avLst/>
          </a:prstGeom>
        </p:spPr>
        <p:txBody>
          <a:bodyPr vert="horz" lIns="92108" tIns="46054" rIns="92108" bIns="46054" rtlCol="0"/>
          <a:lstStyle>
            <a:lvl1pPr algn="r">
              <a:defRPr sz="1200"/>
            </a:lvl1pPr>
          </a:lstStyle>
          <a:p>
            <a:fld id="{3A1F30DF-CFDF-4AED-867B-1F01E7AD932B}" type="datetimeFigureOut">
              <a:rPr lang="en-US" smtClean="0"/>
              <a:pPr/>
              <a:t>10/26/2023</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2108" tIns="46054" rIns="92108" bIns="46054" rtlCol="0" anchor="ctr"/>
          <a:lstStyle/>
          <a:p>
            <a:endParaRPr lang="en-US"/>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2108" tIns="46054" rIns="92108" bIns="4605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60" cy="496332"/>
          </a:xfrm>
          <a:prstGeom prst="rect">
            <a:avLst/>
          </a:prstGeom>
        </p:spPr>
        <p:txBody>
          <a:bodyPr vert="horz" lIns="92108" tIns="46054" rIns="92108" bIns="46054" rtlCol="0" anchor="b"/>
          <a:lstStyle>
            <a:lvl1pPr algn="l">
              <a:defRPr sz="1200"/>
            </a:lvl1pPr>
          </a:lstStyle>
          <a:p>
            <a:endParaRPr lang="en-US"/>
          </a:p>
        </p:txBody>
      </p:sp>
      <p:sp>
        <p:nvSpPr>
          <p:cNvPr id="7" name="Slide Number Placeholder 6"/>
          <p:cNvSpPr>
            <a:spLocks noGrp="1"/>
          </p:cNvSpPr>
          <p:nvPr>
            <p:ph type="sldNum" sz="quarter" idx="5"/>
          </p:nvPr>
        </p:nvSpPr>
        <p:spPr>
          <a:xfrm>
            <a:off x="3850442" y="9428583"/>
            <a:ext cx="2945660" cy="496332"/>
          </a:xfrm>
          <a:prstGeom prst="rect">
            <a:avLst/>
          </a:prstGeom>
        </p:spPr>
        <p:txBody>
          <a:bodyPr vert="horz" lIns="92108" tIns="46054" rIns="92108" bIns="46054" rtlCol="0" anchor="b"/>
          <a:lstStyle>
            <a:lvl1pPr algn="r">
              <a:defRPr sz="1200"/>
            </a:lvl1pPr>
          </a:lstStyle>
          <a:p>
            <a:fld id="{D6855EB0-8B03-4208-A8F0-C8DD698E56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US" dirty="0"/>
              <a:t>Remainder Copies is attached</a:t>
            </a:r>
          </a:p>
        </p:txBody>
      </p:sp>
      <p:sp>
        <p:nvSpPr>
          <p:cNvPr id="4" name="Slide Number Placeholder 3"/>
          <p:cNvSpPr>
            <a:spLocks noGrp="1"/>
          </p:cNvSpPr>
          <p:nvPr>
            <p:ph type="sldNum" sz="quarter" idx="5"/>
          </p:nvPr>
        </p:nvSpPr>
        <p:spPr/>
        <p:txBody>
          <a:bodyPr/>
          <a:lstStyle/>
          <a:p>
            <a:fld id="{D6855EB0-8B03-4208-A8F0-C8DD698E5651}" type="slidenum">
              <a:rPr lang="en-US" smtClean="0"/>
              <a:pPr/>
              <a:t>10</a:t>
            </a:fld>
            <a:endParaRPr lang="en-US"/>
          </a:p>
        </p:txBody>
      </p:sp>
    </p:spTree>
    <p:extLst>
      <p:ext uri="{BB962C8B-B14F-4D97-AF65-F5344CB8AC3E}">
        <p14:creationId xmlns:p14="http://schemas.microsoft.com/office/powerpoint/2010/main" val="3333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855EB0-8B03-4208-A8F0-C8DD698E5651}" type="slidenum">
              <a:rPr lang="en-US" smtClean="0"/>
              <a:pPr/>
              <a:t>15</a:t>
            </a:fld>
            <a:endParaRPr lang="en-US"/>
          </a:p>
        </p:txBody>
      </p:sp>
    </p:spTree>
    <p:extLst>
      <p:ext uri="{BB962C8B-B14F-4D97-AF65-F5344CB8AC3E}">
        <p14:creationId xmlns:p14="http://schemas.microsoft.com/office/powerpoint/2010/main" val="2254318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855EB0-8B03-4208-A8F0-C8DD698E5651}" type="slidenum">
              <a:rPr lang="en-US" smtClean="0"/>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
        <p:nvSpPr>
          <p:cNvPr id="18" name="Title Placeholder 1"/>
          <p:cNvSpPr>
            <a:spLocks noGrp="1"/>
          </p:cNvSpPr>
          <p:nvPr>
            <p:ph type="title"/>
          </p:nvPr>
        </p:nvSpPr>
        <p:spPr>
          <a:xfrm>
            <a:off x="304800" y="304800"/>
            <a:ext cx="11582400" cy="685800"/>
          </a:xfrm>
          <a:prstGeom prst="rect">
            <a:avLst/>
          </a:prstGeom>
        </p:spPr>
        <p:txBody>
          <a:bodyPr vert="horz" lIns="91440" tIns="45720" rIns="91440" bIns="45720" rtlCol="0" anchor="t">
            <a:normAutofit/>
          </a:bodyPr>
          <a:lstStyle/>
          <a:p>
            <a:r>
              <a:rPr lang="en-US" dirty="0"/>
              <a:t>Click to edit Master title style</a:t>
            </a:r>
          </a:p>
        </p:txBody>
      </p:sp>
      <p:sp>
        <p:nvSpPr>
          <p:cNvPr id="20" name="Text Placeholder 2"/>
          <p:cNvSpPr>
            <a:spLocks noGrp="1"/>
          </p:cNvSpPr>
          <p:nvPr>
            <p:ph idx="1"/>
          </p:nvPr>
        </p:nvSpPr>
        <p:spPr>
          <a:xfrm>
            <a:off x="304800" y="1143000"/>
            <a:ext cx="11582400"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225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IN"/>
          </a:p>
        </p:txBody>
      </p:sp>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335730508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IN"/>
          </a:p>
        </p:txBody>
      </p:sp>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8782259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IN"/>
          </a:p>
        </p:txBody>
      </p:sp>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270890600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IN"/>
          </a:p>
        </p:txBody>
      </p:sp>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3895513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IN"/>
          </a:p>
        </p:txBody>
      </p:sp>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188919288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IN"/>
          </a:p>
        </p:txBody>
      </p:sp>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12262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IN"/>
          </a:p>
        </p:txBody>
      </p:sp>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387695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350361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3FFAF9F-1F34-462C-9CF3-462C4018F8F2}" type="slidenum">
              <a:rPr lang="en-IN" smtClean="0"/>
              <a:t>‹#›</a:t>
            </a:fld>
            <a:endParaRPr lang="en-IN"/>
          </a:p>
        </p:txBody>
      </p:sp>
      <p:sp>
        <p:nvSpPr>
          <p:cNvPr id="7" name="Title Placeholder 1"/>
          <p:cNvSpPr>
            <a:spLocks noGrp="1"/>
          </p:cNvSpPr>
          <p:nvPr>
            <p:ph type="title"/>
          </p:nvPr>
        </p:nvSpPr>
        <p:spPr>
          <a:xfrm>
            <a:off x="304800" y="304800"/>
            <a:ext cx="11582400" cy="685800"/>
          </a:xfrm>
          <a:prstGeom prst="rect">
            <a:avLst/>
          </a:prstGeom>
        </p:spPr>
        <p:txBody>
          <a:bodyPr vert="horz" lIns="91440" tIns="45720" rIns="91440" bIns="45720" rtlCol="0" anchor="t">
            <a:normAutofit/>
          </a:bodyPr>
          <a:lstStyle/>
          <a:p>
            <a:r>
              <a:rPr lang="en-US" dirty="0"/>
              <a:t>Click to edit Master title style</a:t>
            </a:r>
          </a:p>
        </p:txBody>
      </p:sp>
      <p:sp>
        <p:nvSpPr>
          <p:cNvPr id="8" name="Text Placeholder 2"/>
          <p:cNvSpPr>
            <a:spLocks noGrp="1"/>
          </p:cNvSpPr>
          <p:nvPr>
            <p:ph idx="1"/>
          </p:nvPr>
        </p:nvSpPr>
        <p:spPr>
          <a:xfrm>
            <a:off x="304800" y="1143000"/>
            <a:ext cx="11582400"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42642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IN"/>
          </a:p>
        </p:txBody>
      </p:sp>
      <p:sp>
        <p:nvSpPr>
          <p:cNvPr id="7" name="Slide Number Placeholder 6"/>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2791769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8" name="Footer Placeholder 7"/>
          <p:cNvSpPr>
            <a:spLocks noGrp="1"/>
          </p:cNvSpPr>
          <p:nvPr>
            <p:ph type="ftr" sz="quarter" idx="11"/>
          </p:nvPr>
        </p:nvSpPr>
        <p:spPr>
          <a:xfrm>
            <a:off x="677334" y="6041362"/>
            <a:ext cx="6297612" cy="365125"/>
          </a:xfrm>
          <a:prstGeom prst="rect">
            <a:avLst/>
          </a:prstGeom>
        </p:spPr>
        <p:txBody>
          <a:bodyPr/>
          <a:lstStyle/>
          <a:p>
            <a:endParaRPr lang="en-IN"/>
          </a:p>
        </p:txBody>
      </p:sp>
      <p:sp>
        <p:nvSpPr>
          <p:cNvPr id="9" name="Slide Number Placeholder 8"/>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422650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4" name="Footer Placeholder 3"/>
          <p:cNvSpPr>
            <a:spLocks noGrp="1"/>
          </p:cNvSpPr>
          <p:nvPr>
            <p:ph type="ftr" sz="quarter" idx="11"/>
          </p:nvPr>
        </p:nvSpPr>
        <p:spPr>
          <a:xfrm>
            <a:off x="677334" y="6041362"/>
            <a:ext cx="6297612" cy="365125"/>
          </a:xfrm>
          <a:prstGeom prst="rect">
            <a:avLst/>
          </a:prstGeom>
        </p:spPr>
        <p:txBody>
          <a:bodyPr/>
          <a:lstStyle/>
          <a:p>
            <a:endParaRPr lang="en-IN"/>
          </a:p>
        </p:txBody>
      </p:sp>
      <p:sp>
        <p:nvSpPr>
          <p:cNvPr id="5" name="Slide Number Placeholder 4"/>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101921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3" name="Footer Placeholder 2"/>
          <p:cNvSpPr>
            <a:spLocks noGrp="1"/>
          </p:cNvSpPr>
          <p:nvPr>
            <p:ph type="ftr" sz="quarter" idx="11"/>
          </p:nvPr>
        </p:nvSpPr>
        <p:spPr>
          <a:xfrm>
            <a:off x="677334" y="6041362"/>
            <a:ext cx="6297612" cy="365125"/>
          </a:xfrm>
          <a:prstGeom prst="rect">
            <a:avLst/>
          </a:prstGeom>
        </p:spPr>
        <p:txBody>
          <a:bodyPr/>
          <a:lstStyle/>
          <a:p>
            <a:endParaRPr lang="en-IN"/>
          </a:p>
        </p:txBody>
      </p:sp>
      <p:sp>
        <p:nvSpPr>
          <p:cNvPr id="4" name="Slide Number Placeholder 3"/>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1676321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IN"/>
          </a:p>
        </p:txBody>
      </p:sp>
      <p:sp>
        <p:nvSpPr>
          <p:cNvPr id="7" name="Slide Number Placeholder 6"/>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65463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EA8A4DEB-E68E-44BF-9D5E-32043A7306C8}" type="datetimeFigureOut">
              <a:rPr lang="en-IN" smtClean="0"/>
              <a:t>26-10-2023</a:t>
            </a:fld>
            <a:endParaRPr lang="en-IN"/>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IN"/>
          </a:p>
        </p:txBody>
      </p:sp>
      <p:sp>
        <p:nvSpPr>
          <p:cNvPr id="7" name="Slide Number Placeholder 6"/>
          <p:cNvSpPr>
            <a:spLocks noGrp="1"/>
          </p:cNvSpPr>
          <p:nvPr>
            <p:ph type="sldNum" sz="quarter" idx="12"/>
          </p:nvPr>
        </p:nvSpPr>
        <p:spPr/>
        <p:txBody>
          <a:bodyPr/>
          <a:lstStyle/>
          <a:p>
            <a:fld id="{83FFAF9F-1F34-462C-9CF3-462C4018F8F2}" type="slidenum">
              <a:rPr lang="en-IN" smtClean="0"/>
              <a:t>‹#›</a:t>
            </a:fld>
            <a:endParaRPr lang="en-IN"/>
          </a:p>
        </p:txBody>
      </p:sp>
    </p:spTree>
    <p:extLst>
      <p:ext uri="{BB962C8B-B14F-4D97-AF65-F5344CB8AC3E}">
        <p14:creationId xmlns:p14="http://schemas.microsoft.com/office/powerpoint/2010/main" val="3811681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304800"/>
            <a:ext cx="11582400" cy="685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304800" y="1143000"/>
            <a:ext cx="11582400"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03861" y="6248400"/>
            <a:ext cx="683339" cy="365125"/>
          </a:xfrm>
          <a:prstGeom prst="rect">
            <a:avLst/>
          </a:prstGeom>
        </p:spPr>
        <p:txBody>
          <a:bodyPr vert="horz" lIns="91440" tIns="45720" rIns="91440" bIns="45720" rtlCol="0" anchor="ctr"/>
          <a:lstStyle>
            <a:lvl1pPr algn="r">
              <a:defRPr sz="900">
                <a:solidFill>
                  <a:schemeClr val="tx1"/>
                </a:solidFill>
                <a:latin typeface="Calibri" panose="020F0502020204030204" pitchFamily="34" charset="0"/>
                <a:ea typeface="Calibri" panose="020F0502020204030204" pitchFamily="34" charset="0"/>
                <a:cs typeface="Calibri" panose="020F0502020204030204" pitchFamily="34" charset="0"/>
              </a:defRPr>
            </a:lvl1pPr>
          </a:lstStyle>
          <a:p>
            <a:fld id="{83FFAF9F-1F34-462C-9CF3-462C4018F8F2}" type="slidenum">
              <a:rPr lang="en-IN" smtClean="0"/>
              <a:pPr/>
              <a:t>‹#›</a:t>
            </a:fld>
            <a:endParaRPr lang="en-IN"/>
          </a:p>
        </p:txBody>
      </p:sp>
    </p:spTree>
    <p:extLst>
      <p:ext uri="{BB962C8B-B14F-4D97-AF65-F5344CB8AC3E}">
        <p14:creationId xmlns:p14="http://schemas.microsoft.com/office/powerpoint/2010/main" val="266922974"/>
      </p:ext>
    </p:extLst>
  </p:cSld>
  <p:clrMap bg1="lt1" tx1="dk1" bg2="lt2" tx2="dk2" accent1="accent1" accent2="accent2" accent3="accent3" accent4="accent4" accent5="accent5" accent6="accent6" hlink="hlink" folHlink="folHlink"/>
  <p:sldLayoutIdLst>
    <p:sldLayoutId id="2147484567" r:id="rId1"/>
    <p:sldLayoutId id="2147484568" r:id="rId2"/>
    <p:sldLayoutId id="2147484569" r:id="rId3"/>
    <p:sldLayoutId id="2147484570" r:id="rId4"/>
    <p:sldLayoutId id="2147484571" r:id="rId5"/>
    <p:sldLayoutId id="2147484572" r:id="rId6"/>
    <p:sldLayoutId id="2147484573" r:id="rId7"/>
    <p:sldLayoutId id="2147484574" r:id="rId8"/>
    <p:sldLayoutId id="2147484575" r:id="rId9"/>
    <p:sldLayoutId id="2147484576" r:id="rId10"/>
    <p:sldLayoutId id="2147484577" r:id="rId11"/>
    <p:sldLayoutId id="2147484578" r:id="rId12"/>
    <p:sldLayoutId id="2147484579" r:id="rId13"/>
    <p:sldLayoutId id="2147484580" r:id="rId14"/>
    <p:sldLayoutId id="2147484581" r:id="rId15"/>
    <p:sldLayoutId id="2147484582" r:id="rId16"/>
  </p:sldLayoutIdLst>
  <p:hf hdr="0" ftr="0" dt="0"/>
  <p:txStyles>
    <p:titleStyle>
      <a:lvl1pPr algn="l" defTabSz="457200" rtl="0" eaLnBrk="1" latinLnBrk="0" hangingPunct="1">
        <a:spcBef>
          <a:spcPct val="0"/>
        </a:spcBef>
        <a:buNone/>
        <a:defRPr sz="3200" kern="12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tx1"/>
        </a:buClr>
        <a:buSzPct val="80000"/>
        <a:buFont typeface="Wingdings" panose="05000000000000000000" pitchFamily="2" charset="2"/>
        <a:buChar char="§"/>
        <a:defRPr sz="1800" kern="12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lgn="l" defTabSz="457200" rtl="0" eaLnBrk="1" latinLnBrk="0" hangingPunct="1">
        <a:spcBef>
          <a:spcPts val="1000"/>
        </a:spcBef>
        <a:spcAft>
          <a:spcPts val="0"/>
        </a:spcAft>
        <a:buClr>
          <a:schemeClr val="tx1"/>
        </a:buClr>
        <a:buSzPct val="80000"/>
        <a:buFont typeface="Wingdings" panose="05000000000000000000" pitchFamily="2" charset="2"/>
        <a:buChar char="§"/>
        <a:defRPr sz="1600" kern="12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lgn="l" defTabSz="457200" rtl="0" eaLnBrk="1" latinLnBrk="0" hangingPunct="1">
        <a:spcBef>
          <a:spcPts val="1000"/>
        </a:spcBef>
        <a:spcAft>
          <a:spcPts val="0"/>
        </a:spcAft>
        <a:buClr>
          <a:schemeClr val="tx1"/>
        </a:buClr>
        <a:buSzPct val="80000"/>
        <a:buFont typeface="Wingdings" panose="05000000000000000000" pitchFamily="2" charset="2"/>
        <a:buChar char="§"/>
        <a:defRPr sz="1400" kern="12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lgn="l" defTabSz="457200" rtl="0" eaLnBrk="1" latinLnBrk="0" hangingPunct="1">
        <a:spcBef>
          <a:spcPts val="1000"/>
        </a:spcBef>
        <a:spcAft>
          <a:spcPts val="0"/>
        </a:spcAft>
        <a:buClr>
          <a:schemeClr val="tx1"/>
        </a:buClr>
        <a:buSzPct val="80000"/>
        <a:buFont typeface="Wingdings" panose="05000000000000000000" pitchFamily="2" charset="2"/>
        <a:buChar char="§"/>
        <a:defRPr sz="1200" kern="12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lgn="l" defTabSz="457200" rtl="0" eaLnBrk="1" latinLnBrk="0" hangingPunct="1">
        <a:spcBef>
          <a:spcPts val="1000"/>
        </a:spcBef>
        <a:spcAft>
          <a:spcPts val="0"/>
        </a:spcAft>
        <a:buClr>
          <a:schemeClr val="tx1"/>
        </a:buClr>
        <a:buSzPct val="80000"/>
        <a:buFont typeface="Wingdings" panose="05000000000000000000" pitchFamily="2" charset="2"/>
        <a:buChar char="§"/>
        <a:defRPr sz="1200" kern="12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E467E5-90D9-4448-B920-62EDC763D44B}"/>
              </a:ext>
            </a:extLst>
          </p:cNvPr>
          <p:cNvSpPr/>
          <p:nvPr/>
        </p:nvSpPr>
        <p:spPr>
          <a:xfrm>
            <a:off x="2057601" y="2819400"/>
            <a:ext cx="8610198" cy="1828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ea typeface="Calibri" panose="020F0502020204030204" pitchFamily="34" charset="0"/>
              <a:cs typeface="Calibri" panose="020F0502020204030204" pitchFamily="34" charset="0"/>
            </a:endParaRPr>
          </a:p>
        </p:txBody>
      </p:sp>
      <p:sp>
        <p:nvSpPr>
          <p:cNvPr id="2" name="Rectangle 1"/>
          <p:cNvSpPr/>
          <p:nvPr/>
        </p:nvSpPr>
        <p:spPr>
          <a:xfrm>
            <a:off x="246156" y="703534"/>
            <a:ext cx="11717244" cy="6047809"/>
          </a:xfrm>
          <a:prstGeom prst="rect">
            <a:avLst/>
          </a:prstGeom>
        </p:spPr>
        <p:txBody>
          <a:bodyPr wrap="square">
            <a:spAutoFit/>
          </a:bodyPr>
          <a:lstStyle/>
          <a:p>
            <a:pPr algn="ctr">
              <a:lnSpc>
                <a:spcPct val="150000"/>
              </a:lnSpc>
            </a:pPr>
            <a:r>
              <a:rPr lang="en-GB" sz="2400" b="1" dirty="0">
                <a:latin typeface="Calibri" panose="020F0502020204030204" pitchFamily="34" charset="0"/>
                <a:ea typeface="Calibri" panose="020F0502020204030204" pitchFamily="34" charset="0"/>
                <a:cs typeface="Calibri" panose="020F0502020204030204" pitchFamily="34" charset="0"/>
              </a:rPr>
              <a:t>Guidance Plan</a:t>
            </a:r>
          </a:p>
          <a:p>
            <a:pPr marL="342900" indent="-342900" algn="just">
              <a:lnSpc>
                <a:spcPct val="150000"/>
              </a:lnSpc>
              <a:buFont typeface="+mj-lt"/>
              <a:buAutoNum type="arabicPeriod"/>
            </a:pPr>
            <a:r>
              <a:rPr lang="en-GB" dirty="0">
                <a:latin typeface="Calibri" panose="020F0502020204030204" pitchFamily="34" charset="0"/>
                <a:ea typeface="Calibri" panose="020F0502020204030204" pitchFamily="34" charset="0"/>
                <a:cs typeface="Calibri" panose="020F0502020204030204" pitchFamily="34" charset="0"/>
              </a:rPr>
              <a:t>Vulnerability Mapping is an important confidence building measure for encouraging and empowering vulnerable section of electors in the exercise of their franchise. </a:t>
            </a:r>
          </a:p>
          <a:p>
            <a:pPr marL="342900" indent="-342900" algn="just">
              <a:lnSpc>
                <a:spcPct val="150000"/>
              </a:lnSpc>
              <a:buFont typeface="+mj-lt"/>
              <a:buAutoNum type="arabicPeriod"/>
            </a:pPr>
            <a:r>
              <a:rPr lang="en-GB" dirty="0">
                <a:latin typeface="Calibri" panose="020F0502020204030204" pitchFamily="34" charset="0"/>
                <a:ea typeface="Calibri" panose="020F0502020204030204" pitchFamily="34" charset="0"/>
                <a:cs typeface="Calibri" panose="020F0502020204030204" pitchFamily="34" charset="0"/>
              </a:rPr>
              <a:t> The PPT </a:t>
            </a:r>
            <a:r>
              <a:rPr lang="en-GB" dirty="0" smtClean="0">
                <a:latin typeface="Calibri" panose="020F0502020204030204" pitchFamily="34" charset="0"/>
                <a:ea typeface="Calibri" panose="020F0502020204030204" pitchFamily="34" charset="0"/>
                <a:cs typeface="Calibri" panose="020F0502020204030204" pitchFamily="34" charset="0"/>
              </a:rPr>
              <a:t>explains </a:t>
            </a:r>
            <a:r>
              <a:rPr lang="en-GB" dirty="0">
                <a:latin typeface="Calibri" panose="020F0502020204030204" pitchFamily="34" charset="0"/>
                <a:ea typeface="Calibri" panose="020F0502020204030204" pitchFamily="34" charset="0"/>
                <a:cs typeface="Calibri" panose="020F0502020204030204" pitchFamily="34" charset="0"/>
              </a:rPr>
              <a:t>the concept vulnerability, as distinct from critical and the concept of mapping and thus setup the framework for Vulnerability Mapping (VM). The importance of VM in ensuring free and fair election would be manifest and so also the fact that VM is an embedded part of the election planning itself. </a:t>
            </a:r>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lgn="just">
              <a:lnSpc>
                <a:spcPct val="150000"/>
              </a:lnSpc>
              <a:buFont typeface="+mj-lt"/>
              <a:buAutoNum type="arabicPeriod"/>
            </a:pPr>
            <a:r>
              <a:rPr lang="en-GB" dirty="0">
                <a:latin typeface="Calibri" panose="020F0502020204030204" pitchFamily="34" charset="0"/>
                <a:ea typeface="Calibri" panose="020F0502020204030204" pitchFamily="34" charset="0"/>
                <a:cs typeface="Calibri" panose="020F0502020204030204" pitchFamily="34" charset="0"/>
              </a:rPr>
              <a:t>The PPT </a:t>
            </a:r>
            <a:r>
              <a:rPr lang="en-GB" dirty="0" smtClean="0">
                <a:latin typeface="Calibri" panose="020F0502020204030204" pitchFamily="34" charset="0"/>
                <a:ea typeface="Calibri" panose="020F0502020204030204" pitchFamily="34" charset="0"/>
                <a:cs typeface="Calibri" panose="020F0502020204030204" pitchFamily="34" charset="0"/>
              </a:rPr>
              <a:t>focuses </a:t>
            </a:r>
            <a:r>
              <a:rPr lang="en-GB" dirty="0">
                <a:latin typeface="Calibri" panose="020F0502020204030204" pitchFamily="34" charset="0"/>
                <a:ea typeface="Calibri" panose="020F0502020204030204" pitchFamily="34" charset="0"/>
                <a:cs typeface="Calibri" panose="020F0502020204030204" pitchFamily="34" charset="0"/>
              </a:rPr>
              <a:t>on the role and responsibility of DEO/RO in spearheading Vulnerability Mapping activities. </a:t>
            </a:r>
            <a:r>
              <a:rPr lang="en-GB" dirty="0" smtClean="0">
                <a:latin typeface="Calibri" panose="020F0502020204030204" pitchFamily="34" charset="0"/>
                <a:ea typeface="Calibri" panose="020F0502020204030204" pitchFamily="34" charset="0"/>
                <a:cs typeface="Calibri" panose="020F0502020204030204" pitchFamily="34" charset="0"/>
              </a:rPr>
              <a:t>Like </a:t>
            </a:r>
            <a:r>
              <a:rPr lang="en-GB" dirty="0">
                <a:latin typeface="Calibri" panose="020F0502020204030204" pitchFamily="34" charset="0"/>
                <a:ea typeface="Calibri" panose="020F0502020204030204" pitchFamily="34" charset="0"/>
                <a:cs typeface="Calibri" panose="020F0502020204030204" pitchFamily="34" charset="0"/>
              </a:rPr>
              <a:t>all election management activities,  VM is a team effort, coordinated, controlled and guided </a:t>
            </a:r>
            <a:r>
              <a:rPr lang="en-GB" dirty="0" smtClean="0">
                <a:latin typeface="Calibri" panose="020F0502020204030204" pitchFamily="34" charset="0"/>
                <a:ea typeface="Calibri" panose="020F0502020204030204" pitchFamily="34" charset="0"/>
                <a:cs typeface="Calibri" panose="020F0502020204030204" pitchFamily="34" charset="0"/>
              </a:rPr>
              <a:t>by </a:t>
            </a:r>
            <a:r>
              <a:rPr lang="en-GB" dirty="0">
                <a:latin typeface="Calibri" panose="020F0502020204030204" pitchFamily="34" charset="0"/>
                <a:ea typeface="Calibri" panose="020F0502020204030204" pitchFamily="34" charset="0"/>
                <a:cs typeface="Calibri" panose="020F0502020204030204" pitchFamily="34" charset="0"/>
              </a:rPr>
              <a:t>the DEO/RO. The functionaries involved being SO, designated police officer, Observer, CAPF, Use of FST/SST and Use of Village Awareness Groups (VAGs)</a:t>
            </a:r>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lgn="just">
              <a:lnSpc>
                <a:spcPct val="150000"/>
              </a:lnSpc>
              <a:buFont typeface="+mj-lt"/>
              <a:buAutoNum type="arabicPeriod"/>
            </a:pPr>
            <a:r>
              <a:rPr lang="en-GB" dirty="0">
                <a:latin typeface="Calibri" panose="020F0502020204030204" pitchFamily="34" charset="0"/>
                <a:ea typeface="Calibri" panose="020F0502020204030204" pitchFamily="34" charset="0"/>
                <a:cs typeface="Calibri" panose="020F0502020204030204" pitchFamily="34" charset="0"/>
              </a:rPr>
              <a:t>The distinction between pre-poll and post-poll actions and responsibilities, remedial measures response protocol are all explained here. </a:t>
            </a:r>
            <a:endParaRPr lang="en-IN" sz="1600" dirty="0">
              <a:latin typeface="Calibri" panose="020F0502020204030204" pitchFamily="34" charset="0"/>
              <a:ea typeface="Calibri" panose="020F0502020204030204" pitchFamily="34" charset="0"/>
              <a:cs typeface="Calibri" panose="020F0502020204030204" pitchFamily="34" charset="0"/>
            </a:endParaRPr>
          </a:p>
          <a:p>
            <a:pPr marL="342900" indent="-342900" algn="just">
              <a:lnSpc>
                <a:spcPct val="150000"/>
              </a:lnSpc>
              <a:spcAft>
                <a:spcPts val="800"/>
              </a:spcAft>
              <a:buFont typeface="+mj-lt"/>
              <a:buAutoNum type="arabicPeriod"/>
            </a:pPr>
            <a:r>
              <a:rPr lang="en-GB" dirty="0" smtClean="0">
                <a:latin typeface="Calibri" panose="020F0502020204030204" pitchFamily="34" charset="0"/>
                <a:ea typeface="Calibri" panose="020F0502020204030204" pitchFamily="34" charset="0"/>
                <a:cs typeface="Calibri" panose="020F0502020204030204" pitchFamily="34" charset="0"/>
              </a:rPr>
              <a:t>The </a:t>
            </a:r>
            <a:r>
              <a:rPr lang="en-GB" dirty="0">
                <a:latin typeface="Calibri" panose="020F0502020204030204" pitchFamily="34" charset="0"/>
                <a:ea typeface="Calibri" panose="020F0502020204030204" pitchFamily="34" charset="0"/>
                <a:cs typeface="Calibri" panose="020F0502020204030204" pitchFamily="34" charset="0"/>
              </a:rPr>
              <a:t>last part of the presentation is a series of tables/charts/graphics, summing up the timelines and flowcharts of the various activities and reports, followed by </a:t>
            </a:r>
            <a:r>
              <a:rPr lang="en-US" dirty="0">
                <a:latin typeface="Calibri" panose="020F0502020204030204" pitchFamily="34" charset="0"/>
                <a:ea typeface="Calibri" panose="020F0502020204030204" pitchFamily="34" charset="0"/>
                <a:cs typeface="Calibri" panose="020F0502020204030204" pitchFamily="34" charset="0"/>
              </a:rPr>
              <a:t>hypothetical situations for analysis &amp; reference </a:t>
            </a:r>
            <a:r>
              <a:rPr lang="en-US" dirty="0" smtClean="0">
                <a:latin typeface="Calibri" panose="020F0502020204030204" pitchFamily="34" charset="0"/>
                <a:ea typeface="Calibri" panose="020F0502020204030204" pitchFamily="34" charset="0"/>
                <a:cs typeface="Calibri" panose="020F0502020204030204" pitchFamily="34" charset="0"/>
              </a:rPr>
              <a:t>material</a:t>
            </a:r>
            <a:endParaRPr lang="en-IN" dirty="0">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p:cNvSpPr/>
          <p:nvPr/>
        </p:nvSpPr>
        <p:spPr>
          <a:xfrm>
            <a:off x="215272" y="152400"/>
            <a:ext cx="11753224" cy="461665"/>
          </a:xfrm>
          <a:prstGeom prst="rect">
            <a:avLst/>
          </a:prstGeom>
          <a:ln>
            <a:solidFill>
              <a:schemeClr val="tx1"/>
            </a:solidFill>
          </a:ln>
        </p:spPr>
        <p:txBody>
          <a:bodyPr wrap="square">
            <a:spAutoFit/>
          </a:bodyPr>
          <a:lstStyle/>
          <a:p>
            <a:pPr algn="ctr"/>
            <a:r>
              <a:rPr lang="en-US" sz="2400" b="1" dirty="0">
                <a:latin typeface="Calibri" panose="020F0502020204030204" pitchFamily="34" charset="0"/>
                <a:ea typeface="Calibri" panose="020F0502020204030204" pitchFamily="34" charset="0"/>
                <a:cs typeface="Calibri" panose="020F0502020204030204" pitchFamily="34" charset="0"/>
              </a:rPr>
              <a:t>Vulnerability Mapping (VM)</a:t>
            </a:r>
            <a:endParaRPr lang="en-IN" sz="24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6355F-A8EA-4BB3-8A4A-66FBAFEF637E}"/>
              </a:ext>
            </a:extLst>
          </p:cNvPr>
          <p:cNvSpPr>
            <a:spLocks noGrp="1"/>
          </p:cNvSpPr>
          <p:nvPr>
            <p:ph type="title"/>
          </p:nvPr>
        </p:nvSpPr>
        <p:spPr>
          <a:xfrm>
            <a:off x="152399" y="164854"/>
            <a:ext cx="11623184" cy="1188720"/>
          </a:xfrm>
        </p:spPr>
        <p:txBody>
          <a:bodyPr>
            <a:noAutofit/>
          </a:bodyPr>
          <a:lstStyle/>
          <a:p>
            <a:r>
              <a:rPr lang="en-US" sz="3600" b="1" dirty="0"/>
              <a:t>Vulnerable </a:t>
            </a:r>
            <a:r>
              <a:rPr lang="en-US" sz="2400" b="1" dirty="0"/>
              <a:t>vs</a:t>
            </a:r>
            <a:r>
              <a:rPr lang="en-US" sz="3600" b="1" dirty="0"/>
              <a:t> Critical</a:t>
            </a:r>
          </a:p>
        </p:txBody>
      </p:sp>
      <p:graphicFrame>
        <p:nvGraphicFramePr>
          <p:cNvPr id="6" name="Table 5">
            <a:extLst>
              <a:ext uri="{FF2B5EF4-FFF2-40B4-BE49-F238E27FC236}">
                <a16:creationId xmlns:a16="http://schemas.microsoft.com/office/drawing/2014/main" id="{A8A463F1-C7BA-486A-B7D8-5278984729D1}"/>
              </a:ext>
            </a:extLst>
          </p:cNvPr>
          <p:cNvGraphicFramePr>
            <a:graphicFrameLocks noGrp="1"/>
          </p:cNvGraphicFramePr>
          <p:nvPr>
            <p:extLst>
              <p:ext uri="{D42A27DB-BD31-4B8C-83A1-F6EECF244321}">
                <p14:modId xmlns:p14="http://schemas.microsoft.com/office/powerpoint/2010/main" val="2325217085"/>
              </p:ext>
            </p:extLst>
          </p:nvPr>
        </p:nvGraphicFramePr>
        <p:xfrm>
          <a:off x="304800" y="1754275"/>
          <a:ext cx="11663680" cy="3108960"/>
        </p:xfrm>
        <a:graphic>
          <a:graphicData uri="http://schemas.openxmlformats.org/drawingml/2006/table">
            <a:tbl>
              <a:tblPr firstRow="1" bandRow="1">
                <a:tableStyleId>{5C22544A-7EE6-4342-B048-85BDC9FD1C3A}</a:tableStyleId>
              </a:tblPr>
              <a:tblGrid>
                <a:gridCol w="6062998">
                  <a:extLst>
                    <a:ext uri="{9D8B030D-6E8A-4147-A177-3AD203B41FA5}">
                      <a16:colId xmlns:a16="http://schemas.microsoft.com/office/drawing/2014/main" val="1096051562"/>
                    </a:ext>
                  </a:extLst>
                </a:gridCol>
                <a:gridCol w="5600682">
                  <a:extLst>
                    <a:ext uri="{9D8B030D-6E8A-4147-A177-3AD203B41FA5}">
                      <a16:colId xmlns:a16="http://schemas.microsoft.com/office/drawing/2014/main" val="799444533"/>
                    </a:ext>
                  </a:extLst>
                </a:gridCol>
              </a:tblGrid>
              <a:tr h="356598">
                <a:tc>
                  <a:txBody>
                    <a:bodyPr/>
                    <a:lstStyle/>
                    <a:p>
                      <a:pPr algn="ctr">
                        <a:lnSpc>
                          <a:spcPct val="150000"/>
                        </a:lnSpc>
                      </a:pPr>
                      <a:r>
                        <a:rPr 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Vulnerable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pPr>
                      <a:r>
                        <a:rPr 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Critical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5576797"/>
                  </a:ext>
                </a:extLst>
              </a:tr>
              <a:tr h="356598">
                <a:tc>
                  <a:txBody>
                    <a:bodyPr/>
                    <a:lstStyle/>
                    <a:p>
                      <a:pPr marL="342900" indent="-342900">
                        <a:lnSpc>
                          <a:spcPct val="150000"/>
                        </a:lnSpc>
                        <a:buFont typeface="Wingdings" panose="05000000000000000000" pitchFamily="2" charset="2"/>
                        <a:buChar char="§"/>
                      </a:pPr>
                      <a:r>
                        <a:rPr lang="en-US" sz="2000" kern="1200" dirty="0">
                          <a:solidFill>
                            <a:schemeClr val="tx1"/>
                          </a:solidFill>
                          <a:latin typeface="Calibri" panose="020F0502020204030204" pitchFamily="34" charset="0"/>
                          <a:ea typeface="Calibri" panose="020F0502020204030204" pitchFamily="34" charset="0"/>
                          <a:cs typeface="Calibri" panose="020F0502020204030204" pitchFamily="34" charset="0"/>
                        </a:rPr>
                        <a:t>Specified in instruction  dated 21st June 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50000"/>
                        </a:lnSpc>
                        <a:buFont typeface="Wingdings" panose="05000000000000000000" pitchFamily="2" charset="2"/>
                        <a:buChar char="§"/>
                      </a:pP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Criteria explained in the same</a:t>
                      </a:r>
                      <a:r>
                        <a:rPr lang="en-US" sz="2000" baseline="0" dirty="0">
                          <a:solidFill>
                            <a:schemeClr val="tx1"/>
                          </a:solidFill>
                          <a:latin typeface="Calibri" panose="020F0502020204030204" pitchFamily="34" charset="0"/>
                          <a:ea typeface="Calibri" panose="020F0502020204030204" pitchFamily="34" charset="0"/>
                          <a:cs typeface="Calibri" panose="020F0502020204030204" pitchFamily="34" charset="0"/>
                        </a:rPr>
                        <a:t> instruction</a:t>
                      </a:r>
                      <a:endPar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3612153"/>
                  </a:ext>
                </a:extLst>
              </a:tr>
              <a:tr h="356598">
                <a:tc>
                  <a:txBody>
                    <a:bodyPr/>
                    <a:lstStyle/>
                    <a:p>
                      <a:pPr marL="285750" indent="-285750">
                        <a:lnSpc>
                          <a:spcPct val="150000"/>
                        </a:lnSpc>
                        <a:buFont typeface="Wingdings" panose="05000000000000000000" pitchFamily="2" charset="2"/>
                        <a:buChar char="§"/>
                      </a:pPr>
                      <a:r>
                        <a:rPr lang="en-US" sz="2000" kern="1200" dirty="0">
                          <a:solidFill>
                            <a:schemeClr val="tx1"/>
                          </a:solidFill>
                          <a:latin typeface="Calibri" panose="020F0502020204030204" pitchFamily="34" charset="0"/>
                          <a:ea typeface="Calibri" panose="020F0502020204030204" pitchFamily="34" charset="0"/>
                          <a:cs typeface="Calibri" panose="020F0502020204030204" pitchFamily="34" charset="0"/>
                        </a:rPr>
                        <a:t>For Voters/Segment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50000"/>
                        </a:lnSpc>
                        <a:buFont typeface="Wingdings" panose="05000000000000000000" pitchFamily="2" charset="2"/>
                        <a:buChar char="§"/>
                      </a:pP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For polling station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1974080"/>
                  </a:ext>
                </a:extLst>
              </a:tr>
              <a:tr h="1138331">
                <a:tc>
                  <a:txBody>
                    <a:bodyPr/>
                    <a:lstStyle/>
                    <a:p>
                      <a:pPr marL="285750" indent="-285750">
                        <a:lnSpc>
                          <a:spcPct val="150000"/>
                        </a:lnSpc>
                        <a:buFont typeface="Wingdings" panose="05000000000000000000" pitchFamily="2" charset="2"/>
                        <a:buChar char="§"/>
                      </a:pPr>
                      <a:r>
                        <a:rPr lang="en-US" sz="2000" kern="1200" dirty="0">
                          <a:solidFill>
                            <a:schemeClr val="tx1"/>
                          </a:solidFill>
                          <a:latin typeface="Calibri" panose="020F0502020204030204" pitchFamily="34" charset="0"/>
                          <a:ea typeface="Calibri" panose="020F0502020204030204" pitchFamily="34" charset="0"/>
                          <a:cs typeface="Calibri" panose="020F0502020204030204" pitchFamily="34" charset="0"/>
                        </a:rPr>
                        <a:t>Pro-active Pre poll exercise to check muscle power against weaker section of voters (Element of Subjectivity)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50000"/>
                        </a:lnSpc>
                        <a:buFont typeface="Wingdings" panose="05000000000000000000" pitchFamily="2" charset="2"/>
                        <a:buChar char="§"/>
                      </a:pP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Based on last election and  current situation (Objective)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9661016"/>
                  </a:ext>
                </a:extLst>
              </a:tr>
            </a:tbl>
          </a:graphicData>
        </a:graphic>
      </p:graphicFrame>
      <p:sp>
        <p:nvSpPr>
          <p:cNvPr id="7" name="TextBox 6">
            <a:extLst>
              <a:ext uri="{FF2B5EF4-FFF2-40B4-BE49-F238E27FC236}">
                <a16:creationId xmlns:a16="http://schemas.microsoft.com/office/drawing/2014/main" id="{11BE78E0-F362-4600-BAE0-8CABF8A85E45}"/>
              </a:ext>
            </a:extLst>
          </p:cNvPr>
          <p:cNvSpPr txBox="1"/>
          <p:nvPr/>
        </p:nvSpPr>
        <p:spPr>
          <a:xfrm>
            <a:off x="152399" y="5301780"/>
            <a:ext cx="10814616" cy="646331"/>
          </a:xfrm>
          <a:prstGeom prst="rect">
            <a:avLst/>
          </a:prstGeom>
          <a:noFill/>
        </p:spPr>
        <p:txBody>
          <a:bodyPr wrap="square" rtlCol="0">
            <a:spAutoFit/>
          </a:bodyPr>
          <a:lstStyle/>
          <a:p>
            <a:r>
              <a:rPr lang="en-US" b="1" dirty="0">
                <a:solidFill>
                  <a:srgbClr val="FF0066"/>
                </a:solidFill>
                <a:latin typeface="Calibri" panose="020F0502020204030204" pitchFamily="34" charset="0"/>
                <a:ea typeface="Calibri" panose="020F0502020204030204" pitchFamily="34" charset="0"/>
                <a:cs typeface="Calibri" panose="020F0502020204030204" pitchFamily="34" charset="0"/>
              </a:rPr>
              <a:t>NB: The polling stations having vulnerable pockets are treated as critical P.S.</a:t>
            </a:r>
          </a:p>
          <a:p>
            <a:endParaRPr lang="en-US" b="1" dirty="0">
              <a:solidFill>
                <a:srgbClr val="FF0066"/>
              </a:solidFill>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p:cNvSpPr/>
          <p:nvPr/>
        </p:nvSpPr>
        <p:spPr>
          <a:xfrm>
            <a:off x="152399" y="1017845"/>
            <a:ext cx="11816081" cy="369332"/>
          </a:xfrm>
          <a:prstGeom prst="rect">
            <a:avLst/>
          </a:prstGeom>
        </p:spPr>
        <p:txBody>
          <a:bodyPr wrap="square">
            <a:spAutoFit/>
          </a:bodyPr>
          <a:lstStyle/>
          <a:p>
            <a:pPr algn="just"/>
            <a:r>
              <a:rPr lang="en-US" b="1" dirty="0">
                <a:latin typeface="Calibri" panose="020F0502020204030204" pitchFamily="34" charset="0"/>
                <a:ea typeface="Calibri" panose="020F0502020204030204" pitchFamily="34" charset="0"/>
                <a:cs typeface="Calibri" panose="020F0502020204030204" pitchFamily="34" charset="0"/>
              </a:rPr>
              <a:t>Difference/relation between vulnerable areas and critical areas:</a:t>
            </a:r>
          </a:p>
        </p:txBody>
      </p:sp>
    </p:spTree>
    <p:extLst>
      <p:ext uri="{BB962C8B-B14F-4D97-AF65-F5344CB8AC3E}">
        <p14:creationId xmlns:p14="http://schemas.microsoft.com/office/powerpoint/2010/main" val="1628732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D2EB-AFF4-4CE2-8C20-23AEC42F2657}"/>
              </a:ext>
            </a:extLst>
          </p:cNvPr>
          <p:cNvSpPr>
            <a:spLocks noGrp="1"/>
          </p:cNvSpPr>
          <p:nvPr>
            <p:ph type="title"/>
          </p:nvPr>
        </p:nvSpPr>
        <p:spPr>
          <a:xfrm>
            <a:off x="304801" y="381000"/>
            <a:ext cx="11734800" cy="685800"/>
          </a:xfrm>
        </p:spPr>
        <p:txBody>
          <a:bodyPr>
            <a:normAutofit fontScale="90000"/>
          </a:bodyPr>
          <a:lstStyle/>
          <a:p>
            <a:r>
              <a:rPr lang="en-US" sz="4000" b="1" dirty="0"/>
              <a:t>Parameters of VM</a:t>
            </a:r>
          </a:p>
        </p:txBody>
      </p:sp>
      <p:sp>
        <p:nvSpPr>
          <p:cNvPr id="3" name="Content Placeholder 2">
            <a:extLst>
              <a:ext uri="{FF2B5EF4-FFF2-40B4-BE49-F238E27FC236}">
                <a16:creationId xmlns:a16="http://schemas.microsoft.com/office/drawing/2014/main" id="{9BA6BFEC-8B3B-4CFE-83AF-E9B4073A9743}"/>
              </a:ext>
            </a:extLst>
          </p:cNvPr>
          <p:cNvSpPr>
            <a:spLocks noGrp="1"/>
          </p:cNvSpPr>
          <p:nvPr>
            <p:ph idx="1"/>
          </p:nvPr>
        </p:nvSpPr>
        <p:spPr>
          <a:xfrm>
            <a:off x="339214" y="1219200"/>
            <a:ext cx="11734800" cy="5410200"/>
          </a:xfrm>
        </p:spPr>
        <p:txBody>
          <a:bodyPr>
            <a:noAutofit/>
          </a:bodyPr>
          <a:lstStyle/>
          <a:p>
            <a:pPr algn="just">
              <a:lnSpc>
                <a:spcPct val="150000"/>
              </a:lnSpc>
            </a:pPr>
            <a:r>
              <a:rPr lang="en-US" sz="2000" dirty="0"/>
              <a:t>VM-1(Annexure-1) in the instruction dated 21.06.2023 provides a set of parameters to collect the input on Vulnerability Mapping and DEO should collect such information at least six months before the date of poll fixed for the last held General Election from RO/SDM of each Assembly segment and continue updating it.</a:t>
            </a:r>
          </a:p>
          <a:p>
            <a:pPr algn="just">
              <a:lnSpc>
                <a:spcPct val="150000"/>
              </a:lnSpc>
            </a:pPr>
            <a:r>
              <a:rPr lang="en-US" sz="2000" dirty="0"/>
              <a:t>Pre-Poll Complaints-</a:t>
            </a:r>
          </a:p>
          <a:p>
            <a:pPr marL="0" indent="0" algn="just">
              <a:lnSpc>
                <a:spcPct val="150000"/>
              </a:lnSpc>
              <a:buNone/>
            </a:pPr>
            <a:r>
              <a:rPr lang="en-US" sz="2000" dirty="0"/>
              <a:t>(a) MCC including the misuse of money power to bribe voters in cash/kind</a:t>
            </a:r>
          </a:p>
          <a:p>
            <a:pPr marL="0" indent="0" algn="just">
              <a:lnSpc>
                <a:spcPct val="150000"/>
              </a:lnSpc>
              <a:buNone/>
            </a:pPr>
            <a:r>
              <a:rPr lang="en-US" sz="2000" dirty="0"/>
              <a:t>(b) Political rivalry of diverse nature </a:t>
            </a:r>
          </a:p>
          <a:p>
            <a:pPr algn="just">
              <a:lnSpc>
                <a:spcPct val="150000"/>
              </a:lnSpc>
            </a:pPr>
            <a:r>
              <a:rPr lang="en-US" sz="2000" dirty="0"/>
              <a:t>Act of political parties (Violations of MCC)</a:t>
            </a:r>
          </a:p>
          <a:p>
            <a:pPr marL="0" indent="0" algn="just">
              <a:lnSpc>
                <a:spcPct val="150000"/>
              </a:lnSpc>
              <a:buNone/>
            </a:pPr>
            <a:r>
              <a:rPr lang="en-US" sz="2000" dirty="0"/>
              <a:t>Cases of defacement of private properties especially in rule are</a:t>
            </a:r>
            <a:r>
              <a:rPr lang="en-US" dirty="0"/>
              <a:t>a</a:t>
            </a:r>
          </a:p>
          <a:p>
            <a:pPr marL="0" indent="0" algn="just">
              <a:lnSpc>
                <a:spcPct val="150000"/>
              </a:lnSpc>
              <a:buNone/>
            </a:pPr>
            <a:endParaRPr lang="en-US" sz="2400" dirty="0"/>
          </a:p>
          <a:p>
            <a:pPr algn="just">
              <a:lnSpc>
                <a:spcPct val="150000"/>
              </a:lnSpc>
            </a:pPr>
            <a:endParaRPr lang="en-US" sz="2400" dirty="0"/>
          </a:p>
          <a:p>
            <a:pPr algn="just">
              <a:lnSpc>
                <a:spcPct val="150000"/>
              </a:lnSpc>
            </a:pPr>
            <a:endParaRPr lang="en-US" sz="2400" dirty="0"/>
          </a:p>
          <a:p>
            <a:pPr algn="just">
              <a:lnSpc>
                <a:spcPct val="150000"/>
              </a:lnSpc>
            </a:pPr>
            <a:endParaRPr lang="en-US" sz="2400" dirty="0"/>
          </a:p>
        </p:txBody>
      </p:sp>
      <p:sp>
        <p:nvSpPr>
          <p:cNvPr id="4" name="Rectangle 3"/>
          <p:cNvSpPr/>
          <p:nvPr/>
        </p:nvSpPr>
        <p:spPr>
          <a:xfrm>
            <a:off x="10721324" y="6019800"/>
            <a:ext cx="1294502" cy="464871"/>
          </a:xfrm>
          <a:prstGeom prst="rect">
            <a:avLst/>
          </a:prstGeom>
        </p:spPr>
        <p:txBody>
          <a:bodyPr wrap="square">
            <a:spAutoFit/>
          </a:bodyPr>
          <a:lstStyle/>
          <a:p>
            <a:pPr>
              <a:lnSpc>
                <a:spcPct val="150000"/>
              </a:lnSpc>
            </a:pPr>
            <a:r>
              <a:rPr lang="en-US" dirty="0" err="1">
                <a:latin typeface="Calibri" panose="020F0502020204030204" pitchFamily="34" charset="0"/>
                <a:ea typeface="Calibri" panose="020F0502020204030204" pitchFamily="34" charset="0"/>
                <a:cs typeface="Calibri" panose="020F0502020204030204" pitchFamily="34" charset="0"/>
              </a:rPr>
              <a:t>Contd</a:t>
            </a:r>
            <a:r>
              <a:rPr lang="en-US" dirty="0">
                <a:latin typeface="Calibri" panose="020F0502020204030204" pitchFamily="34" charset="0"/>
                <a:ea typeface="Calibri" panose="020F0502020204030204" pitchFamily="34" charset="0"/>
                <a:cs typeface="Calibri" panose="020F0502020204030204" pitchFamily="34" charset="0"/>
              </a:rPr>
              <a:t>…</a:t>
            </a:r>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806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2F577-2A37-BFF3-6FD9-A9032EA2B9FC}"/>
              </a:ext>
            </a:extLst>
          </p:cNvPr>
          <p:cNvSpPr>
            <a:spLocks noGrp="1"/>
          </p:cNvSpPr>
          <p:nvPr>
            <p:ph type="title"/>
          </p:nvPr>
        </p:nvSpPr>
        <p:spPr>
          <a:xfrm>
            <a:off x="1756871" y="228600"/>
            <a:ext cx="8678258" cy="940308"/>
          </a:xfrm>
        </p:spPr>
        <p:txBody>
          <a:bodyPr/>
          <a:lstStyle/>
          <a:p>
            <a:pPr algn="ctr"/>
            <a:r>
              <a:rPr lang="en-IN" b="1" dirty="0"/>
              <a:t>Parameters of VM – contd. </a:t>
            </a:r>
          </a:p>
        </p:txBody>
      </p:sp>
      <p:sp>
        <p:nvSpPr>
          <p:cNvPr id="3" name="Content Placeholder 2">
            <a:extLst>
              <a:ext uri="{FF2B5EF4-FFF2-40B4-BE49-F238E27FC236}">
                <a16:creationId xmlns:a16="http://schemas.microsoft.com/office/drawing/2014/main" id="{090A5C28-FC98-2BB4-A8DD-2F1F61DC4B78}"/>
              </a:ext>
            </a:extLst>
          </p:cNvPr>
          <p:cNvSpPr>
            <a:spLocks noGrp="1"/>
          </p:cNvSpPr>
          <p:nvPr>
            <p:ph idx="1"/>
          </p:nvPr>
        </p:nvSpPr>
        <p:spPr>
          <a:xfrm>
            <a:off x="304800" y="1166450"/>
            <a:ext cx="11582400" cy="5005750"/>
          </a:xfrm>
        </p:spPr>
        <p:txBody>
          <a:bodyPr>
            <a:normAutofit fontScale="85000" lnSpcReduction="10000"/>
          </a:bodyPr>
          <a:lstStyle/>
          <a:p>
            <a:pPr algn="just">
              <a:lnSpc>
                <a:spcPct val="170000"/>
              </a:lnSpc>
            </a:pPr>
            <a:r>
              <a:rPr lang="en-US" sz="2800" dirty="0"/>
              <a:t>Inputs from the worry lists by Political parties/candidates</a:t>
            </a:r>
          </a:p>
          <a:p>
            <a:pPr algn="just">
              <a:lnSpc>
                <a:spcPct val="170000"/>
              </a:lnSpc>
            </a:pPr>
            <a:r>
              <a:rPr lang="en-US" sz="2800" dirty="0"/>
              <a:t>Information sharing from the voters ( Through call centers/control room, demography composition, voting % in previous elections) – to understand factors leading to VM </a:t>
            </a:r>
          </a:p>
          <a:p>
            <a:pPr algn="just">
              <a:lnSpc>
                <a:spcPct val="170000"/>
              </a:lnSpc>
            </a:pPr>
            <a:r>
              <a:rPr lang="en-US" sz="2800" dirty="0"/>
              <a:t>Inputs from District intelligence branch of the district police</a:t>
            </a:r>
          </a:p>
          <a:p>
            <a:pPr algn="just">
              <a:lnSpc>
                <a:spcPct val="170000"/>
              </a:lnSpc>
            </a:pPr>
            <a:r>
              <a:rPr lang="en-US" sz="2800" dirty="0"/>
              <a:t>In order  to ensure authenticity of vulnerability reporting, a mechanism of collecting, cross verifying, validating and collating information at a relatively higher administration/police level to be ensured </a:t>
            </a:r>
            <a:endParaRPr lang="en-IN" sz="2800" dirty="0"/>
          </a:p>
          <a:p>
            <a:pPr algn="just">
              <a:lnSpc>
                <a:spcPct val="170000"/>
              </a:lnSpc>
              <a:buFont typeface="Courier New" panose="02070309020205020404" pitchFamily="49" charset="0"/>
              <a:buChar char="o"/>
            </a:pPr>
            <a:endParaRPr lang="en-US" dirty="0"/>
          </a:p>
          <a:p>
            <a:pPr>
              <a:lnSpc>
                <a:spcPct val="170000"/>
              </a:lnSpc>
            </a:pPr>
            <a:endParaRPr lang="en-IN" dirty="0"/>
          </a:p>
        </p:txBody>
      </p:sp>
    </p:spTree>
    <p:extLst>
      <p:ext uri="{BB962C8B-B14F-4D97-AF65-F5344CB8AC3E}">
        <p14:creationId xmlns:p14="http://schemas.microsoft.com/office/powerpoint/2010/main" val="3589829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133600"/>
            <a:ext cx="12192000" cy="3539430"/>
          </a:xfrm>
          <a:prstGeom prst="rect">
            <a:avLst/>
          </a:prstGeom>
          <a:noFill/>
        </p:spPr>
        <p:txBody>
          <a:bodyPr wrap="square" rtlCol="0">
            <a:spAutoFit/>
          </a:bodyPr>
          <a:lstStyle/>
          <a:p>
            <a:pPr algn="just">
              <a:spcAft>
                <a:spcPts val="1200"/>
              </a:spcAft>
              <a:tabLst>
                <a:tab pos="338138" algn="l"/>
              </a:tabLst>
            </a:pPr>
            <a:r>
              <a:rPr lang="en-US" sz="16600" dirty="0">
                <a:latin typeface="Calibri" panose="020F0502020204030204" pitchFamily="34" charset="0"/>
                <a:ea typeface="Calibri" panose="020F0502020204030204" pitchFamily="34" charset="0"/>
                <a:cs typeface="Calibri" panose="020F0502020204030204" pitchFamily="34" charset="0"/>
              </a:rPr>
              <a:t>Part – B</a:t>
            </a:r>
          </a:p>
          <a:p>
            <a:r>
              <a:rPr lang="en-GB" sz="4800" dirty="0">
                <a:latin typeface="Calibri" panose="020F0502020204030204" pitchFamily="34" charset="0"/>
                <a:ea typeface="Calibri" panose="020F0502020204030204" pitchFamily="34" charset="0"/>
                <a:cs typeface="Calibri" panose="020F0502020204030204" pitchFamily="34" charset="0"/>
              </a:rPr>
              <a:t>Administrative setup and responsibilities</a:t>
            </a:r>
            <a:endParaRPr lang="en-IN"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34383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955" y="27039"/>
            <a:ext cx="11735146" cy="2897396"/>
          </a:xfrm>
          <a:prstGeom prst="rect">
            <a:avLst/>
          </a:prstGeom>
        </p:spPr>
        <p:txBody>
          <a:bodyPr wrap="square">
            <a:spAutoFit/>
          </a:bodyPr>
          <a:lstStyle/>
          <a:p>
            <a:pPr>
              <a:lnSpc>
                <a:spcPct val="150000"/>
              </a:lnSpc>
            </a:pPr>
            <a:r>
              <a:rPr lang="en-GB" sz="2800" b="1" dirty="0">
                <a:latin typeface="Calibri" panose="020F0502020204030204" pitchFamily="34" charset="0"/>
                <a:ea typeface="Calibri" panose="020F0502020204030204" pitchFamily="34" charset="0"/>
                <a:cs typeface="Calibri" panose="020F0502020204030204" pitchFamily="34" charset="0"/>
              </a:rPr>
              <a:t>Administrative setup and responsibilities down the line </a:t>
            </a:r>
          </a:p>
          <a:p>
            <a:pPr marL="342900" indent="-342900">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Entire responsibility with DEO/SP/RO:</a:t>
            </a:r>
          </a:p>
          <a:p>
            <a:pPr marL="1371600" lvl="2" indent="-457200">
              <a:lnSpc>
                <a:spcPct val="150000"/>
              </a:lnSpc>
              <a:buFont typeface="Courier New" panose="02070309020205020404" pitchFamily="49" charset="0"/>
              <a:buChar char="o"/>
            </a:pPr>
            <a:r>
              <a:rPr lang="en-GB" sz="2400" dirty="0">
                <a:latin typeface="Calibri" panose="020F0502020204030204" pitchFamily="34" charset="0"/>
                <a:ea typeface="Calibri" panose="020F0502020204030204" pitchFamily="34" charset="0"/>
                <a:cs typeface="Calibri" panose="020F0502020204030204" pitchFamily="34" charset="0"/>
              </a:rPr>
              <a:t>Appointment of SO &amp; Sector Police Officers</a:t>
            </a:r>
          </a:p>
          <a:p>
            <a:pPr marL="1371600" lvl="2" indent="-457200">
              <a:lnSpc>
                <a:spcPct val="150000"/>
              </a:lnSpc>
              <a:buFont typeface="Courier New" panose="02070309020205020404" pitchFamily="49" charset="0"/>
              <a:buChar char="o"/>
            </a:pPr>
            <a:r>
              <a:rPr lang="en-GB" sz="2400" dirty="0">
                <a:latin typeface="Calibri" panose="020F0502020204030204" pitchFamily="34" charset="0"/>
                <a:ea typeface="Calibri" panose="020F0502020204030204" pitchFamily="34" charset="0"/>
                <a:cs typeface="Calibri" panose="020F0502020204030204" pitchFamily="34" charset="0"/>
              </a:rPr>
              <a:t>Training of SO &amp; Sector Police Officers</a:t>
            </a:r>
          </a:p>
          <a:p>
            <a:pPr marL="1371600" lvl="2" indent="-457200">
              <a:lnSpc>
                <a:spcPct val="150000"/>
              </a:lnSpc>
              <a:buFont typeface="Courier New" panose="02070309020205020404" pitchFamily="49" charset="0"/>
              <a:buChar char="o"/>
            </a:pPr>
            <a:r>
              <a:rPr lang="en-GB" sz="2400" dirty="0">
                <a:latin typeface="Calibri" panose="020F0502020204030204" pitchFamily="34" charset="0"/>
                <a:ea typeface="Calibri" panose="020F0502020204030204" pitchFamily="34" charset="0"/>
                <a:cs typeface="Calibri" panose="020F0502020204030204" pitchFamily="34" charset="0"/>
              </a:rPr>
              <a:t>Preparation of action plan</a:t>
            </a:r>
            <a:endParaRPr lang="en-IN" sz="36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22251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6338" y="152400"/>
            <a:ext cx="11331724" cy="762000"/>
          </a:xfrm>
        </p:spPr>
        <p:txBody>
          <a:bodyPr>
            <a:noAutofit/>
          </a:bodyPr>
          <a:lstStyle/>
          <a:p>
            <a:r>
              <a:rPr lang="en-US" sz="3600" b="1" dirty="0"/>
              <a:t>Appointment of Sector Officers</a:t>
            </a:r>
          </a:p>
        </p:txBody>
      </p:sp>
      <p:sp>
        <p:nvSpPr>
          <p:cNvPr id="3" name="Subtitle 2"/>
          <p:cNvSpPr>
            <a:spLocks noGrp="1"/>
          </p:cNvSpPr>
          <p:nvPr>
            <p:ph type="subTitle" idx="4294967295"/>
          </p:nvPr>
        </p:nvSpPr>
        <p:spPr>
          <a:xfrm>
            <a:off x="179462" y="941439"/>
            <a:ext cx="11658600" cy="4648200"/>
          </a:xfrm>
        </p:spPr>
        <p:txBody>
          <a:bodyPr>
            <a:normAutofit/>
          </a:bodyPr>
          <a:lstStyle/>
          <a:p>
            <a:pPr marL="457200" indent="-457200" algn="just">
              <a:lnSpc>
                <a:spcPct val="150000"/>
              </a:lnSpc>
              <a:buFont typeface="Arial" panose="020B0604020202020204" pitchFamily="34" charset="0"/>
              <a:buChar char="•"/>
            </a:pPr>
            <a:r>
              <a:rPr lang="en-US" sz="2400" dirty="0">
                <a:solidFill>
                  <a:schemeClr val="tx1"/>
                </a:solidFill>
              </a:rPr>
              <a:t>One SO is to be appointed 4(four) months before the date of poll of last held election to supervise 10 to 12 PSs that can be covered in 1 to 2 hours</a:t>
            </a:r>
          </a:p>
          <a:p>
            <a:pPr marL="457200" indent="-457200" algn="just">
              <a:lnSpc>
                <a:spcPct val="150000"/>
              </a:lnSpc>
              <a:buFont typeface="Arial" panose="020B0604020202020204" pitchFamily="34" charset="0"/>
              <a:buChar char="•"/>
            </a:pPr>
            <a:r>
              <a:rPr lang="en-US" sz="2400" dirty="0">
                <a:solidFill>
                  <a:schemeClr val="tx1"/>
                </a:solidFill>
              </a:rPr>
              <a:t>Since this is one of the most responsible positions, so the best officers are to be identified, better if experienced &amp; conversant of the area.</a:t>
            </a:r>
          </a:p>
          <a:p>
            <a:pPr marL="457200" indent="-457200" algn="just">
              <a:lnSpc>
                <a:spcPct val="150000"/>
              </a:lnSpc>
              <a:buFont typeface="Arial" panose="020B0604020202020204" pitchFamily="34" charset="0"/>
              <a:buChar char="•"/>
            </a:pPr>
            <a:r>
              <a:rPr lang="en-US" sz="2400" dirty="0">
                <a:solidFill>
                  <a:schemeClr val="tx1"/>
                </a:solidFill>
              </a:rPr>
              <a:t>Central Govt. officers can  be deployed. </a:t>
            </a:r>
          </a:p>
          <a:p>
            <a:pPr marL="457200" indent="-457200" algn="just">
              <a:lnSpc>
                <a:spcPct val="150000"/>
              </a:lnSpc>
              <a:buFont typeface="Arial" panose="020B0604020202020204" pitchFamily="34" charset="0"/>
              <a:buChar char="•"/>
            </a:pPr>
            <a:r>
              <a:rPr lang="en-US" sz="2400" dirty="0">
                <a:solidFill>
                  <a:schemeClr val="tx1"/>
                </a:solidFill>
              </a:rPr>
              <a:t>Should be equipped with vehicle, fuel, mobile phone, ID cards etc. </a:t>
            </a:r>
          </a:p>
          <a:p>
            <a:pPr marL="457200" indent="-457200" algn="just">
              <a:lnSpc>
                <a:spcPct val="150000"/>
              </a:lnSpc>
              <a:buFont typeface="Arial" panose="020B0604020202020204" pitchFamily="34" charset="0"/>
              <a:buChar char="•"/>
            </a:pPr>
            <a:r>
              <a:rPr lang="en-US" sz="2400" dirty="0">
                <a:solidFill>
                  <a:schemeClr val="tx1"/>
                </a:solidFill>
              </a:rPr>
              <a:t>Shall be designated as Sector/Zonal Magistrates at least 7 days before the poll day. </a:t>
            </a:r>
            <a:endParaRPr lang="en-US" sz="2400" b="1" dirty="0">
              <a:solidFill>
                <a:schemeClr val="tx1"/>
              </a:solidFill>
            </a:endParaRPr>
          </a:p>
          <a:p>
            <a:pPr marL="231775" indent="-231775" algn="just">
              <a:lnSpc>
                <a:spcPct val="150000"/>
              </a:lnSpc>
              <a:buFont typeface="Arial" pitchFamily="34" charset="0"/>
              <a:buChar char="•"/>
            </a:pPr>
            <a:endParaRPr lang="en-US" sz="2800" b="1"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000" y="228600"/>
            <a:ext cx="12066916" cy="1524000"/>
          </a:xfrm>
        </p:spPr>
        <p:txBody>
          <a:bodyPr>
            <a:noAutofit/>
          </a:bodyPr>
          <a:lstStyle/>
          <a:p>
            <a:r>
              <a:rPr lang="en-US" sz="3600" b="1" dirty="0"/>
              <a:t>Sector/designated police officer</a:t>
            </a:r>
          </a:p>
        </p:txBody>
      </p:sp>
      <p:sp>
        <p:nvSpPr>
          <p:cNvPr id="3" name="Subtitle 2"/>
          <p:cNvSpPr>
            <a:spLocks noGrp="1"/>
          </p:cNvSpPr>
          <p:nvPr>
            <p:ph type="subTitle" idx="4294967295"/>
          </p:nvPr>
        </p:nvSpPr>
        <p:spPr>
          <a:xfrm>
            <a:off x="130000" y="1219200"/>
            <a:ext cx="11734800" cy="4572000"/>
          </a:xfrm>
        </p:spPr>
        <p:txBody>
          <a:bodyPr>
            <a:normAutofit fontScale="92500"/>
          </a:bodyPr>
          <a:lstStyle/>
          <a:p>
            <a:pPr algn="just">
              <a:lnSpc>
                <a:spcPct val="150000"/>
              </a:lnSpc>
            </a:pPr>
            <a:r>
              <a:rPr lang="en-US" sz="2600" b="1" dirty="0">
                <a:solidFill>
                  <a:schemeClr val="tx1"/>
                </a:solidFill>
              </a:rPr>
              <a:t>Designated Police Official for VM – to work in coordination with SO – Police Official at Thana level:</a:t>
            </a:r>
          </a:p>
          <a:p>
            <a:pPr marL="173038" indent="-173038" algn="just">
              <a:lnSpc>
                <a:spcPct val="150000"/>
              </a:lnSpc>
              <a:buFont typeface="Arial" pitchFamily="34" charset="0"/>
              <a:buChar char="•"/>
            </a:pPr>
            <a:r>
              <a:rPr lang="en-US" sz="2600" dirty="0">
                <a:solidFill>
                  <a:schemeClr val="tx1"/>
                </a:solidFill>
              </a:rPr>
              <a:t>Not below the rank of Assistant Sub- Inspector or Head Constable of police.</a:t>
            </a:r>
          </a:p>
          <a:p>
            <a:pPr marL="173038" indent="-173038" algn="just">
              <a:lnSpc>
                <a:spcPct val="150000"/>
              </a:lnSpc>
              <a:buFont typeface="Arial" pitchFamily="34" charset="0"/>
              <a:buChar char="•"/>
            </a:pPr>
            <a:r>
              <a:rPr lang="en-US" sz="2600" dirty="0">
                <a:solidFill>
                  <a:schemeClr val="tx1"/>
                </a:solidFill>
              </a:rPr>
              <a:t> Conduct joint exercise of VM with SO</a:t>
            </a:r>
          </a:p>
          <a:p>
            <a:pPr marL="231775" indent="-231775" algn="just">
              <a:lnSpc>
                <a:spcPct val="150000"/>
              </a:lnSpc>
              <a:buFont typeface="Arial" pitchFamily="34" charset="0"/>
              <a:buChar char="•"/>
            </a:pPr>
            <a:r>
              <a:rPr lang="en-US" sz="2600" dirty="0">
                <a:solidFill>
                  <a:schemeClr val="tx1"/>
                </a:solidFill>
              </a:rPr>
              <a:t>Tracking the individual trouble mongers ensuring that trouble makers are kept under watch</a:t>
            </a:r>
          </a:p>
          <a:p>
            <a:pPr marL="231775" indent="-231775" algn="just">
              <a:lnSpc>
                <a:spcPct val="150000"/>
              </a:lnSpc>
              <a:buFont typeface="Arial" pitchFamily="34" charset="0"/>
              <a:buChar char="•"/>
            </a:pPr>
            <a:r>
              <a:rPr lang="en-US" sz="2600" dirty="0">
                <a:solidFill>
                  <a:schemeClr val="tx1"/>
                </a:solidFill>
              </a:rPr>
              <a:t>Designated Police Officer at Thana (Police Station) Level for VM and ensuring Law and Order and peaceful poll.</a:t>
            </a:r>
          </a:p>
          <a:p>
            <a:pPr algn="l">
              <a:lnSpc>
                <a:spcPct val="150000"/>
              </a:lnSpc>
            </a:pPr>
            <a:endParaRPr lang="en-US"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7469" y="152400"/>
            <a:ext cx="11569462" cy="1371600"/>
          </a:xfrm>
        </p:spPr>
        <p:txBody>
          <a:bodyPr>
            <a:noAutofit/>
          </a:bodyPr>
          <a:lstStyle/>
          <a:p>
            <a:r>
              <a:rPr lang="en-US" sz="3200" b="1" dirty="0"/>
              <a:t>Training of SO/ designated police officers </a:t>
            </a:r>
          </a:p>
        </p:txBody>
      </p:sp>
      <p:sp>
        <p:nvSpPr>
          <p:cNvPr id="3" name="Subtitle 2"/>
          <p:cNvSpPr>
            <a:spLocks noGrp="1"/>
          </p:cNvSpPr>
          <p:nvPr>
            <p:ph type="subTitle" idx="4294967295"/>
          </p:nvPr>
        </p:nvSpPr>
        <p:spPr>
          <a:xfrm>
            <a:off x="387469" y="838200"/>
            <a:ext cx="11618780" cy="5486400"/>
          </a:xfrm>
        </p:spPr>
        <p:txBody>
          <a:bodyPr>
            <a:normAutofit/>
          </a:bodyPr>
          <a:lstStyle/>
          <a:p>
            <a:pPr marL="0" indent="0" algn="just">
              <a:buNone/>
            </a:pPr>
            <a:r>
              <a:rPr lang="en-US" sz="2800" b="1" dirty="0">
                <a:solidFill>
                  <a:schemeClr val="tx1"/>
                </a:solidFill>
              </a:rPr>
              <a:t>Training – supporting material/past record for guidance - </a:t>
            </a:r>
          </a:p>
          <a:p>
            <a:pPr algn="just"/>
            <a:r>
              <a:rPr lang="en-US" sz="2800" dirty="0">
                <a:solidFill>
                  <a:schemeClr val="tx1"/>
                </a:solidFill>
              </a:rPr>
              <a:t>Train jointly and provide following- </a:t>
            </a:r>
          </a:p>
          <a:p>
            <a:pPr marL="914400" lvl="1" indent="-514350" algn="just">
              <a:buFont typeface="+mj-lt"/>
              <a:buAutoNum type="romanLcPeriod"/>
            </a:pPr>
            <a:r>
              <a:rPr lang="en-US" sz="2400" dirty="0">
                <a:solidFill>
                  <a:schemeClr val="tx1"/>
                </a:solidFill>
              </a:rPr>
              <a:t>E-rolls of concerned P.Ss with hamlet name etc. </a:t>
            </a:r>
          </a:p>
          <a:p>
            <a:pPr marL="914400" lvl="1" indent="-514350" algn="just">
              <a:buFont typeface="+mj-lt"/>
              <a:buAutoNum type="romanLcPeriod"/>
            </a:pPr>
            <a:r>
              <a:rPr lang="en-US" sz="2400" dirty="0">
                <a:solidFill>
                  <a:schemeClr val="tx1"/>
                </a:solidFill>
              </a:rPr>
              <a:t>PS wise AMF details</a:t>
            </a:r>
          </a:p>
          <a:p>
            <a:pPr marL="914400" lvl="1" indent="-514350" algn="just">
              <a:buFont typeface="+mj-lt"/>
              <a:buAutoNum type="romanLcPeriod"/>
            </a:pPr>
            <a:r>
              <a:rPr lang="en-US" sz="2400" dirty="0">
                <a:solidFill>
                  <a:schemeClr val="tx1"/>
                </a:solidFill>
              </a:rPr>
              <a:t>Voter turn out(last election)</a:t>
            </a:r>
          </a:p>
          <a:p>
            <a:pPr marL="914400" lvl="1" indent="-514350" algn="just">
              <a:buFont typeface="+mj-lt"/>
              <a:buAutoNum type="romanLcPeriod"/>
            </a:pPr>
            <a:r>
              <a:rPr lang="en-US" sz="2400" dirty="0">
                <a:solidFill>
                  <a:schemeClr val="tx1"/>
                </a:solidFill>
              </a:rPr>
              <a:t>Gender Ratio</a:t>
            </a:r>
          </a:p>
          <a:p>
            <a:pPr marL="914400" lvl="1" indent="-514350" algn="just">
              <a:buFont typeface="+mj-lt"/>
              <a:buAutoNum type="romanLcPeriod"/>
            </a:pPr>
            <a:r>
              <a:rPr lang="en-US" sz="2400" dirty="0">
                <a:solidFill>
                  <a:schemeClr val="tx1"/>
                </a:solidFill>
              </a:rPr>
              <a:t> Route map</a:t>
            </a:r>
          </a:p>
          <a:p>
            <a:pPr marL="914400" lvl="1" indent="-514350" algn="just">
              <a:buFont typeface="+mj-lt"/>
              <a:buAutoNum type="romanLcPeriod"/>
            </a:pPr>
            <a:r>
              <a:rPr lang="en-US" sz="2400" dirty="0">
                <a:solidFill>
                  <a:schemeClr val="tx1"/>
                </a:solidFill>
              </a:rPr>
              <a:t>MCC violation cases( last two election)</a:t>
            </a:r>
          </a:p>
          <a:p>
            <a:pPr marL="914400" lvl="1" indent="-514350" algn="just">
              <a:buFont typeface="+mj-lt"/>
              <a:buAutoNum type="romanLcPeriod"/>
            </a:pPr>
            <a:r>
              <a:rPr lang="en-US" sz="2400" dirty="0">
                <a:solidFill>
                  <a:schemeClr val="tx1"/>
                </a:solidFill>
              </a:rPr>
              <a:t>Other details as per VM-1</a:t>
            </a:r>
            <a:endParaRPr lang="en-US" sz="3200" strike="sngStrike" dirty="0">
              <a:solidFill>
                <a:schemeClr val="tx1"/>
              </a:solidFill>
            </a:endParaRPr>
          </a:p>
          <a:p>
            <a:pPr algn="just">
              <a:buFont typeface="Arial" pitchFamily="34" charset="0"/>
              <a:buChar char="•"/>
            </a:pPr>
            <a:endParaRPr lang="en-US" sz="3200" dirty="0">
              <a:solidFill>
                <a:schemeClr val="tx1"/>
              </a:solidFill>
            </a:endParaRPr>
          </a:p>
          <a:p>
            <a:pPr algn="just"/>
            <a:endParaRPr lang="en-US" sz="3200" dirty="0">
              <a:solidFill>
                <a:schemeClr val="tx1"/>
              </a:solidFill>
            </a:endParaRPr>
          </a:p>
          <a:p>
            <a:pPr algn="just">
              <a:buFont typeface="Arial" pitchFamily="34" charset="0"/>
              <a:buChar char="•"/>
            </a:pPr>
            <a:endParaRPr lang="en-US" sz="2800" dirty="0">
              <a:solidFill>
                <a:schemeClr val="tx1"/>
              </a:solidFill>
            </a:endParaRPr>
          </a:p>
        </p:txBody>
      </p:sp>
      <p:sp>
        <p:nvSpPr>
          <p:cNvPr id="5" name="Rectangle 4"/>
          <p:cNvSpPr/>
          <p:nvPr/>
        </p:nvSpPr>
        <p:spPr>
          <a:xfrm>
            <a:off x="11181692" y="6324600"/>
            <a:ext cx="1010308" cy="307777"/>
          </a:xfrm>
          <a:prstGeom prst="rect">
            <a:avLst/>
          </a:prstGeom>
        </p:spPr>
        <p:txBody>
          <a:bodyPr wrap="square">
            <a:spAutoFit/>
          </a:bodyPr>
          <a:lstStyle/>
          <a:p>
            <a:r>
              <a:rPr lang="en-IN" altLang="en-US" sz="1400" dirty="0" err="1">
                <a:latin typeface="Calibri" panose="020F0502020204030204" pitchFamily="34" charset="0"/>
                <a:cs typeface="Calibri" panose="020F0502020204030204" pitchFamily="34" charset="0"/>
              </a:rPr>
              <a:t>Contd</a:t>
            </a:r>
            <a:r>
              <a:rPr lang="en-IN" altLang="en-US" sz="1400" dirty="0">
                <a:latin typeface="Calibri" panose="020F0502020204030204" pitchFamily="34" charset="0"/>
                <a:cs typeface="Calibri" panose="020F0502020204030204" pitchFamily="34" charset="0"/>
              </a:rPr>
              <a:t>…</a:t>
            </a:r>
            <a:endParaRPr lang="en-IN"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133600"/>
            <a:ext cx="12192000" cy="3539430"/>
          </a:xfrm>
          <a:prstGeom prst="rect">
            <a:avLst/>
          </a:prstGeom>
          <a:noFill/>
        </p:spPr>
        <p:txBody>
          <a:bodyPr wrap="square" rtlCol="0">
            <a:spAutoFit/>
          </a:bodyPr>
          <a:lstStyle/>
          <a:p>
            <a:pPr algn="just">
              <a:spcAft>
                <a:spcPts val="1200"/>
              </a:spcAft>
              <a:tabLst>
                <a:tab pos="338138" algn="l"/>
              </a:tabLst>
            </a:pPr>
            <a:r>
              <a:rPr lang="en-US" sz="16600" dirty="0">
                <a:latin typeface="Calibri" panose="020F0502020204030204" pitchFamily="34" charset="0"/>
                <a:ea typeface="Calibri" panose="020F0502020204030204" pitchFamily="34" charset="0"/>
                <a:cs typeface="Calibri" panose="020F0502020204030204" pitchFamily="34" charset="0"/>
              </a:rPr>
              <a:t>Part – C</a:t>
            </a:r>
          </a:p>
          <a:p>
            <a:pPr algn="just"/>
            <a:r>
              <a:rPr lang="en-US" sz="4800" dirty="0">
                <a:latin typeface="Calibri" panose="020F0502020204030204" pitchFamily="34" charset="0"/>
                <a:ea typeface="Calibri" panose="020F0502020204030204" pitchFamily="34" charset="0"/>
                <a:cs typeface="Calibri" panose="020F0502020204030204" pitchFamily="34" charset="0"/>
              </a:rPr>
              <a:t>Pre-poll and Poll day responsibilities</a:t>
            </a:r>
          </a:p>
        </p:txBody>
      </p:sp>
    </p:spTree>
    <p:extLst>
      <p:ext uri="{BB962C8B-B14F-4D97-AF65-F5344CB8AC3E}">
        <p14:creationId xmlns:p14="http://schemas.microsoft.com/office/powerpoint/2010/main" val="1009151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6084" y="24581"/>
            <a:ext cx="11353800" cy="646331"/>
          </a:xfrm>
          <a:prstGeom prst="rect">
            <a:avLst/>
          </a:prstGeom>
        </p:spPr>
        <p:txBody>
          <a:bodyPr wrap="square">
            <a:spAutoFit/>
          </a:bodyPr>
          <a:lstStyle/>
          <a:p>
            <a:pPr algn="just"/>
            <a:r>
              <a:rPr lang="en-US" sz="3600" b="1" dirty="0">
                <a:latin typeface="Calibri" panose="020F0502020204030204" pitchFamily="34" charset="0"/>
                <a:ea typeface="Calibri" panose="020F0502020204030204" pitchFamily="34" charset="0"/>
                <a:cs typeface="Calibri" panose="020F0502020204030204" pitchFamily="34" charset="0"/>
              </a:rPr>
              <a:t>Pre-poll and Poll day responsibilities – roles &amp; functions</a:t>
            </a:r>
          </a:p>
        </p:txBody>
      </p:sp>
      <p:sp>
        <p:nvSpPr>
          <p:cNvPr id="4" name="Rectangle 3"/>
          <p:cNvSpPr/>
          <p:nvPr/>
        </p:nvSpPr>
        <p:spPr>
          <a:xfrm>
            <a:off x="376084" y="838200"/>
            <a:ext cx="4043516" cy="2862322"/>
          </a:xfrm>
          <a:prstGeom prst="rect">
            <a:avLst/>
          </a:prstGeom>
        </p:spPr>
        <p:txBody>
          <a:bodyPr wrap="square">
            <a:spAutoFit/>
          </a:bodyPr>
          <a:lstStyle/>
          <a:p>
            <a:pPr marL="571500" indent="-571500" algn="just">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DEO/RO/SP</a:t>
            </a:r>
          </a:p>
          <a:p>
            <a:pPr marL="571500" indent="-571500" algn="just">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SO</a:t>
            </a:r>
          </a:p>
          <a:p>
            <a:pPr marL="571500" indent="-571500" algn="just">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Designated Police Officer</a:t>
            </a:r>
          </a:p>
          <a:p>
            <a:pPr marL="571500" indent="-571500" algn="just">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Observer</a:t>
            </a:r>
          </a:p>
          <a:p>
            <a:pPr marL="571500" indent="-571500" algn="just">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CAPF</a:t>
            </a:r>
          </a:p>
        </p:txBody>
      </p:sp>
      <p:sp>
        <p:nvSpPr>
          <p:cNvPr id="5" name="Rectangle 4"/>
          <p:cNvSpPr/>
          <p:nvPr/>
        </p:nvSpPr>
        <p:spPr>
          <a:xfrm>
            <a:off x="5257800" y="838200"/>
            <a:ext cx="6019800" cy="2862322"/>
          </a:xfrm>
          <a:prstGeom prst="rect">
            <a:avLst/>
          </a:prstGeom>
        </p:spPr>
        <p:txBody>
          <a:bodyPr wrap="square">
            <a:spAutoFit/>
          </a:bodyPr>
          <a:lstStyle/>
          <a:p>
            <a:pPr marL="571500" indent="-571500" algn="just">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Use of FST/SST</a:t>
            </a:r>
          </a:p>
          <a:p>
            <a:pPr marL="571500" indent="-571500" algn="just">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Use of Village Awareness Groups (VAGs)</a:t>
            </a:r>
          </a:p>
          <a:p>
            <a:pPr marL="571500" indent="-571500" algn="just">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Utilization of other revenue and magisterial staff of the district</a:t>
            </a:r>
          </a:p>
          <a:p>
            <a:pPr marL="571500" indent="-571500" algn="just">
              <a:lnSpc>
                <a:spcPct val="150000"/>
              </a:lnSpc>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Reporting formats and </a:t>
            </a:r>
            <a:r>
              <a:rPr lang="en-GB" sz="2400" dirty="0" smtClean="0">
                <a:latin typeface="Calibri" panose="020F0502020204030204" pitchFamily="34" charset="0"/>
                <a:ea typeface="Calibri" panose="020F0502020204030204" pitchFamily="34" charset="0"/>
                <a:cs typeface="Calibri" panose="020F0502020204030204" pitchFamily="34" charset="0"/>
              </a:rPr>
              <a:t>frequencies</a:t>
            </a:r>
            <a:endParaRPr lang="en-IN" sz="3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7529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133600"/>
            <a:ext cx="12192000" cy="3539430"/>
          </a:xfrm>
          <a:prstGeom prst="rect">
            <a:avLst/>
          </a:prstGeom>
          <a:noFill/>
        </p:spPr>
        <p:txBody>
          <a:bodyPr wrap="square" rtlCol="0">
            <a:spAutoFit/>
          </a:bodyPr>
          <a:lstStyle/>
          <a:p>
            <a:pPr algn="just">
              <a:spcAft>
                <a:spcPts val="1200"/>
              </a:spcAft>
              <a:tabLst>
                <a:tab pos="338138" algn="l"/>
              </a:tabLst>
            </a:pPr>
            <a:r>
              <a:rPr lang="en-US" sz="16600" dirty="0">
                <a:latin typeface="Calibri" panose="020F0502020204030204" pitchFamily="34" charset="0"/>
                <a:ea typeface="Calibri" panose="020F0502020204030204" pitchFamily="34" charset="0"/>
                <a:cs typeface="Calibri" panose="020F0502020204030204" pitchFamily="34" charset="0"/>
              </a:rPr>
              <a:t>Part – A</a:t>
            </a:r>
          </a:p>
          <a:p>
            <a:r>
              <a:rPr lang="en-GB" sz="4800" dirty="0">
                <a:latin typeface="Calibri" panose="020F0502020204030204" pitchFamily="34" charset="0"/>
                <a:ea typeface="Calibri" panose="020F0502020204030204" pitchFamily="34" charset="0"/>
                <a:cs typeface="Calibri" panose="020F0502020204030204" pitchFamily="34" charset="0"/>
              </a:rPr>
              <a:t>Concept of Vulnerability Mapping (VM)</a:t>
            </a:r>
            <a:endParaRPr lang="en-IN"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6415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96E5632-7C1C-BEC6-7C85-41CB2CDD55A6}"/>
              </a:ext>
            </a:extLst>
          </p:cNvPr>
          <p:cNvSpPr>
            <a:spLocks noGrp="1"/>
          </p:cNvSpPr>
          <p:nvPr>
            <p:ph type="title"/>
          </p:nvPr>
        </p:nvSpPr>
        <p:spPr>
          <a:xfrm>
            <a:off x="260985" y="152400"/>
            <a:ext cx="11441430" cy="990600"/>
          </a:xfrm>
        </p:spPr>
        <p:txBody>
          <a:bodyPr>
            <a:normAutofit fontScale="90000"/>
          </a:bodyPr>
          <a:lstStyle/>
          <a:p>
            <a:r>
              <a:rPr lang="en-US" sz="4000" b="1" dirty="0"/>
              <a:t>Pre-poll responsibilities of DEO/RO – </a:t>
            </a:r>
            <a:r>
              <a:rPr lang="en-US" sz="2800" b="1" dirty="0"/>
              <a:t/>
            </a:r>
            <a:br>
              <a:rPr lang="en-US" sz="2800" b="1" dirty="0"/>
            </a:br>
            <a:endParaRPr lang="en-IN" b="1" dirty="0"/>
          </a:p>
        </p:txBody>
      </p:sp>
      <p:sp>
        <p:nvSpPr>
          <p:cNvPr id="3" name="Subtitle 2"/>
          <p:cNvSpPr>
            <a:spLocks noGrp="1"/>
          </p:cNvSpPr>
          <p:nvPr>
            <p:ph idx="1"/>
          </p:nvPr>
        </p:nvSpPr>
        <p:spPr>
          <a:xfrm>
            <a:off x="260985" y="647700"/>
            <a:ext cx="11734800" cy="5943600"/>
          </a:xfrm>
        </p:spPr>
        <p:txBody>
          <a:bodyPr>
            <a:noAutofit/>
          </a:bodyPr>
          <a:lstStyle/>
          <a:p>
            <a:pPr marL="0" indent="0" algn="just">
              <a:buNone/>
            </a:pPr>
            <a:r>
              <a:rPr lang="en-US" sz="800" dirty="0">
                <a:solidFill>
                  <a:srgbClr val="FF0000"/>
                </a:solidFill>
              </a:rPr>
              <a:t> </a:t>
            </a:r>
            <a:endParaRPr lang="en-US" sz="2000" dirty="0">
              <a:solidFill>
                <a:srgbClr val="FF0000"/>
              </a:solidFill>
            </a:endParaRPr>
          </a:p>
          <a:p>
            <a:pPr marL="0" indent="0" algn="just">
              <a:buNone/>
            </a:pPr>
            <a:r>
              <a:rPr lang="en-US" sz="2400" b="1" dirty="0"/>
              <a:t>1. When to Start- </a:t>
            </a:r>
            <a:r>
              <a:rPr lang="en-US" sz="2000" dirty="0"/>
              <a:t>6 Months before the date of poll fixed for the last held G.E</a:t>
            </a:r>
          </a:p>
          <a:p>
            <a:pPr marL="0" indent="0" algn="just">
              <a:buNone/>
            </a:pPr>
            <a:r>
              <a:rPr lang="en-US" sz="2400" b="1" dirty="0"/>
              <a:t>2. What to do - </a:t>
            </a:r>
          </a:p>
          <a:p>
            <a:pPr marL="400050" lvl="1" indent="0" algn="just">
              <a:lnSpc>
                <a:spcPct val="170000"/>
              </a:lnSpc>
              <a:buNone/>
            </a:pPr>
            <a:r>
              <a:rPr lang="en-US" sz="2000" dirty="0"/>
              <a:t>I. Appointment letters and Identity Cards to SOs</a:t>
            </a:r>
          </a:p>
          <a:p>
            <a:pPr marL="400050" lvl="1" indent="0" algn="just">
              <a:lnSpc>
                <a:spcPct val="170000"/>
              </a:lnSpc>
              <a:buNone/>
            </a:pPr>
            <a:r>
              <a:rPr lang="en-US" sz="2000" dirty="0"/>
              <a:t>II. Training-</a:t>
            </a:r>
          </a:p>
          <a:p>
            <a:pPr lvl="1" algn="just"/>
            <a:r>
              <a:rPr lang="en-US" sz="2000" dirty="0"/>
              <a:t>First training immediately  after the appointment</a:t>
            </a:r>
          </a:p>
          <a:p>
            <a:pPr lvl="1" algn="just"/>
            <a:r>
              <a:rPr lang="en-US" sz="2000" dirty="0"/>
              <a:t>Second training after the announcement of election</a:t>
            </a:r>
          </a:p>
          <a:p>
            <a:pPr lvl="1" algn="just"/>
            <a:r>
              <a:rPr lang="en-US" sz="2000" dirty="0"/>
              <a:t>(Due to replacements)</a:t>
            </a:r>
          </a:p>
          <a:p>
            <a:pPr marL="400050" lvl="1" indent="0" algn="just">
              <a:buNone/>
            </a:pPr>
            <a:r>
              <a:rPr lang="en-US" sz="2000" dirty="0"/>
              <a:t>III. Procuring Inputs and providing them as per VM-I</a:t>
            </a:r>
          </a:p>
          <a:p>
            <a:pPr marL="400050" lvl="1" indent="0" algn="just">
              <a:buNone/>
            </a:pPr>
            <a:r>
              <a:rPr lang="en-US" sz="2000" dirty="0"/>
              <a:t>IV. Providing copies of VM manual and ‘Handbook and Checklist for Sector Officers’</a:t>
            </a:r>
          </a:p>
          <a:p>
            <a:pPr marL="400050" lvl="1" indent="0" algn="just">
              <a:buNone/>
            </a:pPr>
            <a:r>
              <a:rPr lang="en-US" sz="2000" dirty="0"/>
              <a:t>V. Conferment of the powers of special executive magistrate to SO.</a:t>
            </a:r>
          </a:p>
          <a:p>
            <a:pPr marL="400050" lvl="1" indent="0" algn="just">
              <a:buNone/>
            </a:pPr>
            <a:r>
              <a:rPr lang="en-US" sz="2000" dirty="0"/>
              <a:t>VI. Handing over the details of VM polling station wise and list of Critical PSs to Observers by DEO/RO on their arrival.</a:t>
            </a:r>
            <a:endParaRPr lang="en-IN" sz="9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B1C0D-DDBB-4A52-947C-EB2F52210982}"/>
              </a:ext>
            </a:extLst>
          </p:cNvPr>
          <p:cNvSpPr>
            <a:spLocks noGrp="1"/>
          </p:cNvSpPr>
          <p:nvPr>
            <p:ph type="title"/>
          </p:nvPr>
        </p:nvSpPr>
        <p:spPr>
          <a:xfrm>
            <a:off x="287595" y="20866"/>
            <a:ext cx="11616812" cy="893534"/>
          </a:xfrm>
        </p:spPr>
        <p:txBody>
          <a:bodyPr>
            <a:noAutofit/>
          </a:bodyPr>
          <a:lstStyle/>
          <a:p>
            <a:r>
              <a:rPr lang="en-US" sz="3600" b="1" dirty="0"/>
              <a:t>Pre-poll responsibilities - SO - </a:t>
            </a:r>
            <a:r>
              <a:rPr lang="en-US" b="1" dirty="0"/>
              <a:t>VM related</a:t>
            </a:r>
          </a:p>
        </p:txBody>
      </p:sp>
      <p:sp>
        <p:nvSpPr>
          <p:cNvPr id="3" name="Content Placeholder 2">
            <a:extLst>
              <a:ext uri="{FF2B5EF4-FFF2-40B4-BE49-F238E27FC236}">
                <a16:creationId xmlns:a16="http://schemas.microsoft.com/office/drawing/2014/main" id="{79AC3901-0935-47E5-92B7-5FC258721F05}"/>
              </a:ext>
            </a:extLst>
          </p:cNvPr>
          <p:cNvSpPr>
            <a:spLocks noGrp="1"/>
          </p:cNvSpPr>
          <p:nvPr>
            <p:ph idx="1"/>
          </p:nvPr>
        </p:nvSpPr>
        <p:spPr>
          <a:xfrm>
            <a:off x="287595" y="685800"/>
            <a:ext cx="11616812" cy="6022776"/>
          </a:xfrm>
        </p:spPr>
        <p:txBody>
          <a:bodyPr>
            <a:noAutofit/>
          </a:bodyPr>
          <a:lstStyle/>
          <a:p>
            <a:pPr marL="0" indent="0" algn="just">
              <a:buNone/>
            </a:pPr>
            <a:r>
              <a:rPr lang="en-US" sz="2400" b="1" dirty="0"/>
              <a:t>Identifying physical Infrastructure/accessibility of constituency areas – identification of pockets/persons - </a:t>
            </a:r>
          </a:p>
          <a:p>
            <a:pPr lvl="1" algn="just"/>
            <a:r>
              <a:rPr lang="en-US" sz="1900" dirty="0"/>
              <a:t>Frequent visits ( minimum three) in sector for confidence building measures and fine tuning the VM</a:t>
            </a:r>
          </a:p>
          <a:p>
            <a:pPr lvl="1" algn="just"/>
            <a:r>
              <a:rPr lang="en-US" sz="1900" dirty="0"/>
              <a:t>Initiating the VM exercise as per the timeline.</a:t>
            </a:r>
          </a:p>
          <a:p>
            <a:pPr lvl="1" algn="just"/>
            <a:r>
              <a:rPr lang="en-US" sz="1900" dirty="0"/>
              <a:t>Checking the status of accessibility and Terrain/Road condition of the sector(PS wise) for inclusion in DEMP also.</a:t>
            </a:r>
          </a:p>
          <a:p>
            <a:pPr lvl="1" algn="just"/>
            <a:r>
              <a:rPr lang="en-US" sz="1900" dirty="0"/>
              <a:t>Checking the status of the network accessibility of respective Telecom service providers(PS-wise) for inclusion in DEMP also.</a:t>
            </a:r>
          </a:p>
          <a:p>
            <a:pPr lvl="1" algn="just"/>
            <a:r>
              <a:rPr lang="en-US" sz="1900" dirty="0"/>
              <a:t>Identification of vulnerable village and hamlets/segments and voters vulnerable to threat and intimidation.</a:t>
            </a:r>
          </a:p>
          <a:p>
            <a:pPr lvl="1" algn="just"/>
            <a:r>
              <a:rPr lang="en-US" sz="1900" dirty="0"/>
              <a:t>Identification of persons who make it vulnerable (Report in VM- 2 &amp; 3).</a:t>
            </a:r>
          </a:p>
          <a:p>
            <a:pPr lvl="1" algn="just"/>
            <a:r>
              <a:rPr lang="en-US" sz="1900" dirty="0"/>
              <a:t>Identification of electors in terms of vulnerability</a:t>
            </a:r>
          </a:p>
          <a:p>
            <a:pPr lvl="1" algn="just"/>
            <a:r>
              <a:rPr lang="en-US" sz="1900" dirty="0"/>
              <a:t>To act as Sector/ Zonal Magistrate accompanied by police officer.</a:t>
            </a:r>
          </a:p>
          <a:p>
            <a:pPr lvl="1" algn="just"/>
            <a:r>
              <a:rPr lang="en-US" sz="1900" dirty="0"/>
              <a:t>prepare a Sector/Zonal Magistrate Plan.</a:t>
            </a:r>
          </a:p>
          <a:p>
            <a:pPr lvl="1" algn="just"/>
            <a:r>
              <a:rPr lang="en-US" sz="1900" dirty="0"/>
              <a:t>To ensure free access of voters to voting</a:t>
            </a:r>
          </a:p>
          <a:p>
            <a:pPr algn="just">
              <a:buFont typeface="Wingdings" panose="05000000000000000000" pitchFamily="2" charset="2"/>
              <a:buChar char="Ø"/>
            </a:pPr>
            <a:endParaRPr lang="en-US" sz="2000" dirty="0"/>
          </a:p>
        </p:txBody>
      </p:sp>
      <p:sp>
        <p:nvSpPr>
          <p:cNvPr id="5" name="Rectangle 4"/>
          <p:cNvSpPr/>
          <p:nvPr/>
        </p:nvSpPr>
        <p:spPr>
          <a:xfrm>
            <a:off x="11245186" y="6400799"/>
            <a:ext cx="946814" cy="307777"/>
          </a:xfrm>
          <a:prstGeom prst="rect">
            <a:avLst/>
          </a:prstGeom>
        </p:spPr>
        <p:txBody>
          <a:bodyPr wrap="square">
            <a:spAutoFit/>
          </a:bodyPr>
          <a:lstStyle/>
          <a:p>
            <a:r>
              <a:rPr lang="en-IN" altLang="en-US" sz="1400" dirty="0" err="1">
                <a:latin typeface="Calibri" panose="020F0502020204030204" pitchFamily="34" charset="0"/>
                <a:ea typeface="Calibri" panose="020F0502020204030204" pitchFamily="34" charset="0"/>
                <a:cs typeface="Calibri" panose="020F0502020204030204" pitchFamily="34" charset="0"/>
              </a:rPr>
              <a:t>Contd</a:t>
            </a:r>
            <a:r>
              <a:rPr lang="en-IN" altLang="en-US" sz="1400" dirty="0">
                <a:latin typeface="Calibri" panose="020F0502020204030204" pitchFamily="34" charset="0"/>
                <a:ea typeface="Calibri" panose="020F0502020204030204" pitchFamily="34" charset="0"/>
                <a:cs typeface="Calibri" panose="020F0502020204030204" pitchFamily="34" charset="0"/>
              </a:rPr>
              <a:t>…</a:t>
            </a:r>
            <a:endParaRPr lang="en-IN"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1953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9BB1C0D-DDBB-4A52-947C-EB2F52210982}"/>
              </a:ext>
            </a:extLst>
          </p:cNvPr>
          <p:cNvSpPr>
            <a:spLocks noGrp="1"/>
          </p:cNvSpPr>
          <p:nvPr>
            <p:ph type="title"/>
          </p:nvPr>
        </p:nvSpPr>
        <p:spPr>
          <a:xfrm>
            <a:off x="380999" y="173266"/>
            <a:ext cx="11353799" cy="1397508"/>
          </a:xfrm>
        </p:spPr>
        <p:txBody>
          <a:bodyPr>
            <a:noAutofit/>
          </a:bodyPr>
          <a:lstStyle/>
          <a:p>
            <a:r>
              <a:rPr lang="en-US" b="1" dirty="0"/>
              <a:t>Pre-poll responsibilities - SO - VM related – contd.</a:t>
            </a:r>
            <a:endParaRPr lang="en-US" sz="3600" b="1" dirty="0"/>
          </a:p>
        </p:txBody>
      </p:sp>
      <p:sp>
        <p:nvSpPr>
          <p:cNvPr id="5" name="Content Placeholder 4">
            <a:extLst>
              <a:ext uri="{FF2B5EF4-FFF2-40B4-BE49-F238E27FC236}">
                <a16:creationId xmlns:a16="http://schemas.microsoft.com/office/drawing/2014/main" id="{B31CE22E-4BA6-40D7-9ECC-DFE2E5480D80}"/>
              </a:ext>
            </a:extLst>
          </p:cNvPr>
          <p:cNvSpPr>
            <a:spLocks noGrp="1"/>
          </p:cNvSpPr>
          <p:nvPr>
            <p:ph idx="1"/>
          </p:nvPr>
        </p:nvSpPr>
        <p:spPr>
          <a:xfrm>
            <a:off x="381000" y="838200"/>
            <a:ext cx="11353798" cy="6019800"/>
          </a:xfrm>
        </p:spPr>
        <p:txBody>
          <a:bodyPr>
            <a:noAutofit/>
          </a:bodyPr>
          <a:lstStyle/>
          <a:p>
            <a:pPr marL="0" indent="0" algn="just">
              <a:buNone/>
            </a:pPr>
            <a:r>
              <a:rPr lang="en-US" sz="2400" b="1" dirty="0"/>
              <a:t>Techniques employed to create VM Report – confidence-building measures – confidentiality of informers: </a:t>
            </a:r>
          </a:p>
          <a:p>
            <a:pPr algn="just"/>
            <a:r>
              <a:rPr lang="en-US" dirty="0"/>
              <a:t>Have</a:t>
            </a:r>
            <a:r>
              <a:rPr lang="en-US" sz="2000" dirty="0"/>
              <a:t> details of and meetings with - </a:t>
            </a:r>
          </a:p>
          <a:p>
            <a:pPr lvl="1" algn="just">
              <a:buFont typeface="Courier New" panose="02070309020205020404" pitchFamily="49" charset="0"/>
              <a:buChar char="o"/>
            </a:pPr>
            <a:r>
              <a:rPr lang="en-US" sz="1800" dirty="0"/>
              <a:t>Contact person, source within the vulnerable community</a:t>
            </a:r>
          </a:p>
          <a:p>
            <a:pPr lvl="1" algn="just">
              <a:buFont typeface="Courier New" panose="02070309020205020404" pitchFamily="49" charset="0"/>
              <a:buChar char="o"/>
            </a:pPr>
            <a:r>
              <a:rPr lang="en-US" sz="1800" dirty="0" err="1"/>
              <a:t>Labour</a:t>
            </a:r>
            <a:r>
              <a:rPr lang="en-US" sz="1800" dirty="0"/>
              <a:t> Inspector and food and supply officers for identification of vulnerable areas.</a:t>
            </a:r>
          </a:p>
          <a:p>
            <a:pPr lvl="1" algn="just">
              <a:buFont typeface="Courier New" panose="02070309020205020404" pitchFamily="49" charset="0"/>
              <a:buChar char="o"/>
            </a:pPr>
            <a:r>
              <a:rPr lang="en-US" sz="1800" dirty="0"/>
              <a:t>Heads of educational institution, specially residential  institutions.</a:t>
            </a:r>
          </a:p>
          <a:p>
            <a:pPr lvl="1" algn="just">
              <a:buFont typeface="Courier New" panose="02070309020205020404" pitchFamily="49" charset="0"/>
              <a:buChar char="o"/>
            </a:pPr>
            <a:r>
              <a:rPr lang="en-US" sz="1800" dirty="0"/>
              <a:t>Factory </a:t>
            </a:r>
            <a:r>
              <a:rPr lang="en-US" sz="1800" dirty="0" err="1"/>
              <a:t>godown</a:t>
            </a:r>
            <a:r>
              <a:rPr lang="en-US" sz="1800" dirty="0"/>
              <a:t> owners</a:t>
            </a:r>
          </a:p>
          <a:p>
            <a:pPr lvl="1" algn="just">
              <a:buFont typeface="Courier New" panose="02070309020205020404" pitchFamily="49" charset="0"/>
              <a:buChar char="o"/>
            </a:pPr>
            <a:r>
              <a:rPr lang="en-US" sz="1800" dirty="0"/>
              <a:t>Persons running printing press</a:t>
            </a:r>
          </a:p>
          <a:p>
            <a:pPr lvl="1" algn="just">
              <a:buFont typeface="Courier New" panose="02070309020205020404" pitchFamily="49" charset="0"/>
              <a:buChar char="o"/>
            </a:pPr>
            <a:r>
              <a:rPr lang="en-US" sz="1800" dirty="0"/>
              <a:t>RWAs, Gram Pradhan, Sarpanch for confidence building.</a:t>
            </a:r>
          </a:p>
          <a:p>
            <a:pPr algn="just"/>
            <a:r>
              <a:rPr lang="en-US" dirty="0"/>
              <a:t>Prepare list PS wise with name of village, hamlet, potential troublemakers, their address, and so on. Maintain complete confidentiality of the informers/source</a:t>
            </a:r>
            <a:r>
              <a:rPr lang="en-US" sz="2000" dirty="0"/>
              <a:t>.</a:t>
            </a:r>
          </a:p>
          <a:p>
            <a:pPr algn="just"/>
            <a:r>
              <a:rPr lang="en-US" dirty="0"/>
              <a:t>Knowledge about geography of PS/Area and identify distribution of electors in term of caste, creed and religion.</a:t>
            </a:r>
          </a:p>
          <a:p>
            <a:pPr algn="just"/>
            <a:r>
              <a:rPr lang="en-US" dirty="0"/>
              <a:t>After the visit timely submit reports in VM – 2 &amp; 3</a:t>
            </a:r>
            <a:endParaRPr lang="en-US" sz="1400" dirty="0"/>
          </a:p>
          <a:p>
            <a:pPr algn="just">
              <a:buFont typeface="Wingdings" panose="05000000000000000000" pitchFamily="2" charset="2"/>
              <a:buChar char="Ø"/>
            </a:pPr>
            <a:endParaRPr lang="en-US" sz="2400" dirty="0"/>
          </a:p>
          <a:p>
            <a:pPr algn="just">
              <a:buFont typeface="Wingdings" panose="05000000000000000000" pitchFamily="2" charset="2"/>
              <a:buChar char="Ø"/>
            </a:pPr>
            <a:endParaRPr lang="en-US" sz="1600" dirty="0"/>
          </a:p>
          <a:p>
            <a:endParaRPr lang="en-US" sz="1600" dirty="0"/>
          </a:p>
        </p:txBody>
      </p:sp>
    </p:spTree>
    <p:extLst>
      <p:ext uri="{BB962C8B-B14F-4D97-AF65-F5344CB8AC3E}">
        <p14:creationId xmlns:p14="http://schemas.microsoft.com/office/powerpoint/2010/main" val="2404638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A3F28-F79C-4DD0-917D-E648A702866C}"/>
              </a:ext>
            </a:extLst>
          </p:cNvPr>
          <p:cNvSpPr>
            <a:spLocks noGrp="1"/>
          </p:cNvSpPr>
          <p:nvPr>
            <p:ph type="title"/>
          </p:nvPr>
        </p:nvSpPr>
        <p:spPr>
          <a:xfrm>
            <a:off x="304800" y="64360"/>
            <a:ext cx="11658600" cy="1188720"/>
          </a:xfrm>
        </p:spPr>
        <p:txBody>
          <a:bodyPr>
            <a:noAutofit/>
          </a:bodyPr>
          <a:lstStyle/>
          <a:p>
            <a:r>
              <a:rPr lang="en-US" sz="3600" b="1" dirty="0"/>
              <a:t>Poll day responsibilities: </a:t>
            </a:r>
            <a:r>
              <a:rPr lang="en-US" sz="3600" b="1" dirty="0" err="1"/>
              <a:t>SoP</a:t>
            </a:r>
            <a:endParaRPr lang="en-US" b="1" dirty="0"/>
          </a:p>
        </p:txBody>
      </p:sp>
      <p:sp>
        <p:nvSpPr>
          <p:cNvPr id="3" name="Content Placeholder 2">
            <a:extLst>
              <a:ext uri="{FF2B5EF4-FFF2-40B4-BE49-F238E27FC236}">
                <a16:creationId xmlns:a16="http://schemas.microsoft.com/office/drawing/2014/main" id="{7C9688CA-4484-4EC2-8993-A538DC48E763}"/>
              </a:ext>
            </a:extLst>
          </p:cNvPr>
          <p:cNvSpPr>
            <a:spLocks noGrp="1"/>
          </p:cNvSpPr>
          <p:nvPr>
            <p:ph idx="1"/>
          </p:nvPr>
        </p:nvSpPr>
        <p:spPr>
          <a:xfrm>
            <a:off x="304801" y="914400"/>
            <a:ext cx="11658599" cy="3938352"/>
          </a:xfrm>
        </p:spPr>
        <p:txBody>
          <a:bodyPr>
            <a:noAutofit/>
          </a:bodyPr>
          <a:lstStyle/>
          <a:p>
            <a:pPr marL="0" indent="0" algn="just">
              <a:lnSpc>
                <a:spcPct val="150000"/>
              </a:lnSpc>
              <a:buNone/>
            </a:pPr>
            <a:r>
              <a:rPr lang="en-US" sz="2800" b="1" dirty="0"/>
              <a:t>frequent visit to vulnerable pockets  - remain alert to complaints – use FSTs </a:t>
            </a:r>
          </a:p>
          <a:p>
            <a:pPr marL="514350" indent="-514350" algn="just">
              <a:lnSpc>
                <a:spcPct val="150000"/>
              </a:lnSpc>
              <a:buFont typeface="+mj-lt"/>
              <a:buAutoNum type="romanUcPeriod"/>
            </a:pPr>
            <a:r>
              <a:rPr lang="en-US" sz="2400" dirty="0"/>
              <a:t>Frequent check whether the vulnerable sections identified earlier are voting or not. </a:t>
            </a:r>
          </a:p>
          <a:p>
            <a:pPr marL="514350" indent="-514350" algn="just">
              <a:lnSpc>
                <a:spcPct val="150000"/>
              </a:lnSpc>
              <a:buFont typeface="+mj-lt"/>
              <a:buAutoNum type="romanUcPeriod"/>
            </a:pPr>
            <a:r>
              <a:rPr lang="en-US" sz="2400" dirty="0"/>
              <a:t>In case of receiving alarming messages; RO and district administration be informed immediately.</a:t>
            </a:r>
          </a:p>
          <a:p>
            <a:pPr marL="514350" indent="-514350" algn="just">
              <a:lnSpc>
                <a:spcPct val="150000"/>
              </a:lnSpc>
              <a:buFont typeface="+mj-lt"/>
              <a:buAutoNum type="romanUcPeriod"/>
            </a:pPr>
            <a:r>
              <a:rPr lang="en-US" sz="2400" dirty="0"/>
              <a:t>To keep a check on vulnerable sections with the help of FSTs.</a:t>
            </a:r>
          </a:p>
          <a:p>
            <a:pPr marL="0" indent="0">
              <a:lnSpc>
                <a:spcPct val="150000"/>
              </a:lnSpc>
              <a:buNone/>
            </a:pPr>
            <a:r>
              <a:rPr lang="en-US" sz="2400" dirty="0"/>
              <a:t>	 (Subject to change as per local sensitivities, DEO/RO may add more activities for the purpose of VM)</a:t>
            </a:r>
          </a:p>
          <a:p>
            <a:pPr>
              <a:lnSpc>
                <a:spcPct val="150000"/>
              </a:lnSpc>
            </a:pPr>
            <a:endParaRPr lang="en-US" sz="2000" dirty="0"/>
          </a:p>
        </p:txBody>
      </p:sp>
      <p:sp>
        <p:nvSpPr>
          <p:cNvPr id="5" name="Rectangle 4"/>
          <p:cNvSpPr/>
          <p:nvPr/>
        </p:nvSpPr>
        <p:spPr>
          <a:xfrm>
            <a:off x="11050836" y="6172200"/>
            <a:ext cx="904543" cy="369332"/>
          </a:xfrm>
          <a:prstGeom prst="rect">
            <a:avLst/>
          </a:prstGeom>
        </p:spPr>
        <p:txBody>
          <a:bodyPr wrap="none">
            <a:spAutoFit/>
          </a:bodyPr>
          <a:lstStyle/>
          <a:p>
            <a:r>
              <a:rPr lang="en-US" dirty="0" err="1">
                <a:latin typeface="Calibri" panose="020F0502020204030204" pitchFamily="34" charset="0"/>
                <a:ea typeface="Calibri" panose="020F0502020204030204" pitchFamily="34" charset="0"/>
                <a:cs typeface="Calibri" panose="020F0502020204030204" pitchFamily="34" charset="0"/>
              </a:rPr>
              <a:t>Contd</a:t>
            </a:r>
            <a:r>
              <a:rPr lang="en-US" dirty="0">
                <a:latin typeface="Calibri" panose="020F0502020204030204" pitchFamily="34" charset="0"/>
                <a:ea typeface="Calibri" panose="020F0502020204030204" pitchFamily="34" charset="0"/>
                <a:cs typeface="Calibri" panose="020F0502020204030204" pitchFamily="34" charset="0"/>
              </a:rPr>
              <a:t>…</a:t>
            </a:r>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9354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11582400" cy="762000"/>
          </a:xfrm>
        </p:spPr>
        <p:txBody>
          <a:bodyPr>
            <a:noAutofit/>
          </a:bodyPr>
          <a:lstStyle/>
          <a:p>
            <a:r>
              <a:rPr lang="en-US" sz="3600" b="1" dirty="0"/>
              <a:t>Poll day responsibilities  - Role of DEO/RO/SP</a:t>
            </a:r>
            <a:endParaRPr lang="en-US" sz="4400" dirty="0"/>
          </a:p>
        </p:txBody>
      </p:sp>
      <p:sp>
        <p:nvSpPr>
          <p:cNvPr id="4" name="Content Placeholder 3">
            <a:extLst>
              <a:ext uri="{FF2B5EF4-FFF2-40B4-BE49-F238E27FC236}">
                <a16:creationId xmlns:a16="http://schemas.microsoft.com/office/drawing/2014/main" id="{838FC17B-0AAF-44C9-ACD8-5180A737F81D}"/>
              </a:ext>
            </a:extLst>
          </p:cNvPr>
          <p:cNvSpPr>
            <a:spLocks noGrp="1"/>
          </p:cNvSpPr>
          <p:nvPr>
            <p:ph idx="1"/>
          </p:nvPr>
        </p:nvSpPr>
        <p:spPr>
          <a:xfrm>
            <a:off x="381000" y="914401"/>
            <a:ext cx="11582400" cy="5798060"/>
          </a:xfrm>
        </p:spPr>
        <p:txBody>
          <a:bodyPr>
            <a:normAutofit fontScale="85000" lnSpcReduction="20000"/>
          </a:bodyPr>
          <a:lstStyle/>
          <a:p>
            <a:pPr marL="0" indent="0" algn="just">
              <a:buNone/>
            </a:pPr>
            <a:r>
              <a:rPr lang="en-US" sz="2400" b="1" dirty="0"/>
              <a:t>Dealing with trouble mongers – joint visits to locations - preventive detention – confiscation of arms</a:t>
            </a:r>
          </a:p>
          <a:p>
            <a:pPr algn="just">
              <a:buFont typeface="Wingdings" panose="05000000000000000000" pitchFamily="2" charset="2"/>
              <a:buChar char="§"/>
            </a:pPr>
            <a:r>
              <a:rPr lang="en-US" sz="2400" dirty="0"/>
              <a:t>DEO/RO/SP- Names and contact details of persons within vulnerable group.</a:t>
            </a:r>
          </a:p>
          <a:p>
            <a:pPr algn="just">
              <a:buFont typeface="Wingdings" panose="05000000000000000000" pitchFamily="2" charset="2"/>
              <a:buChar char="§"/>
            </a:pPr>
            <a:r>
              <a:rPr lang="en-US" sz="2400" dirty="0"/>
              <a:t>DEO/SP- Prepare a </a:t>
            </a:r>
            <a:r>
              <a:rPr lang="en-US" sz="2400" b="1" dirty="0"/>
              <a:t>focused  action plan </a:t>
            </a:r>
            <a:r>
              <a:rPr lang="en-US" sz="2400" dirty="0"/>
              <a:t>to deal with-</a:t>
            </a:r>
          </a:p>
          <a:p>
            <a:pPr lvl="1">
              <a:buFont typeface="Courier New" panose="02070309020205020404" pitchFamily="49" charset="0"/>
              <a:buChar char="o"/>
            </a:pPr>
            <a:r>
              <a:rPr lang="en-US" sz="2300" dirty="0"/>
              <a:t>Bounding down  identified trouble mongers</a:t>
            </a:r>
          </a:p>
          <a:p>
            <a:pPr lvl="1">
              <a:buFont typeface="Courier New" panose="02070309020205020404" pitchFamily="49" charset="0"/>
              <a:buChar char="o"/>
            </a:pPr>
            <a:r>
              <a:rPr lang="en-US" sz="2300" dirty="0"/>
              <a:t>Confiscation of arms</a:t>
            </a:r>
          </a:p>
          <a:p>
            <a:pPr lvl="1">
              <a:buFont typeface="Courier New" panose="02070309020205020404" pitchFamily="49" charset="0"/>
              <a:buChar char="o"/>
            </a:pPr>
            <a:r>
              <a:rPr lang="en-US" sz="2300" dirty="0"/>
              <a:t>Preventive detention ( with the help of VM-4 report) </a:t>
            </a:r>
          </a:p>
          <a:p>
            <a:pPr lvl="1">
              <a:buFont typeface="Courier New" panose="02070309020205020404" pitchFamily="49" charset="0"/>
              <a:buChar char="o"/>
            </a:pPr>
            <a:r>
              <a:rPr lang="en-US" sz="2300" dirty="0"/>
              <a:t>Appearance in local police station/police pickets</a:t>
            </a:r>
          </a:p>
          <a:p>
            <a:pPr lvl="1">
              <a:buFont typeface="Courier New" panose="02070309020205020404" pitchFamily="49" charset="0"/>
              <a:buChar char="o"/>
            </a:pPr>
            <a:r>
              <a:rPr lang="en-US" sz="2300" dirty="0"/>
              <a:t>Placement of police pickets</a:t>
            </a:r>
          </a:p>
          <a:p>
            <a:pPr lvl="1">
              <a:buFont typeface="Courier New" panose="02070309020205020404" pitchFamily="49" charset="0"/>
              <a:buChar char="o"/>
            </a:pPr>
            <a:r>
              <a:rPr lang="en-US" sz="2300" dirty="0"/>
              <a:t>Special focus on P-72 hours</a:t>
            </a:r>
          </a:p>
          <a:p>
            <a:pPr lvl="1">
              <a:buFont typeface="Courier New" panose="02070309020205020404" pitchFamily="49" charset="0"/>
              <a:buChar char="o"/>
            </a:pPr>
            <a:r>
              <a:rPr lang="en-US" sz="2300" dirty="0"/>
              <a:t>Action against EPIC snatching, depositing of EPIC for payment etc.</a:t>
            </a:r>
          </a:p>
          <a:p>
            <a:pPr algn="just">
              <a:buFont typeface="Wingdings" panose="05000000000000000000" pitchFamily="2" charset="2"/>
              <a:buChar char="§"/>
            </a:pPr>
            <a:r>
              <a:rPr lang="en-US" sz="2400" dirty="0"/>
              <a:t>DEO/SP, RO/</a:t>
            </a:r>
            <a:r>
              <a:rPr lang="en-US" sz="2400" dirty="0" err="1"/>
              <a:t>DySP</a:t>
            </a:r>
            <a:r>
              <a:rPr lang="en-US" sz="2400" dirty="0"/>
              <a:t>, SDM/</a:t>
            </a:r>
            <a:r>
              <a:rPr lang="en-US" sz="2400" dirty="0" err="1"/>
              <a:t>Tehsildar</a:t>
            </a:r>
            <a:r>
              <a:rPr lang="en-US" sz="2400" dirty="0"/>
              <a:t>/Police Inspector- joint visits/rounds on such locations and meet the communities for confidence building.</a:t>
            </a:r>
          </a:p>
          <a:p>
            <a:pPr algn="just">
              <a:buFont typeface="Wingdings" panose="05000000000000000000" pitchFamily="2" charset="2"/>
              <a:buChar char="§"/>
            </a:pPr>
            <a:r>
              <a:rPr lang="en-US" sz="2400" dirty="0"/>
              <a:t>DEO/RO/SP shall also interact with candidates/political parties.</a:t>
            </a:r>
          </a:p>
          <a:p>
            <a:pPr algn="just">
              <a:buFont typeface="Wingdings" panose="05000000000000000000" pitchFamily="2" charset="2"/>
              <a:buChar char="§"/>
            </a:pPr>
            <a:r>
              <a:rPr lang="en-US" sz="2400" dirty="0"/>
              <a:t>RO is to brief </a:t>
            </a:r>
            <a:r>
              <a:rPr lang="en-US" sz="2400" dirty="0" err="1"/>
              <a:t>PrO</a:t>
            </a:r>
            <a:r>
              <a:rPr lang="en-US" sz="2400" dirty="0"/>
              <a:t> about vulnerable locations at time of dispatch of Polling parties.</a:t>
            </a:r>
          </a:p>
          <a:p>
            <a:pPr algn="just">
              <a:buFont typeface="Wingdings" panose="05000000000000000000" pitchFamily="2" charset="2"/>
              <a:buChar char="§"/>
            </a:pPr>
            <a:r>
              <a:rPr lang="en-US" sz="2400" dirty="0"/>
              <a:t>Adequate security to be ensured on the day of poll.</a:t>
            </a:r>
          </a:p>
          <a:p>
            <a:pPr marL="0" indent="0">
              <a:buNone/>
            </a:pPr>
            <a:endParaRPr lang="en-US" sz="2400" dirty="0"/>
          </a:p>
          <a:p>
            <a:endParaRPr lang="en-US" sz="2400" dirty="0"/>
          </a:p>
          <a:p>
            <a:endParaRPr lang="en-US" dirty="0"/>
          </a:p>
        </p:txBody>
      </p:sp>
      <p:sp>
        <p:nvSpPr>
          <p:cNvPr id="6" name="Rectangle 5"/>
          <p:cNvSpPr/>
          <p:nvPr/>
        </p:nvSpPr>
        <p:spPr>
          <a:xfrm>
            <a:off x="11205841" y="6404684"/>
            <a:ext cx="745269" cy="307777"/>
          </a:xfrm>
          <a:prstGeom prst="rect">
            <a:avLst/>
          </a:prstGeom>
        </p:spPr>
        <p:txBody>
          <a:bodyPr wrap="none">
            <a:spAutoFit/>
          </a:bodyPr>
          <a:lstStyle/>
          <a:p>
            <a:r>
              <a:rPr lang="en-IN" altLang="en-US" sz="1400" dirty="0" err="1">
                <a:latin typeface="Calibri" panose="020F0502020204030204" pitchFamily="34" charset="0"/>
                <a:ea typeface="Calibri" panose="020F0502020204030204" pitchFamily="34" charset="0"/>
                <a:cs typeface="Calibri" panose="020F0502020204030204" pitchFamily="34" charset="0"/>
              </a:rPr>
              <a:t>Contd</a:t>
            </a:r>
            <a:r>
              <a:rPr lang="en-IN" altLang="en-US" sz="1400" dirty="0">
                <a:latin typeface="Calibri" panose="020F0502020204030204" pitchFamily="34" charset="0"/>
                <a:ea typeface="Calibri" panose="020F0502020204030204" pitchFamily="34" charset="0"/>
                <a:cs typeface="Calibri" panose="020F0502020204030204" pitchFamily="34" charset="0"/>
              </a:rPr>
              <a:t>…</a:t>
            </a:r>
            <a:endParaRPr lang="en-IN" sz="14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304800" y="712851"/>
            <a:ext cx="11582400" cy="6022776"/>
          </a:xfrm>
        </p:spPr>
        <p:txBody>
          <a:bodyPr>
            <a:normAutofit fontScale="40000" lnSpcReduction="20000"/>
          </a:bodyPr>
          <a:lstStyle/>
          <a:p>
            <a:pPr marL="0" indent="0" algn="l">
              <a:lnSpc>
                <a:spcPct val="170000"/>
              </a:lnSpc>
              <a:buNone/>
            </a:pPr>
            <a:r>
              <a:rPr lang="en-US" sz="5100" b="1" dirty="0">
                <a:solidFill>
                  <a:schemeClr val="tx1"/>
                </a:solidFill>
              </a:rPr>
              <a:t>Measures to gather inputs and take corrective actions to diffuse vulnerability:</a:t>
            </a:r>
          </a:p>
          <a:p>
            <a:pPr marL="685800" indent="-685800" algn="l">
              <a:lnSpc>
                <a:spcPct val="170000"/>
              </a:lnSpc>
              <a:buFont typeface="Wingdings" panose="05000000000000000000" pitchFamily="2" charset="2"/>
              <a:buChar char="§"/>
            </a:pPr>
            <a:r>
              <a:rPr lang="en-US" sz="5100" dirty="0">
                <a:solidFill>
                  <a:schemeClr val="tx1"/>
                </a:solidFill>
              </a:rPr>
              <a:t>Take regular feedback on each subject from District Intelligence(L.I.B)</a:t>
            </a:r>
          </a:p>
          <a:p>
            <a:pPr marL="685800" indent="-685800" algn="l">
              <a:lnSpc>
                <a:spcPct val="170000"/>
              </a:lnSpc>
              <a:buFont typeface="Wingdings" panose="05000000000000000000" pitchFamily="2" charset="2"/>
              <a:buChar char="§"/>
            </a:pPr>
            <a:r>
              <a:rPr lang="en-US" sz="5100" dirty="0">
                <a:solidFill>
                  <a:schemeClr val="tx1"/>
                </a:solidFill>
              </a:rPr>
              <a:t>Deploy dedicated police teams in vulnerable pockets to locate voters at convenient places for fast movement on poll day (shall be included in District Security Plan).</a:t>
            </a:r>
          </a:p>
          <a:p>
            <a:pPr marL="685800" indent="-685800" algn="l">
              <a:lnSpc>
                <a:spcPct val="170000"/>
              </a:lnSpc>
              <a:buFont typeface="Wingdings" panose="05000000000000000000" pitchFamily="2" charset="2"/>
              <a:buChar char="§"/>
            </a:pPr>
            <a:r>
              <a:rPr lang="en-US" sz="5400" dirty="0">
                <a:solidFill>
                  <a:schemeClr val="tx1"/>
                </a:solidFill>
              </a:rPr>
              <a:t>Form  Village Level/ Ward Level Awareness Groups(VAGs/WAGs) to gather information of vulnerability and do confidence building.</a:t>
            </a:r>
          </a:p>
          <a:p>
            <a:pPr marL="685800" indent="-685800" algn="l">
              <a:lnSpc>
                <a:spcPct val="170000"/>
              </a:lnSpc>
              <a:buFont typeface="Wingdings" panose="05000000000000000000" pitchFamily="2" charset="2"/>
              <a:buChar char="§"/>
            </a:pPr>
            <a:r>
              <a:rPr lang="en-US" sz="5400" dirty="0">
                <a:solidFill>
                  <a:schemeClr val="tx1"/>
                </a:solidFill>
              </a:rPr>
              <a:t>Ensure 24 hours surveillance by FSTs, SSTs, VVTs.</a:t>
            </a:r>
          </a:p>
          <a:p>
            <a:pPr marL="685800" indent="-685800" algn="l">
              <a:lnSpc>
                <a:spcPct val="170000"/>
              </a:lnSpc>
              <a:buFont typeface="Wingdings" panose="05000000000000000000" pitchFamily="2" charset="2"/>
              <a:buChar char="§"/>
            </a:pPr>
            <a:r>
              <a:rPr lang="en-US" sz="5400" dirty="0">
                <a:solidFill>
                  <a:schemeClr val="tx1"/>
                </a:solidFill>
              </a:rPr>
              <a:t>Undertake required SVEEP </a:t>
            </a:r>
            <a:r>
              <a:rPr lang="en-US" sz="5500" dirty="0">
                <a:solidFill>
                  <a:schemeClr val="tx1"/>
                </a:solidFill>
              </a:rPr>
              <a:t>measures and ethical voting awareness.</a:t>
            </a:r>
          </a:p>
          <a:p>
            <a:pPr marL="685800" indent="-685800" algn="l">
              <a:lnSpc>
                <a:spcPct val="170000"/>
              </a:lnSpc>
              <a:buFont typeface="Wingdings" panose="05000000000000000000" pitchFamily="2" charset="2"/>
              <a:buChar char="§"/>
            </a:pPr>
            <a:r>
              <a:rPr lang="en-US" sz="5400" dirty="0">
                <a:solidFill>
                  <a:schemeClr val="tx1"/>
                </a:solidFill>
              </a:rPr>
              <a:t>Awareness about c-VIGIL and voter helpline number 1950 </a:t>
            </a:r>
          </a:p>
          <a:p>
            <a:pPr marL="685800" indent="-685800" algn="l">
              <a:lnSpc>
                <a:spcPct val="170000"/>
              </a:lnSpc>
              <a:buFont typeface="Wingdings" panose="05000000000000000000" pitchFamily="2" charset="2"/>
              <a:buChar char="§"/>
            </a:pPr>
            <a:r>
              <a:rPr lang="en-US" sz="5400" dirty="0">
                <a:solidFill>
                  <a:schemeClr val="tx1"/>
                </a:solidFill>
              </a:rPr>
              <a:t>Measures are to be undertaken in non-partisan manner</a:t>
            </a:r>
            <a:endParaRPr lang="en-US" dirty="0">
              <a:solidFill>
                <a:schemeClr val="tx1"/>
              </a:solidFill>
            </a:endParaRPr>
          </a:p>
        </p:txBody>
      </p:sp>
      <p:cxnSp>
        <p:nvCxnSpPr>
          <p:cNvPr id="5" name="Straight Connector 4">
            <a:extLst>
              <a:ext uri="{FF2B5EF4-FFF2-40B4-BE49-F238E27FC236}">
                <a16:creationId xmlns:a16="http://schemas.microsoft.com/office/drawing/2014/main" id="{DC1E1B86-87BA-4B59-BECF-8796BB4EBF80}"/>
              </a:ext>
            </a:extLst>
          </p:cNvPr>
          <p:cNvCxnSpPr/>
          <p:nvPr/>
        </p:nvCxnSpPr>
        <p:spPr>
          <a:xfrm flipV="1">
            <a:off x="13944600" y="2590800"/>
            <a:ext cx="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97426" y="174242"/>
            <a:ext cx="11582400" cy="1077218"/>
          </a:xfrm>
          <a:prstGeom prst="rect">
            <a:avLst/>
          </a:prstGeom>
        </p:spPr>
        <p:txBody>
          <a:bodyPr wrap="square">
            <a:spAutoFit/>
          </a:bodyPr>
          <a:lstStyle/>
          <a:p>
            <a:r>
              <a:rPr lang="en-US" sz="3200" b="1" dirty="0">
                <a:latin typeface="Calibri" panose="020F0502020204030204" pitchFamily="34" charset="0"/>
                <a:ea typeface="Calibri" panose="020F0502020204030204" pitchFamily="34" charset="0"/>
                <a:cs typeface="Calibri" panose="020F0502020204030204" pitchFamily="34" charset="0"/>
              </a:rPr>
              <a:t>Poll day responsibilities - role of DEO/RO/SP – contd.</a:t>
            </a:r>
            <a:r>
              <a:rPr lang="en-US" sz="4000" b="1" dirty="0">
                <a:latin typeface="Calibri" panose="020F0502020204030204" pitchFamily="34" charset="0"/>
                <a:ea typeface="Calibri" panose="020F0502020204030204" pitchFamily="34" charset="0"/>
                <a:cs typeface="Calibri" panose="020F0502020204030204" pitchFamily="34" charset="0"/>
              </a:rPr>
              <a:t/>
            </a:r>
            <a:br>
              <a:rPr lang="en-US" sz="4000" b="1" dirty="0">
                <a:latin typeface="Calibri" panose="020F0502020204030204" pitchFamily="34" charset="0"/>
                <a:ea typeface="Calibri" panose="020F0502020204030204" pitchFamily="34" charset="0"/>
                <a:cs typeface="Calibri" panose="020F0502020204030204" pitchFamily="34" charset="0"/>
              </a:rPr>
            </a:br>
            <a:endParaRPr lang="en-IN" sz="32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4138"/>
            <a:ext cx="11430000" cy="1478280"/>
          </a:xfrm>
        </p:spPr>
        <p:txBody>
          <a:bodyPr>
            <a:noAutofit/>
          </a:bodyPr>
          <a:lstStyle/>
          <a:p>
            <a:r>
              <a:rPr lang="en-US" sz="3600" b="1" dirty="0"/>
              <a:t>Poll day responsibilities - role of CAPF </a:t>
            </a:r>
          </a:p>
        </p:txBody>
      </p:sp>
      <p:sp>
        <p:nvSpPr>
          <p:cNvPr id="3" name="Subtitle 2"/>
          <p:cNvSpPr>
            <a:spLocks noGrp="1"/>
          </p:cNvSpPr>
          <p:nvPr>
            <p:ph type="subTitle" idx="4294967295"/>
          </p:nvPr>
        </p:nvSpPr>
        <p:spPr>
          <a:xfrm>
            <a:off x="304800" y="914400"/>
            <a:ext cx="11734800" cy="5678129"/>
          </a:xfrm>
        </p:spPr>
        <p:txBody>
          <a:bodyPr>
            <a:normAutofit fontScale="92500"/>
          </a:bodyPr>
          <a:lstStyle/>
          <a:p>
            <a:pPr algn="just">
              <a:lnSpc>
                <a:spcPct val="150000"/>
              </a:lnSpc>
            </a:pPr>
            <a:r>
              <a:rPr lang="en-US" sz="2400" dirty="0">
                <a:solidFill>
                  <a:schemeClr val="tx1"/>
                </a:solidFill>
              </a:rPr>
              <a:t>DEO to provide list of vulnerable locations to Commanders/Assistant Commanders of the CAPF</a:t>
            </a:r>
          </a:p>
          <a:p>
            <a:pPr algn="just">
              <a:lnSpc>
                <a:spcPct val="150000"/>
              </a:lnSpc>
            </a:pPr>
            <a:r>
              <a:rPr lang="en-US" sz="2400" dirty="0">
                <a:solidFill>
                  <a:schemeClr val="tx1"/>
                </a:solidFill>
              </a:rPr>
              <a:t>Special attention to be given to such locations while doing area domination by CAPF</a:t>
            </a:r>
          </a:p>
          <a:p>
            <a:pPr algn="just">
              <a:lnSpc>
                <a:spcPct val="150000"/>
              </a:lnSpc>
            </a:pPr>
            <a:r>
              <a:rPr lang="en-US" sz="2400" dirty="0">
                <a:solidFill>
                  <a:schemeClr val="tx1"/>
                </a:solidFill>
              </a:rPr>
              <a:t>On day of poll, Commanders/Assistant Commander of CAPFs shall make a visit to such vulnerable pockets as a confidence building measure.</a:t>
            </a:r>
          </a:p>
          <a:p>
            <a:pPr algn="l">
              <a:lnSpc>
                <a:spcPct val="150000"/>
              </a:lnSpc>
            </a:pPr>
            <a:r>
              <a:rPr lang="en-US" sz="2400" dirty="0">
                <a:solidFill>
                  <a:schemeClr val="tx1"/>
                </a:solidFill>
              </a:rPr>
              <a:t>Area Domination &amp; Flag March.</a:t>
            </a:r>
          </a:p>
          <a:p>
            <a:pPr algn="l">
              <a:lnSpc>
                <a:spcPct val="150000"/>
              </a:lnSpc>
            </a:pPr>
            <a:r>
              <a:rPr lang="en-US" sz="2400" dirty="0">
                <a:solidFill>
                  <a:schemeClr val="tx1"/>
                </a:solidFill>
              </a:rPr>
              <a:t>CAPFs may be deployed at the PSs where there were incidences of EVM broken/looted in the past.</a:t>
            </a:r>
          </a:p>
          <a:p>
            <a:pPr algn="l">
              <a:lnSpc>
                <a:spcPct val="150000"/>
              </a:lnSpc>
            </a:pPr>
            <a:r>
              <a:rPr lang="en-US" sz="2400" dirty="0">
                <a:solidFill>
                  <a:schemeClr val="tx1"/>
                </a:solidFill>
              </a:rPr>
              <a:t>To immediately report to RO/DEO/SP/Observer/Sector Officer if any obstructions.</a:t>
            </a:r>
          </a:p>
          <a:p>
            <a:pPr algn="l">
              <a:lnSpc>
                <a:spcPct val="150000"/>
              </a:lnSpc>
            </a:pPr>
            <a:r>
              <a:rPr lang="en-US" sz="2400" dirty="0">
                <a:solidFill>
                  <a:schemeClr val="tx1"/>
                </a:solidFill>
              </a:rPr>
              <a:t>Special focus on Expenditure sensitive pockets for effective check on distribution of freebies</a:t>
            </a:r>
            <a:r>
              <a:rPr lang="en-US" dirty="0"/>
              <a:t>. </a:t>
            </a:r>
            <a:endParaRPr lang="en-US" sz="19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F6B9-CFC4-4B8F-AB0F-8B0F17E1A804}"/>
              </a:ext>
            </a:extLst>
          </p:cNvPr>
          <p:cNvSpPr>
            <a:spLocks noGrp="1"/>
          </p:cNvSpPr>
          <p:nvPr>
            <p:ph type="title"/>
          </p:nvPr>
        </p:nvSpPr>
        <p:spPr>
          <a:xfrm>
            <a:off x="304800" y="320906"/>
            <a:ext cx="11430000" cy="1188720"/>
          </a:xfrm>
        </p:spPr>
        <p:txBody>
          <a:bodyPr>
            <a:noAutofit/>
          </a:bodyPr>
          <a:lstStyle/>
          <a:p>
            <a:r>
              <a:rPr lang="en-US" sz="3600" b="1" dirty="0"/>
              <a:t>Poll day responsibilities - role of Observer </a:t>
            </a:r>
          </a:p>
        </p:txBody>
      </p:sp>
      <p:sp>
        <p:nvSpPr>
          <p:cNvPr id="3" name="Content Placeholder 2">
            <a:extLst>
              <a:ext uri="{FF2B5EF4-FFF2-40B4-BE49-F238E27FC236}">
                <a16:creationId xmlns:a16="http://schemas.microsoft.com/office/drawing/2014/main" id="{17B85CCC-D698-4C5E-AAF0-CA96A99D5B6F}"/>
              </a:ext>
            </a:extLst>
          </p:cNvPr>
          <p:cNvSpPr>
            <a:spLocks noGrp="1"/>
          </p:cNvSpPr>
          <p:nvPr>
            <p:ph idx="1"/>
          </p:nvPr>
        </p:nvSpPr>
        <p:spPr>
          <a:xfrm>
            <a:off x="304800" y="1143000"/>
            <a:ext cx="11614355" cy="3802736"/>
          </a:xfrm>
        </p:spPr>
        <p:txBody>
          <a:bodyPr>
            <a:normAutofit lnSpcReduction="10000"/>
          </a:bodyPr>
          <a:lstStyle/>
          <a:p>
            <a:pPr marL="0" indent="0" algn="just">
              <a:lnSpc>
                <a:spcPct val="150000"/>
              </a:lnSpc>
              <a:buNone/>
            </a:pPr>
            <a:r>
              <a:rPr lang="en-US" sz="2600" b="1" dirty="0"/>
              <a:t>Action by observer – visit vulnerable locations – constant monitoring:</a:t>
            </a:r>
          </a:p>
          <a:p>
            <a:pPr algn="just">
              <a:lnSpc>
                <a:spcPct val="150000"/>
              </a:lnSpc>
            </a:pPr>
            <a:r>
              <a:rPr lang="en-US" sz="2600" dirty="0"/>
              <a:t>DEO/RO shall hand over the details of polling station-wise Vulnerability Mapping of Constituency to the Observer and list of critical P.S for approval.</a:t>
            </a:r>
          </a:p>
          <a:p>
            <a:pPr algn="just">
              <a:lnSpc>
                <a:spcPct val="150000"/>
              </a:lnSpc>
            </a:pPr>
            <a:r>
              <a:rPr lang="en-US" sz="2600" dirty="0"/>
              <a:t>The Observer shall visit vulnerable locations and interact with the voters.</a:t>
            </a:r>
          </a:p>
          <a:p>
            <a:pPr algn="just">
              <a:lnSpc>
                <a:spcPct val="150000"/>
              </a:lnSpc>
            </a:pPr>
            <a:r>
              <a:rPr lang="en-US" sz="2600" dirty="0"/>
              <a:t>The Observer shall constantly monitor the development and make a mention in his report.</a:t>
            </a:r>
          </a:p>
          <a:p>
            <a:pPr>
              <a:lnSpc>
                <a:spcPct val="150000"/>
              </a:lnSpc>
            </a:pPr>
            <a:endParaRPr lang="en-US" dirty="0"/>
          </a:p>
        </p:txBody>
      </p:sp>
    </p:spTree>
    <p:extLst>
      <p:ext uri="{BB962C8B-B14F-4D97-AF65-F5344CB8AC3E}">
        <p14:creationId xmlns:p14="http://schemas.microsoft.com/office/powerpoint/2010/main" val="1474385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11506200" cy="990600"/>
          </a:xfrm>
        </p:spPr>
        <p:txBody>
          <a:bodyPr>
            <a:noAutofit/>
          </a:bodyPr>
          <a:lstStyle/>
          <a:p>
            <a:r>
              <a:rPr lang="en-US" sz="3600" b="1" dirty="0"/>
              <a:t>Poll day responsibilities - poll day monitoring – contd.</a:t>
            </a:r>
            <a:endParaRPr lang="en-US" sz="3600" dirty="0"/>
          </a:p>
        </p:txBody>
      </p:sp>
      <p:sp>
        <p:nvSpPr>
          <p:cNvPr id="3" name="Subtitle 2"/>
          <p:cNvSpPr>
            <a:spLocks noGrp="1"/>
          </p:cNvSpPr>
          <p:nvPr>
            <p:ph type="subTitle" idx="4294967295"/>
          </p:nvPr>
        </p:nvSpPr>
        <p:spPr>
          <a:xfrm>
            <a:off x="381000" y="1143000"/>
            <a:ext cx="11506200" cy="4191000"/>
          </a:xfrm>
        </p:spPr>
        <p:txBody>
          <a:bodyPr>
            <a:noAutofit/>
          </a:bodyPr>
          <a:lstStyle/>
          <a:p>
            <a:pPr marL="0" indent="0" algn="just">
              <a:buNone/>
            </a:pPr>
            <a:r>
              <a:rPr lang="en-US" sz="2400" b="1" dirty="0">
                <a:solidFill>
                  <a:schemeClr val="tx1"/>
                </a:solidFill>
              </a:rPr>
              <a:t>Measures to tackle vulnerability on real-time basis on poll day – visit at least twice – adequate security deployment: </a:t>
            </a:r>
          </a:p>
          <a:p>
            <a:pPr marL="231775" indent="-231775" algn="just">
              <a:lnSpc>
                <a:spcPct val="150000"/>
              </a:lnSpc>
              <a:buFont typeface="Arial" pitchFamily="34" charset="0"/>
              <a:buChar char="•"/>
            </a:pPr>
            <a:r>
              <a:rPr lang="en-US" sz="2400" dirty="0">
                <a:solidFill>
                  <a:schemeClr val="tx1"/>
                </a:solidFill>
              </a:rPr>
              <a:t>Briefing to presiding officers by RO at dispatch center</a:t>
            </a:r>
          </a:p>
          <a:p>
            <a:pPr algn="just">
              <a:lnSpc>
                <a:spcPct val="150000"/>
              </a:lnSpc>
              <a:buFont typeface="Arial" pitchFamily="34" charset="0"/>
              <a:buChar char="•"/>
            </a:pPr>
            <a:r>
              <a:rPr lang="en-US" sz="2400" dirty="0">
                <a:solidFill>
                  <a:schemeClr val="tx1"/>
                </a:solidFill>
              </a:rPr>
              <a:t> SO report to RO of low % turnout at vulnerable PS</a:t>
            </a:r>
          </a:p>
          <a:p>
            <a:pPr algn="just">
              <a:lnSpc>
                <a:spcPct val="150000"/>
              </a:lnSpc>
              <a:buFont typeface="Arial" pitchFamily="34" charset="0"/>
              <a:buChar char="•"/>
            </a:pPr>
            <a:r>
              <a:rPr lang="en-US" sz="2400" dirty="0">
                <a:solidFill>
                  <a:schemeClr val="tx1"/>
                </a:solidFill>
              </a:rPr>
              <a:t> Sector Magistrate/Mobile Forces visit at least twice</a:t>
            </a:r>
          </a:p>
          <a:p>
            <a:pPr algn="just">
              <a:lnSpc>
                <a:spcPct val="150000"/>
              </a:lnSpc>
              <a:buFont typeface="Arial" pitchFamily="34" charset="0"/>
              <a:buChar char="•"/>
            </a:pPr>
            <a:r>
              <a:rPr lang="en-US" sz="2400" dirty="0">
                <a:solidFill>
                  <a:schemeClr val="tx1"/>
                </a:solidFill>
              </a:rPr>
              <a:t> Visit by Observer and Senior Officers</a:t>
            </a:r>
          </a:p>
          <a:p>
            <a:pPr algn="just">
              <a:lnSpc>
                <a:spcPct val="150000"/>
              </a:lnSpc>
              <a:buFont typeface="Arial" pitchFamily="34" charset="0"/>
              <a:buChar char="•"/>
            </a:pPr>
            <a:r>
              <a:rPr lang="en-US" sz="2400" dirty="0">
                <a:solidFill>
                  <a:schemeClr val="tx1"/>
                </a:solidFill>
              </a:rPr>
              <a:t>Police patrolling to keep track, police pickets if needed</a:t>
            </a:r>
          </a:p>
          <a:p>
            <a:pPr algn="just">
              <a:lnSpc>
                <a:spcPct val="150000"/>
              </a:lnSpc>
              <a:buFont typeface="Arial" pitchFamily="34" charset="0"/>
              <a:buChar char="•"/>
            </a:pPr>
            <a:r>
              <a:rPr lang="en-US" sz="2400" dirty="0">
                <a:solidFill>
                  <a:schemeClr val="tx1"/>
                </a:solidFill>
              </a:rPr>
              <a:t> CAPF Commanders visit- if any obstruction report to RO/DEO/SP.</a:t>
            </a:r>
          </a:p>
          <a:p>
            <a:pPr algn="just">
              <a:lnSpc>
                <a:spcPct val="150000"/>
              </a:lnSpc>
              <a:buFont typeface="Arial" pitchFamily="34" charset="0"/>
              <a:buChar char="•"/>
            </a:pPr>
            <a:r>
              <a:rPr lang="en-US" sz="2400" dirty="0">
                <a:solidFill>
                  <a:schemeClr val="tx1"/>
                </a:solidFill>
              </a:rPr>
              <a:t> Adequate security deployment</a:t>
            </a:r>
          </a:p>
          <a:p>
            <a:pPr algn="just">
              <a:buFont typeface="Arial" pitchFamily="34" charset="0"/>
              <a:buChar char="•"/>
            </a:pPr>
            <a:endParaRPr lang="en-US" sz="2400" dirty="0">
              <a:solidFill>
                <a:schemeClr val="tx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133600"/>
            <a:ext cx="12192000" cy="3539430"/>
          </a:xfrm>
          <a:prstGeom prst="rect">
            <a:avLst/>
          </a:prstGeom>
          <a:noFill/>
        </p:spPr>
        <p:txBody>
          <a:bodyPr wrap="square" rtlCol="0">
            <a:spAutoFit/>
          </a:bodyPr>
          <a:lstStyle/>
          <a:p>
            <a:pPr algn="just">
              <a:spcAft>
                <a:spcPts val="1200"/>
              </a:spcAft>
              <a:tabLst>
                <a:tab pos="338138" algn="l"/>
              </a:tabLst>
            </a:pPr>
            <a:r>
              <a:rPr lang="en-US" sz="16600" dirty="0">
                <a:latin typeface="Calibri" panose="020F0502020204030204" pitchFamily="34" charset="0"/>
                <a:ea typeface="Calibri" panose="020F0502020204030204" pitchFamily="34" charset="0"/>
                <a:cs typeface="Calibri" panose="020F0502020204030204" pitchFamily="34" charset="0"/>
              </a:rPr>
              <a:t>Part – D</a:t>
            </a:r>
          </a:p>
          <a:p>
            <a:r>
              <a:rPr lang="en-US" sz="4800" dirty="0">
                <a:latin typeface="Calibri" panose="020F0502020204030204" pitchFamily="34" charset="0"/>
                <a:ea typeface="Calibri" panose="020F0502020204030204" pitchFamily="34" charset="0"/>
                <a:cs typeface="Calibri" panose="020F0502020204030204" pitchFamily="34" charset="0"/>
              </a:rPr>
              <a:t>Post poll responsibilities</a:t>
            </a:r>
            <a:endParaRPr lang="en-IN"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4935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3054" y="609600"/>
            <a:ext cx="11678292" cy="523220"/>
          </a:xfrm>
          <a:prstGeom prst="rect">
            <a:avLst/>
          </a:prstGeom>
        </p:spPr>
        <p:txBody>
          <a:bodyPr wrap="square">
            <a:spAutoFit/>
          </a:bodyPr>
          <a:lstStyle/>
          <a:p>
            <a:r>
              <a:rPr lang="en-GB" sz="2800" b="1" dirty="0">
                <a:latin typeface="Calibri" panose="020F0502020204030204" pitchFamily="34" charset="0"/>
                <a:ea typeface="Calibri" panose="020F0502020204030204" pitchFamily="34" charset="0"/>
                <a:cs typeface="Calibri" panose="020F0502020204030204" pitchFamily="34" charset="0"/>
              </a:rPr>
              <a:t>Concept of VM</a:t>
            </a:r>
            <a:endParaRPr lang="en-IN" sz="2800" b="1"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695B33E2-F4E1-2386-38DE-2BD47B3E3D20}"/>
              </a:ext>
            </a:extLst>
          </p:cNvPr>
          <p:cNvSpPr txBox="1"/>
          <p:nvPr/>
        </p:nvSpPr>
        <p:spPr>
          <a:xfrm>
            <a:off x="266700" y="1132820"/>
            <a:ext cx="11811000" cy="2805063"/>
          </a:xfrm>
          <a:prstGeom prst="rect">
            <a:avLst/>
          </a:prstGeom>
          <a:noFill/>
          <a:ln>
            <a:noFill/>
          </a:ln>
        </p:spPr>
        <p:txBody>
          <a:bodyPr wrap="square">
            <a:spAutoFit/>
          </a:bodyPr>
          <a:lstStyle/>
          <a:p>
            <a:pPr algn="just">
              <a:lnSpc>
                <a:spcPct val="150000"/>
              </a:lnSpc>
            </a:pPr>
            <a:r>
              <a:rPr lang="en-US" sz="2400" dirty="0">
                <a:latin typeface="Calibri" panose="020F0502020204030204" pitchFamily="34" charset="0"/>
                <a:ea typeface="Calibri" panose="020F0502020204030204" pitchFamily="34" charset="0"/>
                <a:cs typeface="Calibri" panose="020F0502020204030204" pitchFamily="34" charset="0"/>
              </a:rPr>
              <a:t>Introduced as a tool to curb muscle and money power though threat and intimidation for voters and to create secured environment for  electors especially belonging to minority communities and economically weaker society to access the polling stations without being obstructed or being unduly influenced or intimidated by anybody to exercise the franchise with any fear or favors. </a:t>
            </a:r>
            <a:endParaRPr lang="en-IN"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38762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2240" y="353453"/>
            <a:ext cx="11511159" cy="1523999"/>
          </a:xfrm>
        </p:spPr>
        <p:txBody>
          <a:bodyPr>
            <a:noAutofit/>
          </a:bodyPr>
          <a:lstStyle/>
          <a:p>
            <a:r>
              <a:rPr lang="en-US" sz="3600" b="1" dirty="0"/>
              <a:t>Post poll responsibilities - monitoring after the poll</a:t>
            </a:r>
            <a:endParaRPr lang="en-US" sz="3600" dirty="0"/>
          </a:p>
        </p:txBody>
      </p:sp>
      <p:sp>
        <p:nvSpPr>
          <p:cNvPr id="3" name="Subtitle 2"/>
          <p:cNvSpPr>
            <a:spLocks noGrp="1"/>
          </p:cNvSpPr>
          <p:nvPr>
            <p:ph type="subTitle" idx="4294967295"/>
          </p:nvPr>
        </p:nvSpPr>
        <p:spPr>
          <a:xfrm>
            <a:off x="452240" y="1295400"/>
            <a:ext cx="11358760" cy="3657600"/>
          </a:xfrm>
        </p:spPr>
        <p:txBody>
          <a:bodyPr>
            <a:normAutofit/>
          </a:bodyPr>
          <a:lstStyle/>
          <a:p>
            <a:pPr marL="0" indent="0" algn="l">
              <a:lnSpc>
                <a:spcPct val="150000"/>
              </a:lnSpc>
              <a:buNone/>
            </a:pPr>
            <a:r>
              <a:rPr lang="en-US" sz="2400" b="1" dirty="0">
                <a:solidFill>
                  <a:schemeClr val="tx1"/>
                </a:solidFill>
              </a:rPr>
              <a:t>Post-poll stocktaking of vulnerability/intimidation:</a:t>
            </a:r>
          </a:p>
          <a:p>
            <a:pPr marL="231775" indent="-231775" algn="l">
              <a:lnSpc>
                <a:spcPct val="150000"/>
              </a:lnSpc>
              <a:buFont typeface="Arial" pitchFamily="34" charset="0"/>
              <a:buChar char="•"/>
            </a:pPr>
            <a:r>
              <a:rPr lang="en-US" sz="2400" dirty="0">
                <a:solidFill>
                  <a:schemeClr val="tx1"/>
                </a:solidFill>
              </a:rPr>
              <a:t>DEO/RO is to take inputs on </a:t>
            </a:r>
            <a:r>
              <a:rPr lang="en-US" sz="2400" dirty="0" smtClean="0">
                <a:solidFill>
                  <a:schemeClr val="tx1"/>
                </a:solidFill>
              </a:rPr>
              <a:t>intimidation/threat</a:t>
            </a:r>
            <a:r>
              <a:rPr lang="en-US" sz="2400" dirty="0">
                <a:solidFill>
                  <a:schemeClr val="tx1"/>
                </a:solidFill>
              </a:rPr>
              <a:t>/ obstruction</a:t>
            </a:r>
          </a:p>
          <a:p>
            <a:pPr marL="288925" indent="-288925" algn="l">
              <a:lnSpc>
                <a:spcPct val="150000"/>
              </a:lnSpc>
              <a:buFont typeface="Arial" pitchFamily="34" charset="0"/>
              <a:buChar char="•"/>
            </a:pPr>
            <a:r>
              <a:rPr lang="en-US" sz="2400" dirty="0">
                <a:solidFill>
                  <a:schemeClr val="tx1"/>
                </a:solidFill>
              </a:rPr>
              <a:t>Observer to pay full attention to the issue of VM and verify it at every stage</a:t>
            </a:r>
          </a:p>
          <a:p>
            <a:pPr marL="288925" indent="-288925" algn="l">
              <a:lnSpc>
                <a:spcPct val="150000"/>
              </a:lnSpc>
              <a:buFont typeface="Arial" pitchFamily="34" charset="0"/>
              <a:buChar char="•"/>
            </a:pPr>
            <a:r>
              <a:rPr lang="en-US" sz="2400" dirty="0">
                <a:solidFill>
                  <a:schemeClr val="tx1"/>
                </a:solidFill>
              </a:rPr>
              <a:t>Proper analysis of </a:t>
            </a:r>
            <a:r>
              <a:rPr lang="en-US" sz="2400" b="1" dirty="0">
                <a:solidFill>
                  <a:srgbClr val="0070C0"/>
                </a:solidFill>
              </a:rPr>
              <a:t>Form-17 A</a:t>
            </a:r>
            <a:r>
              <a:rPr lang="en-US" sz="2400" dirty="0">
                <a:solidFill>
                  <a:schemeClr val="tx1"/>
                </a:solidFill>
              </a:rPr>
              <a:t> and Marked copy of Electoral Roll during scrutiny to be done by Observer.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11582400" cy="1112519"/>
          </a:xfrm>
        </p:spPr>
        <p:txBody>
          <a:bodyPr>
            <a:noAutofit/>
          </a:bodyPr>
          <a:lstStyle/>
          <a:p>
            <a:r>
              <a:rPr lang="en-US" sz="2800" b="1" dirty="0"/>
              <a:t> Post poll responsibilities - accountability and confidentiality</a:t>
            </a:r>
          </a:p>
        </p:txBody>
      </p:sp>
      <p:sp>
        <p:nvSpPr>
          <p:cNvPr id="3" name="Subtitle 2"/>
          <p:cNvSpPr>
            <a:spLocks noGrp="1"/>
          </p:cNvSpPr>
          <p:nvPr>
            <p:ph type="subTitle" idx="4294967295"/>
          </p:nvPr>
        </p:nvSpPr>
        <p:spPr>
          <a:xfrm>
            <a:off x="381000" y="990600"/>
            <a:ext cx="11582400" cy="5257800"/>
          </a:xfrm>
        </p:spPr>
        <p:txBody>
          <a:bodyPr>
            <a:normAutofit fontScale="92500" lnSpcReduction="10000"/>
          </a:bodyPr>
          <a:lstStyle/>
          <a:p>
            <a:pPr marL="265113" lvl="1" indent="-265113" algn="just">
              <a:lnSpc>
                <a:spcPct val="150000"/>
              </a:lnSpc>
            </a:pPr>
            <a:r>
              <a:rPr lang="en-US" sz="2600" dirty="0"/>
              <a:t>Need to maintain confidentiality regarding details of VM/sources of information – security deployment details not to go in public domain:</a:t>
            </a:r>
          </a:p>
          <a:p>
            <a:pPr marL="231775" indent="-231775" algn="just">
              <a:lnSpc>
                <a:spcPct val="150000"/>
              </a:lnSpc>
              <a:buFont typeface="Arial" pitchFamily="34" charset="0"/>
              <a:buChar char="•"/>
            </a:pPr>
            <a:r>
              <a:rPr lang="en-US" sz="2600" dirty="0">
                <a:solidFill>
                  <a:schemeClr val="tx1"/>
                </a:solidFill>
              </a:rPr>
              <a:t>Accountability of various civil and police officials for Vulnerability Mapping of each polling station/constituency. </a:t>
            </a:r>
          </a:p>
          <a:p>
            <a:pPr marL="231775" indent="-231775" algn="just">
              <a:lnSpc>
                <a:spcPct val="150000"/>
              </a:lnSpc>
              <a:buFont typeface="Arial" pitchFamily="34" charset="0"/>
              <a:buChar char="•"/>
            </a:pPr>
            <a:r>
              <a:rPr lang="en-US" sz="2600" dirty="0">
                <a:solidFill>
                  <a:schemeClr val="tx1"/>
                </a:solidFill>
              </a:rPr>
              <a:t>No press conference/furnishing of details of VM, Vulnerable areas, hamlets, troublemakers &amp; the sources of information or deployment of security forces in public domain.</a:t>
            </a:r>
          </a:p>
          <a:p>
            <a:pPr marL="231775" indent="-231775" algn="just">
              <a:lnSpc>
                <a:spcPct val="150000"/>
              </a:lnSpc>
              <a:buFont typeface="Arial" pitchFamily="34" charset="0"/>
              <a:buChar char="•"/>
            </a:pPr>
            <a:r>
              <a:rPr lang="en-US" sz="2600" dirty="0">
                <a:solidFill>
                  <a:schemeClr val="tx1"/>
                </a:solidFill>
              </a:rPr>
              <a:t>VM portion of DEMP- to be shared with concerned officials as separate handout </a:t>
            </a:r>
          </a:p>
          <a:p>
            <a:pPr marL="231775" indent="-231775" algn="just">
              <a:lnSpc>
                <a:spcPct val="150000"/>
              </a:lnSpc>
              <a:buFont typeface="Arial" pitchFamily="34" charset="0"/>
              <a:buChar char="•"/>
            </a:pPr>
            <a:r>
              <a:rPr lang="en-US" sz="2600" dirty="0">
                <a:solidFill>
                  <a:schemeClr val="tx1"/>
                </a:solidFill>
              </a:rPr>
              <a:t>Severe disciplinary action for dereliction of duty.</a:t>
            </a:r>
          </a:p>
          <a:p>
            <a:pPr algn="just">
              <a:lnSpc>
                <a:spcPct val="150000"/>
              </a:lnSpc>
            </a:pPr>
            <a:endParaRPr lang="en-US" sz="2400" dirty="0">
              <a:solidFill>
                <a:schemeClr val="tx1"/>
              </a:solidFill>
            </a:endParaRPr>
          </a:p>
          <a:p>
            <a:pPr marL="231775" indent="-231775" algn="just">
              <a:lnSpc>
                <a:spcPct val="150000"/>
              </a:lnSpc>
              <a:buFont typeface="Arial" pitchFamily="34" charset="0"/>
              <a:buChar char="•"/>
            </a:pPr>
            <a:endParaRPr lang="en-US" sz="2400"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133600"/>
            <a:ext cx="12192000" cy="3539430"/>
          </a:xfrm>
          <a:prstGeom prst="rect">
            <a:avLst/>
          </a:prstGeom>
          <a:noFill/>
        </p:spPr>
        <p:txBody>
          <a:bodyPr wrap="square" rtlCol="0">
            <a:spAutoFit/>
          </a:bodyPr>
          <a:lstStyle/>
          <a:p>
            <a:pPr algn="just">
              <a:spcAft>
                <a:spcPts val="1200"/>
              </a:spcAft>
              <a:tabLst>
                <a:tab pos="338138" algn="l"/>
              </a:tabLst>
            </a:pPr>
            <a:r>
              <a:rPr lang="en-US" sz="16600" dirty="0">
                <a:latin typeface="Calibri" panose="020F0502020204030204" pitchFamily="34" charset="0"/>
                <a:ea typeface="Calibri" panose="020F0502020204030204" pitchFamily="34" charset="0"/>
                <a:cs typeface="Calibri" panose="020F0502020204030204" pitchFamily="34" charset="0"/>
              </a:rPr>
              <a:t>Part – E</a:t>
            </a:r>
          </a:p>
          <a:p>
            <a:r>
              <a:rPr lang="en-US" sz="4800" dirty="0">
                <a:latin typeface="Calibri" panose="020F0502020204030204" pitchFamily="34" charset="0"/>
                <a:ea typeface="Calibri" panose="020F0502020204030204" pitchFamily="34" charset="0"/>
                <a:cs typeface="Calibri" panose="020F0502020204030204" pitchFamily="34" charset="0"/>
              </a:rPr>
              <a:t>Reports and timelines</a:t>
            </a:r>
            <a:endParaRPr lang="en-IN"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0425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2424793-1D03-49CE-A265-8879815346D3}"/>
              </a:ext>
            </a:extLst>
          </p:cNvPr>
          <p:cNvGraphicFramePr>
            <a:graphicFrameLocks noGrp="1"/>
          </p:cNvGraphicFramePr>
          <p:nvPr>
            <p:extLst>
              <p:ext uri="{D42A27DB-BD31-4B8C-83A1-F6EECF244321}">
                <p14:modId xmlns:p14="http://schemas.microsoft.com/office/powerpoint/2010/main" val="3873167961"/>
              </p:ext>
            </p:extLst>
          </p:nvPr>
        </p:nvGraphicFramePr>
        <p:xfrm>
          <a:off x="398206" y="1066800"/>
          <a:ext cx="11582400" cy="4892040"/>
        </p:xfrm>
        <a:graphic>
          <a:graphicData uri="http://schemas.openxmlformats.org/drawingml/2006/table">
            <a:tbl>
              <a:tblPr firstRow="1" bandRow="1">
                <a:tableStyleId>{5C22544A-7EE6-4342-B048-85BDC9FD1C3A}</a:tableStyleId>
              </a:tblPr>
              <a:tblGrid>
                <a:gridCol w="640170">
                  <a:extLst>
                    <a:ext uri="{9D8B030D-6E8A-4147-A177-3AD203B41FA5}">
                      <a16:colId xmlns:a16="http://schemas.microsoft.com/office/drawing/2014/main" val="895527926"/>
                    </a:ext>
                  </a:extLst>
                </a:gridCol>
                <a:gridCol w="2082538">
                  <a:extLst>
                    <a:ext uri="{9D8B030D-6E8A-4147-A177-3AD203B41FA5}">
                      <a16:colId xmlns:a16="http://schemas.microsoft.com/office/drawing/2014/main" val="3343342618"/>
                    </a:ext>
                  </a:extLst>
                </a:gridCol>
                <a:gridCol w="3145521">
                  <a:extLst>
                    <a:ext uri="{9D8B030D-6E8A-4147-A177-3AD203B41FA5}">
                      <a16:colId xmlns:a16="http://schemas.microsoft.com/office/drawing/2014/main" val="2409115752"/>
                    </a:ext>
                  </a:extLst>
                </a:gridCol>
                <a:gridCol w="3360637">
                  <a:extLst>
                    <a:ext uri="{9D8B030D-6E8A-4147-A177-3AD203B41FA5}">
                      <a16:colId xmlns:a16="http://schemas.microsoft.com/office/drawing/2014/main" val="944913323"/>
                    </a:ext>
                  </a:extLst>
                </a:gridCol>
                <a:gridCol w="2353534">
                  <a:extLst>
                    <a:ext uri="{9D8B030D-6E8A-4147-A177-3AD203B41FA5}">
                      <a16:colId xmlns:a16="http://schemas.microsoft.com/office/drawing/2014/main" val="1517098937"/>
                    </a:ext>
                  </a:extLst>
                </a:gridCol>
              </a:tblGrid>
              <a:tr h="122694">
                <a:tc>
                  <a:txBody>
                    <a:bodyPr/>
                    <a:lstStyle/>
                    <a:p>
                      <a:pPr algn="ctr"/>
                      <a:r>
                        <a:rPr lang="en-US" sz="2000" dirty="0" err="1">
                          <a:solidFill>
                            <a:schemeClr val="tx1"/>
                          </a:solidFill>
                          <a:latin typeface="Calibri" panose="020F0502020204030204" pitchFamily="34" charset="0"/>
                          <a:ea typeface="Calibri" panose="020F0502020204030204" pitchFamily="34" charset="0"/>
                          <a:cs typeface="Calibri" panose="020F0502020204030204" pitchFamily="34" charset="0"/>
                        </a:rPr>
                        <a:t>Sl</a:t>
                      </a: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 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Format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Subject Matter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Sender/Receiver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2755166"/>
                  </a:ext>
                </a:extLst>
              </a:tr>
              <a:tr h="872197">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VM- 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dirty="0">
                          <a:latin typeface="Calibri" panose="020F0502020204030204" pitchFamily="34" charset="0"/>
                          <a:ea typeface="Calibri" panose="020F0502020204030204" pitchFamily="34" charset="0"/>
                          <a:cs typeface="Calibri" panose="020F0502020204030204" pitchFamily="34" charset="0"/>
                        </a:rPr>
                        <a:t>Information  on election offences, MCC violations, seizures, re-poll, voter turnout in past elections, pre poll complaints, etc.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latin typeface="Calibri" panose="020F0502020204030204" pitchFamily="34" charset="0"/>
                        <a:ea typeface="Calibri" panose="020F0502020204030204" pitchFamily="34" charset="0"/>
                        <a:cs typeface="Calibri" panose="020F0502020204030204" pitchFamily="34" charset="0"/>
                      </a:endParaRPr>
                    </a:p>
                    <a:p>
                      <a:pPr algn="ctr"/>
                      <a:endParaRPr lang="en-US" dirty="0">
                        <a:latin typeface="Calibri" panose="020F0502020204030204" pitchFamily="34" charset="0"/>
                        <a:ea typeface="Calibri" panose="020F0502020204030204" pitchFamily="34" charset="0"/>
                        <a:cs typeface="Calibri" panose="020F0502020204030204" pitchFamily="34" charset="0"/>
                      </a:endParaRPr>
                    </a:p>
                    <a:p>
                      <a:pPr algn="ctr"/>
                      <a:r>
                        <a:rPr lang="en-US" dirty="0">
                          <a:latin typeface="Calibri" panose="020F0502020204030204" pitchFamily="34" charset="0"/>
                          <a:ea typeface="Calibri" panose="020F0502020204030204" pitchFamily="34" charset="0"/>
                          <a:cs typeface="Calibri" panose="020F0502020204030204" pitchFamily="34" charset="0"/>
                        </a:rPr>
                        <a:t>DEO         SO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6 months before the date of poll of last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44171"/>
                  </a:ext>
                </a:extLst>
              </a:tr>
              <a:tr h="1264920">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VM -2 (SO) </a:t>
                      </a:r>
                    </a:p>
                    <a:p>
                      <a:pPr algn="ctr"/>
                      <a:endPar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dirty="0">
                          <a:latin typeface="Calibri" panose="020F0502020204030204" pitchFamily="34" charset="0"/>
                          <a:ea typeface="Calibri" panose="020F0502020204030204" pitchFamily="34" charset="0"/>
                          <a:cs typeface="Calibri" panose="020F0502020204030204" pitchFamily="34" charset="0"/>
                        </a:rPr>
                        <a:t>For determining vulnerability by SO( PS wise)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ea typeface="Calibri" panose="020F0502020204030204" pitchFamily="34" charset="0"/>
                          <a:cs typeface="Calibri" panose="020F050202020403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ea typeface="Calibri" panose="020F0502020204030204" pitchFamily="34" charset="0"/>
                          <a:cs typeface="Calibri" panose="020F0502020204030204" pitchFamily="34" charset="0"/>
                        </a:rPr>
                        <a:t>SO          RO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noProof="0"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ea typeface="Calibri" panose="020F0502020204030204" pitchFamily="34" charset="0"/>
                          <a:cs typeface="Calibri" panose="020F0502020204030204" pitchFamily="34" charset="0"/>
                        </a:rPr>
                        <a:t>Submit within 3 days of announcement of election</a:t>
                      </a:r>
                    </a:p>
                    <a:p>
                      <a:pPr algn="ctr"/>
                      <a:endParaRPr lang="en-US"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0406581"/>
                  </a:ext>
                </a:extLst>
              </a:tr>
              <a:tr h="1395515">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VM-3 (SO) </a:t>
                      </a:r>
                    </a:p>
                    <a:p>
                      <a:pPr algn="ctr"/>
                      <a:endPar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dirty="0">
                          <a:latin typeface="Calibri" panose="020F0502020204030204" pitchFamily="34" charset="0"/>
                          <a:ea typeface="Calibri" panose="020F0502020204030204" pitchFamily="34" charset="0"/>
                          <a:cs typeface="Calibri" panose="020F0502020204030204" pitchFamily="34" charset="0"/>
                        </a:rPr>
                        <a:t>Summary of PS wise enlisting of vulnerable localities/pockets/voter segments and of intimidators by 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noProof="0" dirty="0">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noProof="0" dirty="0">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a:latin typeface="Calibri" panose="020F0502020204030204" pitchFamily="34" charset="0"/>
                          <a:ea typeface="Calibri" panose="020F0502020204030204" pitchFamily="34" charset="0"/>
                          <a:cs typeface="Calibri" panose="020F0502020204030204" pitchFamily="34" charset="0"/>
                        </a:rPr>
                        <a:t>SO         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ea typeface="Calibri" panose="020F0502020204030204" pitchFamily="34" charset="0"/>
                          <a:cs typeface="Calibri" panose="020F0502020204030204" pitchFamily="34" charset="0"/>
                        </a:rPr>
                        <a:t>Submit within   3 days of announcement of election</a:t>
                      </a:r>
                    </a:p>
                    <a:p>
                      <a:pPr algn="ctr"/>
                      <a:endParaRPr lang="en-US"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6464672"/>
                  </a:ext>
                </a:extLst>
              </a:tr>
            </a:tbl>
          </a:graphicData>
        </a:graphic>
      </p:graphicFrame>
      <p:sp>
        <p:nvSpPr>
          <p:cNvPr id="11" name="TextBox 10">
            <a:extLst>
              <a:ext uri="{FF2B5EF4-FFF2-40B4-BE49-F238E27FC236}">
                <a16:creationId xmlns:a16="http://schemas.microsoft.com/office/drawing/2014/main" id="{28F3AA4B-A0EC-414B-8C57-2C4ADFEE827D}"/>
              </a:ext>
            </a:extLst>
          </p:cNvPr>
          <p:cNvSpPr txBox="1"/>
          <p:nvPr/>
        </p:nvSpPr>
        <p:spPr>
          <a:xfrm>
            <a:off x="381000" y="227731"/>
            <a:ext cx="11582400" cy="646331"/>
          </a:xfrm>
          <a:prstGeom prst="rect">
            <a:avLst/>
          </a:prstGeom>
          <a:noFill/>
        </p:spPr>
        <p:txBody>
          <a:bodyPr wrap="square" rtlCol="0">
            <a:spAutoFit/>
          </a:bodyPr>
          <a:lstStyle/>
          <a:p>
            <a:pPr algn="ctr"/>
            <a:r>
              <a:rPr lang="en-US" sz="3600" b="1" dirty="0">
                <a:latin typeface="Calibri" panose="020F0502020204030204" pitchFamily="34" charset="0"/>
                <a:ea typeface="Calibri" panose="020F0502020204030204" pitchFamily="34" charset="0"/>
                <a:cs typeface="Calibri" panose="020F0502020204030204" pitchFamily="34" charset="0"/>
              </a:rPr>
              <a:t>Reports flowcharts</a:t>
            </a:r>
          </a:p>
        </p:txBody>
      </p:sp>
      <p:sp>
        <p:nvSpPr>
          <p:cNvPr id="3" name="Arrow: Right 2">
            <a:extLst>
              <a:ext uri="{FF2B5EF4-FFF2-40B4-BE49-F238E27FC236}">
                <a16:creationId xmlns:a16="http://schemas.microsoft.com/office/drawing/2014/main" id="{D1A6555F-5366-6924-88A0-E5B3C16174B3}"/>
              </a:ext>
            </a:extLst>
          </p:cNvPr>
          <p:cNvSpPr/>
          <p:nvPr/>
        </p:nvSpPr>
        <p:spPr>
          <a:xfrm>
            <a:off x="7772400" y="3881120"/>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Arrow: Right 2">
            <a:extLst>
              <a:ext uri="{FF2B5EF4-FFF2-40B4-BE49-F238E27FC236}">
                <a16:creationId xmlns:a16="http://schemas.microsoft.com/office/drawing/2014/main" id="{D1A6555F-5366-6924-88A0-E5B3C16174B3}"/>
              </a:ext>
            </a:extLst>
          </p:cNvPr>
          <p:cNvSpPr/>
          <p:nvPr/>
        </p:nvSpPr>
        <p:spPr>
          <a:xfrm>
            <a:off x="7772400" y="5160286"/>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Arrow: Right 2">
            <a:extLst>
              <a:ext uri="{FF2B5EF4-FFF2-40B4-BE49-F238E27FC236}">
                <a16:creationId xmlns:a16="http://schemas.microsoft.com/office/drawing/2014/main" id="{D1A6555F-5366-6924-88A0-E5B3C16174B3}"/>
              </a:ext>
            </a:extLst>
          </p:cNvPr>
          <p:cNvSpPr/>
          <p:nvPr/>
        </p:nvSpPr>
        <p:spPr>
          <a:xfrm>
            <a:off x="7848600" y="2438400"/>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11446731" y="6469831"/>
            <a:ext cx="745269" cy="307777"/>
          </a:xfrm>
          <a:prstGeom prst="rect">
            <a:avLst/>
          </a:prstGeom>
        </p:spPr>
        <p:txBody>
          <a:bodyPr wrap="none">
            <a:spAutoFit/>
          </a:bodyPr>
          <a:lstStyle/>
          <a:p>
            <a:r>
              <a:rPr lang="en-IN" altLang="en-US" sz="1400" dirty="0" err="1">
                <a:latin typeface="Calibri" panose="020F0502020204030204" pitchFamily="34" charset="0"/>
                <a:cs typeface="Calibri" panose="020F0502020204030204" pitchFamily="34" charset="0"/>
              </a:rPr>
              <a:t>Contd</a:t>
            </a:r>
            <a:r>
              <a:rPr lang="en-IN" altLang="en-US" sz="1400" dirty="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20413263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84CA5CF-7005-4C1B-9AC3-90265C7CA586}"/>
              </a:ext>
            </a:extLst>
          </p:cNvPr>
          <p:cNvGraphicFramePr>
            <a:graphicFrameLocks noGrp="1"/>
          </p:cNvGraphicFramePr>
          <p:nvPr>
            <p:extLst>
              <p:ext uri="{D42A27DB-BD31-4B8C-83A1-F6EECF244321}">
                <p14:modId xmlns:p14="http://schemas.microsoft.com/office/powerpoint/2010/main" val="142278859"/>
              </p:ext>
            </p:extLst>
          </p:nvPr>
        </p:nvGraphicFramePr>
        <p:xfrm>
          <a:off x="228600" y="1214120"/>
          <a:ext cx="11734801" cy="4131486"/>
        </p:xfrm>
        <a:graphic>
          <a:graphicData uri="http://schemas.openxmlformats.org/drawingml/2006/table">
            <a:tbl>
              <a:tblPr firstRow="1" bandRow="1">
                <a:tableStyleId>{5C22544A-7EE6-4342-B048-85BDC9FD1C3A}</a:tableStyleId>
              </a:tblPr>
              <a:tblGrid>
                <a:gridCol w="765314">
                  <a:extLst>
                    <a:ext uri="{9D8B030D-6E8A-4147-A177-3AD203B41FA5}">
                      <a16:colId xmlns:a16="http://schemas.microsoft.com/office/drawing/2014/main" val="348258096"/>
                    </a:ext>
                  </a:extLst>
                </a:gridCol>
                <a:gridCol w="2379428">
                  <a:extLst>
                    <a:ext uri="{9D8B030D-6E8A-4147-A177-3AD203B41FA5}">
                      <a16:colId xmlns:a16="http://schemas.microsoft.com/office/drawing/2014/main" val="271053284"/>
                    </a:ext>
                  </a:extLst>
                </a:gridCol>
                <a:gridCol w="3773690">
                  <a:extLst>
                    <a:ext uri="{9D8B030D-6E8A-4147-A177-3AD203B41FA5}">
                      <a16:colId xmlns:a16="http://schemas.microsoft.com/office/drawing/2014/main" val="1780302216"/>
                    </a:ext>
                  </a:extLst>
                </a:gridCol>
                <a:gridCol w="2418390">
                  <a:extLst>
                    <a:ext uri="{9D8B030D-6E8A-4147-A177-3AD203B41FA5}">
                      <a16:colId xmlns:a16="http://schemas.microsoft.com/office/drawing/2014/main" val="603769791"/>
                    </a:ext>
                  </a:extLst>
                </a:gridCol>
                <a:gridCol w="2397979">
                  <a:extLst>
                    <a:ext uri="{9D8B030D-6E8A-4147-A177-3AD203B41FA5}">
                      <a16:colId xmlns:a16="http://schemas.microsoft.com/office/drawing/2014/main" val="40271982"/>
                    </a:ext>
                  </a:extLst>
                </a:gridCol>
              </a:tblGrid>
              <a:tr h="669184">
                <a:tc>
                  <a:txBody>
                    <a:bodyPr/>
                    <a:lstStyle/>
                    <a:p>
                      <a:pPr algn="ctr"/>
                      <a:r>
                        <a:rPr lang="en-US" sz="2000" dirty="0" err="1">
                          <a:solidFill>
                            <a:schemeClr val="tx1"/>
                          </a:solidFill>
                          <a:latin typeface="Calibri" panose="020F0502020204030204" pitchFamily="34" charset="0"/>
                          <a:ea typeface="Calibri" panose="020F0502020204030204" pitchFamily="34" charset="0"/>
                          <a:cs typeface="Calibri" panose="020F0502020204030204" pitchFamily="34" charset="0"/>
                        </a:rPr>
                        <a:t>Sl</a:t>
                      </a: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 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Format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Subject Matter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Sender/Receiver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2991393"/>
                  </a:ext>
                </a:extLst>
              </a:tr>
              <a:tr h="1251084">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VM-4(RO) </a:t>
                      </a:r>
                    </a:p>
                    <a:p>
                      <a:pPr algn="ctr"/>
                      <a:endPar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Summary of vulnerability and list of persons causing vulnerability by 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a:latin typeface="Calibri" panose="020F0502020204030204" pitchFamily="34" charset="0"/>
                          <a:ea typeface="Calibri" panose="020F0502020204030204" pitchFamily="34" charset="0"/>
                          <a:cs typeface="Calibri" panose="020F0502020204030204" pitchFamily="34" charset="0"/>
                        </a:rPr>
                        <a:t>RO         DEO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ea typeface="Calibri" panose="020F0502020204030204" pitchFamily="34" charset="0"/>
                          <a:cs typeface="Calibri" panose="020F0502020204030204" pitchFamily="34" charset="0"/>
                        </a:rPr>
                        <a:t>Submit within 5 days of announcement of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4505011"/>
                  </a:ext>
                </a:extLst>
              </a:tr>
              <a:tr h="1251084">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VM-5 (DEO)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Report on identification of vulnerability and action taken at district level ( district wise)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dirty="0">
                          <a:latin typeface="Calibri" panose="020F0502020204030204" pitchFamily="34" charset="0"/>
                          <a:ea typeface="Calibri" panose="020F0502020204030204" pitchFamily="34" charset="0"/>
                          <a:cs typeface="Calibri" panose="020F0502020204030204" pitchFamily="34" charset="0"/>
                        </a:rPr>
                        <a:t>DEO         CEO</a:t>
                      </a:r>
                    </a:p>
                    <a:p>
                      <a:pPr algn="ctr"/>
                      <a:endParaRPr lang="en-US" dirty="0">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ea typeface="Calibri" panose="020F0502020204030204" pitchFamily="34" charset="0"/>
                          <a:cs typeface="Calibri" panose="020F0502020204030204" pitchFamily="34" charset="0"/>
                        </a:rPr>
                        <a:t>Submit within 7  days of announcement of election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3219007"/>
                  </a:ext>
                </a:extLst>
              </a:tr>
              <a:tr h="960134">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rPr>
                        <a:t>VM-6 (CEO) </a:t>
                      </a:r>
                    </a:p>
                    <a:p>
                      <a:pPr algn="ctr"/>
                      <a:endParaRPr 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Report on Vulnerability mapping of the state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CEO        ECI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submit within 10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3151219"/>
                  </a:ext>
                </a:extLst>
              </a:tr>
            </a:tbl>
          </a:graphicData>
        </a:graphic>
      </p:graphicFrame>
      <p:sp>
        <p:nvSpPr>
          <p:cNvPr id="5" name="Arrow: Right 4">
            <a:extLst>
              <a:ext uri="{FF2B5EF4-FFF2-40B4-BE49-F238E27FC236}">
                <a16:creationId xmlns:a16="http://schemas.microsoft.com/office/drawing/2014/main" id="{7C3E0867-CC26-E798-630B-067ECF9CD209}"/>
              </a:ext>
            </a:extLst>
          </p:cNvPr>
          <p:cNvSpPr/>
          <p:nvPr/>
        </p:nvSpPr>
        <p:spPr>
          <a:xfrm>
            <a:off x="8153400" y="1981200"/>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latin typeface="Calibri" panose="020F0502020204030204" pitchFamily="34" charset="0"/>
              <a:ea typeface="Calibri" panose="020F0502020204030204" pitchFamily="34" charset="0"/>
              <a:cs typeface="Calibri" panose="020F0502020204030204" pitchFamily="34" charset="0"/>
            </a:endParaRPr>
          </a:p>
        </p:txBody>
      </p:sp>
      <p:sp>
        <p:nvSpPr>
          <p:cNvPr id="7" name="Arrow: Right 6">
            <a:extLst>
              <a:ext uri="{FF2B5EF4-FFF2-40B4-BE49-F238E27FC236}">
                <a16:creationId xmlns:a16="http://schemas.microsoft.com/office/drawing/2014/main" id="{158DC5C3-94E8-11C5-3835-0E77F9D49081}"/>
              </a:ext>
            </a:extLst>
          </p:cNvPr>
          <p:cNvSpPr/>
          <p:nvPr/>
        </p:nvSpPr>
        <p:spPr>
          <a:xfrm>
            <a:off x="8250967" y="3279863"/>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latin typeface="Calibri" panose="020F0502020204030204" pitchFamily="34" charset="0"/>
              <a:ea typeface="Calibri" panose="020F0502020204030204" pitchFamily="34" charset="0"/>
              <a:cs typeface="Calibri" panose="020F0502020204030204" pitchFamily="34" charset="0"/>
            </a:endParaRPr>
          </a:p>
        </p:txBody>
      </p:sp>
      <p:sp>
        <p:nvSpPr>
          <p:cNvPr id="9" name="Arrow: Right 8">
            <a:extLst>
              <a:ext uri="{FF2B5EF4-FFF2-40B4-BE49-F238E27FC236}">
                <a16:creationId xmlns:a16="http://schemas.microsoft.com/office/drawing/2014/main" id="{C5A4D2B8-B11D-1827-1606-3D63A5268548}"/>
              </a:ext>
            </a:extLst>
          </p:cNvPr>
          <p:cNvSpPr/>
          <p:nvPr/>
        </p:nvSpPr>
        <p:spPr>
          <a:xfrm>
            <a:off x="8250967" y="4507406"/>
            <a:ext cx="304800" cy="14224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latin typeface="Calibri" panose="020F0502020204030204" pitchFamily="34" charset="0"/>
              <a:ea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28F3AA4B-A0EC-414B-8C57-2C4ADFEE827D}"/>
              </a:ext>
            </a:extLst>
          </p:cNvPr>
          <p:cNvSpPr txBox="1"/>
          <p:nvPr/>
        </p:nvSpPr>
        <p:spPr>
          <a:xfrm>
            <a:off x="245806" y="353655"/>
            <a:ext cx="11734800" cy="584775"/>
          </a:xfrm>
          <a:prstGeom prst="rect">
            <a:avLst/>
          </a:prstGeom>
          <a:noFill/>
        </p:spPr>
        <p:txBody>
          <a:bodyPr wrap="square" rtlCol="0">
            <a:spAutoFit/>
          </a:bodyPr>
          <a:lstStyle/>
          <a:p>
            <a:pPr algn="ctr"/>
            <a:r>
              <a:rPr lang="en-US" sz="3200" b="1" dirty="0">
                <a:latin typeface="Calibri" panose="020F0502020204030204" pitchFamily="34" charset="0"/>
                <a:ea typeface="Calibri" panose="020F0502020204030204" pitchFamily="34" charset="0"/>
                <a:cs typeface="Calibri" panose="020F0502020204030204" pitchFamily="34" charset="0"/>
              </a:rPr>
              <a:t>Reports Flowchart – contd.</a:t>
            </a:r>
          </a:p>
        </p:txBody>
      </p:sp>
    </p:spTree>
    <p:extLst>
      <p:ext uri="{BB962C8B-B14F-4D97-AF65-F5344CB8AC3E}">
        <p14:creationId xmlns:p14="http://schemas.microsoft.com/office/powerpoint/2010/main" val="32236448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B6EFED8-2FA4-40F0-83FF-635B654D9064}"/>
              </a:ext>
            </a:extLst>
          </p:cNvPr>
          <p:cNvSpPr txBox="1"/>
          <p:nvPr/>
        </p:nvSpPr>
        <p:spPr>
          <a:xfrm>
            <a:off x="381000" y="-22123"/>
            <a:ext cx="11506200" cy="646331"/>
          </a:xfrm>
          <a:prstGeom prst="rect">
            <a:avLst/>
          </a:prstGeom>
          <a:noFill/>
        </p:spPr>
        <p:txBody>
          <a:bodyPr wrap="square" rtlCol="0">
            <a:spAutoFit/>
          </a:bodyPr>
          <a:lstStyle/>
          <a:p>
            <a:pPr algn="ctr"/>
            <a:r>
              <a:rPr lang="en-US" sz="3600" b="1" dirty="0">
                <a:latin typeface="Calibri" panose="020F0502020204030204" pitchFamily="34" charset="0"/>
                <a:ea typeface="Calibri" panose="020F0502020204030204" pitchFamily="34" charset="0"/>
                <a:cs typeface="Calibri" panose="020F0502020204030204" pitchFamily="34" charset="0"/>
              </a:rPr>
              <a:t>Timeline for VM</a:t>
            </a:r>
          </a:p>
        </p:txBody>
      </p:sp>
      <p:sp>
        <p:nvSpPr>
          <p:cNvPr id="5" name="Rectangle 4"/>
          <p:cNvSpPr/>
          <p:nvPr/>
        </p:nvSpPr>
        <p:spPr>
          <a:xfrm>
            <a:off x="11446731" y="6469831"/>
            <a:ext cx="745269" cy="307777"/>
          </a:xfrm>
          <a:prstGeom prst="rect">
            <a:avLst/>
          </a:prstGeom>
        </p:spPr>
        <p:txBody>
          <a:bodyPr wrap="none">
            <a:spAutoFit/>
          </a:bodyPr>
          <a:lstStyle/>
          <a:p>
            <a:r>
              <a:rPr lang="en-IN" altLang="en-US" sz="1400" dirty="0" err="1">
                <a:latin typeface="Calibri" panose="020F0502020204030204" pitchFamily="34" charset="0"/>
                <a:cs typeface="Calibri" panose="020F0502020204030204" pitchFamily="34" charset="0"/>
              </a:rPr>
              <a:t>Contd</a:t>
            </a:r>
            <a:r>
              <a:rPr lang="en-IN" altLang="en-US" sz="1400" dirty="0">
                <a:latin typeface="Calibri" panose="020F0502020204030204" pitchFamily="34" charset="0"/>
                <a:cs typeface="Calibri" panose="020F0502020204030204" pitchFamily="34" charset="0"/>
              </a:rPr>
              <a:t>…</a:t>
            </a:r>
            <a:endParaRPr lang="en-IN" sz="1400" dirty="0"/>
          </a:p>
        </p:txBody>
      </p:sp>
      <p:graphicFrame>
        <p:nvGraphicFramePr>
          <p:cNvPr id="22" name="Table 22">
            <a:extLst>
              <a:ext uri="{FF2B5EF4-FFF2-40B4-BE49-F238E27FC236}">
                <a16:creationId xmlns:a16="http://schemas.microsoft.com/office/drawing/2014/main" id="{F64EE520-F6E7-7207-DD60-7D882EFCEB91}"/>
              </a:ext>
            </a:extLst>
          </p:cNvPr>
          <p:cNvGraphicFramePr>
            <a:graphicFrameLocks noGrp="1"/>
          </p:cNvGraphicFramePr>
          <p:nvPr>
            <p:extLst>
              <p:ext uri="{D42A27DB-BD31-4B8C-83A1-F6EECF244321}">
                <p14:modId xmlns:p14="http://schemas.microsoft.com/office/powerpoint/2010/main" val="4020515478"/>
              </p:ext>
            </p:extLst>
          </p:nvPr>
        </p:nvGraphicFramePr>
        <p:xfrm>
          <a:off x="152400" y="609600"/>
          <a:ext cx="11887200" cy="6131560"/>
        </p:xfrm>
        <a:graphic>
          <a:graphicData uri="http://schemas.openxmlformats.org/drawingml/2006/table">
            <a:tbl>
              <a:tblPr firstRow="1" bandRow="1">
                <a:tableStyleId>{5C22544A-7EE6-4342-B048-85BDC9FD1C3A}</a:tableStyleId>
              </a:tblPr>
              <a:tblGrid>
                <a:gridCol w="865955">
                  <a:extLst>
                    <a:ext uri="{9D8B030D-6E8A-4147-A177-3AD203B41FA5}">
                      <a16:colId xmlns:a16="http://schemas.microsoft.com/office/drawing/2014/main" val="2614375727"/>
                    </a:ext>
                  </a:extLst>
                </a:gridCol>
                <a:gridCol w="7287445">
                  <a:extLst>
                    <a:ext uri="{9D8B030D-6E8A-4147-A177-3AD203B41FA5}">
                      <a16:colId xmlns:a16="http://schemas.microsoft.com/office/drawing/2014/main" val="3984450313"/>
                    </a:ext>
                  </a:extLst>
                </a:gridCol>
                <a:gridCol w="3733800">
                  <a:extLst>
                    <a:ext uri="{9D8B030D-6E8A-4147-A177-3AD203B41FA5}">
                      <a16:colId xmlns:a16="http://schemas.microsoft.com/office/drawing/2014/main" val="1740019537"/>
                    </a:ext>
                  </a:extLst>
                </a:gridCol>
              </a:tblGrid>
              <a:tr h="370840">
                <a:tc>
                  <a:txBody>
                    <a:bodyPr/>
                    <a:lstStyle/>
                    <a:p>
                      <a:pPr>
                        <a:lnSpc>
                          <a:spcPct val="100000"/>
                        </a:lnSpc>
                      </a:pPr>
                      <a: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t>S. 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t>Activity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t>Time-limit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8669531"/>
                  </a:ext>
                </a:extLst>
              </a:tr>
              <a:tr h="370840">
                <a:tc>
                  <a:txBody>
                    <a:bodyPr/>
                    <a:lstStyle/>
                    <a:p>
                      <a:pPr algn="ctr">
                        <a:lnSpc>
                          <a:spcPct val="150000"/>
                        </a:lnSpc>
                        <a:spcBef>
                          <a:spcPts val="45"/>
                        </a:spcBef>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1115" marR="24765" algn="ctr">
                        <a:lnSpc>
                          <a:spcPct val="150000"/>
                        </a:lnSpc>
                        <a:spcAft>
                          <a:spcPts val="0"/>
                        </a:spcAft>
                      </a:pPr>
                      <a:r>
                        <a:rPr lang="en-US" sz="1800" kern="100" spc="-2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7465" algn="just">
                        <a:lnSpc>
                          <a:spcPct val="150000"/>
                        </a:lnSpc>
                        <a:spcBef>
                          <a:spcPts val="2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Collection &amp; compilation of basic information</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on</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each</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AC</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by</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DEO</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per Annexure-I from RO/SDM of each assembly segments</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45"/>
                        </a:spcBef>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Six months before the date of poll of the last election</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1687138"/>
                  </a:ext>
                </a:extLst>
              </a:tr>
              <a:tr h="370840">
                <a:tc>
                  <a:txBody>
                    <a:bodyPr/>
                    <a:lstStyle/>
                    <a:p>
                      <a:pPr marL="31115" marR="24765" algn="ctr">
                        <a:lnSpc>
                          <a:spcPct val="150000"/>
                        </a:lnSpc>
                        <a:spcBef>
                          <a:spcPts val="735"/>
                        </a:spcBef>
                        <a:spcAft>
                          <a:spcPts val="0"/>
                        </a:spcAft>
                      </a:pPr>
                      <a:r>
                        <a:rPr lang="en-US" sz="1800" kern="100" spc="-2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a:lnSpc>
                          <a:spcPct val="150000"/>
                        </a:lnSpc>
                        <a:spcBef>
                          <a:spcPts val="20"/>
                        </a:spcBef>
                        <a:spcAft>
                          <a:spcPts val="0"/>
                        </a:spcAft>
                      </a:pPr>
                      <a:r>
                        <a:rPr lang="en-US"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Updation</a:t>
                      </a:r>
                      <a:r>
                        <a:rPr lang="en-US" sz="18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8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basic</a:t>
                      </a:r>
                      <a:r>
                        <a:rPr lang="en-US" sz="18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information</a:t>
                      </a:r>
                      <a:r>
                        <a:rPr lang="en-US" sz="18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by</a:t>
                      </a:r>
                      <a:r>
                        <a:rPr lang="en-US" sz="18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DEO</a:t>
                      </a:r>
                      <a:r>
                        <a:rPr lang="en-US" sz="18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 per</a:t>
                      </a:r>
                      <a:r>
                        <a:rPr lang="en-US" sz="1800" kern="100" spc="-4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Annexure-I</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nSpc>
                          <a:spcPct val="150000"/>
                        </a:lnSpc>
                        <a:spcBef>
                          <a:spcPts val="2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Before</a:t>
                      </a:r>
                      <a:r>
                        <a:rPr lang="en-US" sz="1800" kern="100" spc="4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handing</a:t>
                      </a:r>
                      <a:r>
                        <a:rPr lang="en-US" sz="1800" kern="100" spc="4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over</a:t>
                      </a:r>
                      <a:r>
                        <a:rPr lang="en-US" sz="1800" kern="100" spc="4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to</a:t>
                      </a:r>
                      <a:r>
                        <a:rPr lang="en-US" sz="1800" kern="100" spc="4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Sector </a:t>
                      </a:r>
                      <a:r>
                        <a:rPr lang="en-US" sz="1800" kern="100" spc="-10">
                          <a:solidFill>
                            <a:schemeClr val="tx1"/>
                          </a:solidFill>
                          <a:effectLst/>
                          <a:latin typeface="Calibri" panose="020F0502020204030204" pitchFamily="34" charset="0"/>
                          <a:ea typeface="Calibri" panose="020F0502020204030204" pitchFamily="34" charset="0"/>
                          <a:cs typeface="Calibri" panose="020F0502020204030204" pitchFamily="34" charset="0"/>
                        </a:rPr>
                        <a:t>Officer</a:t>
                      </a:r>
                      <a:endParaRPr lang="en-IN"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0683177"/>
                  </a:ext>
                </a:extLst>
              </a:tr>
              <a:tr h="370840">
                <a:tc>
                  <a:txBody>
                    <a:bodyPr/>
                    <a:lstStyle/>
                    <a:p>
                      <a:pPr marL="31115" marR="24765" algn="ctr">
                        <a:lnSpc>
                          <a:spcPct val="150000"/>
                        </a:lnSpc>
                        <a:spcBef>
                          <a:spcPts val="735"/>
                        </a:spcBef>
                        <a:spcAft>
                          <a:spcPts val="0"/>
                        </a:spcAft>
                      </a:pPr>
                      <a:r>
                        <a:rPr lang="en-US" sz="1800" kern="100" spc="-25">
                          <a:solidFill>
                            <a:schemeClr val="tx1"/>
                          </a:solidFill>
                          <a:effectLst/>
                          <a:latin typeface="Calibri" panose="020F0502020204030204" pitchFamily="34" charset="0"/>
                          <a:ea typeface="Calibri" panose="020F0502020204030204" pitchFamily="34" charset="0"/>
                          <a:cs typeface="Calibri" panose="020F0502020204030204" pitchFamily="34" charset="0"/>
                        </a:rPr>
                        <a:t>3.</a:t>
                      </a:r>
                      <a:endParaRPr lang="en-IN"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a:lnSpc>
                          <a:spcPct val="150000"/>
                        </a:lnSpc>
                        <a:spcBef>
                          <a:spcPts val="2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Appointment of Sector Officers &amp; Police Sector Officers</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nSpc>
                          <a:spcPct val="150000"/>
                        </a:lnSpc>
                        <a:spcBef>
                          <a:spcPts val="20"/>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four</a:t>
                      </a:r>
                      <a:r>
                        <a:rPr lang="en-US" sz="1800" kern="100" spc="-1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months</a:t>
                      </a:r>
                      <a:r>
                        <a:rPr lang="en-US" sz="1800" kern="100" spc="-1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before</a:t>
                      </a:r>
                      <a:r>
                        <a:rPr lang="en-US" sz="1800" kern="100" spc="-1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the</a:t>
                      </a:r>
                      <a:r>
                        <a:rPr lang="en-US" sz="1800" kern="100" spc="-1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date</a:t>
                      </a:r>
                      <a:r>
                        <a:rPr lang="en-US" sz="1800" kern="100" spc="-1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800" kern="100" spc="-1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poll of the last election</a:t>
                      </a:r>
                      <a:endParaRPr lang="en-IN"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5300662"/>
                  </a:ext>
                </a:extLst>
              </a:tr>
              <a:tr h="370840">
                <a:tc>
                  <a:txBody>
                    <a:bodyPr/>
                    <a:lstStyle/>
                    <a:p>
                      <a:pPr marL="31115" marR="24765" algn="ctr">
                        <a:lnSpc>
                          <a:spcPct val="150000"/>
                        </a:lnSpc>
                        <a:spcBef>
                          <a:spcPts val="735"/>
                        </a:spcBef>
                        <a:spcAft>
                          <a:spcPts val="0"/>
                        </a:spcAft>
                      </a:pPr>
                      <a:r>
                        <a:rPr lang="en-US" sz="1800" kern="100" spc="-2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4.</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a:lnSpc>
                          <a:spcPct val="150000"/>
                        </a:lnSpc>
                        <a:spcBef>
                          <a:spcPts val="2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Appointment</a:t>
                      </a:r>
                      <a:r>
                        <a:rPr lang="en-US" sz="1800" kern="100" spc="1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800" kern="100" spc="1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Sector</a:t>
                      </a:r>
                      <a:r>
                        <a:rPr lang="en-US" sz="1800" kern="100" spc="1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Police</a:t>
                      </a:r>
                      <a:r>
                        <a:rPr lang="en-US" sz="1800" kern="100" spc="1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Officer</a:t>
                      </a:r>
                      <a:r>
                        <a:rPr lang="en-US" sz="1800" kern="100" spc="1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police station level</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nSpc>
                          <a:spcPct val="150000"/>
                        </a:lnSpc>
                        <a:spcBef>
                          <a:spcPts val="2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four</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months</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before</a:t>
                      </a:r>
                      <a:r>
                        <a:rPr lang="en-US" sz="1800" kern="100" spc="18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date</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poll of the last election</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0677673"/>
                  </a:ext>
                </a:extLst>
              </a:tr>
              <a:tr h="370840">
                <a:tc>
                  <a:txBody>
                    <a:bodyPr/>
                    <a:lstStyle/>
                    <a:p>
                      <a:pPr algn="ctr">
                        <a:lnSpc>
                          <a:spcPct val="150000"/>
                        </a:lnSpc>
                        <a:spcBef>
                          <a:spcPts val="40"/>
                        </a:spcBef>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1115" marR="24765" algn="ctr">
                        <a:lnSpc>
                          <a:spcPct val="150000"/>
                        </a:lnSpc>
                        <a:spcBef>
                          <a:spcPts val="5"/>
                        </a:spcBef>
                        <a:spcAft>
                          <a:spcPts val="0"/>
                        </a:spcAft>
                      </a:pPr>
                      <a:r>
                        <a:rPr lang="en-US" sz="1800" kern="100" spc="-2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7465" algn="just">
                        <a:lnSpc>
                          <a:spcPct val="150000"/>
                        </a:lnSpc>
                        <a:spcBef>
                          <a:spcPts val="2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Training of Sector Officers &amp; Sector Police Officers &amp; handling over of basic information of AC to Sector Officers by </a:t>
                      </a:r>
                      <a:r>
                        <a:rPr lang="en-US" sz="1800" kern="100" spc="-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DEO</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40"/>
                        </a:spcBef>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Four</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months</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before	the</a:t>
                      </a:r>
                      <a:r>
                        <a:rPr lang="en-US" sz="1800" kern="100" spc="18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date</a:t>
                      </a:r>
                      <a:r>
                        <a:rPr lang="en-US" sz="1800" kern="100" spc="18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 poll of the last election</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4211018"/>
                  </a:ext>
                </a:extLst>
              </a:tr>
              <a:tr h="370840">
                <a:tc>
                  <a:txBody>
                    <a:bodyPr/>
                    <a:lstStyle/>
                    <a:p>
                      <a:pPr marL="31115" marR="24765" algn="ctr">
                        <a:lnSpc>
                          <a:spcPct val="150000"/>
                        </a:lnSpc>
                        <a:spcBef>
                          <a:spcPts val="735"/>
                        </a:spcBef>
                        <a:spcAft>
                          <a:spcPts val="0"/>
                        </a:spcAft>
                      </a:pPr>
                      <a:r>
                        <a:rPr lang="en-US" sz="1800" kern="100" spc="-2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a:lnSpc>
                          <a:spcPct val="150000"/>
                        </a:lnSpc>
                        <a:spcBef>
                          <a:spcPts val="2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Making</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Law</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and</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Order</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Portal</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State functional by ECI</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nSpc>
                          <a:spcPct val="150000"/>
                        </a:lnSpc>
                        <a:spcBef>
                          <a:spcPts val="20"/>
                        </a:spcBef>
                        <a:spcAft>
                          <a:spcPts val="0"/>
                        </a:spcAft>
                        <a:tabLst>
                          <a:tab pos="1467485" algn="l"/>
                        </a:tabLs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Four</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months</a:t>
                      </a:r>
                      <a:r>
                        <a:rPr lang="en-US" sz="18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before	the</a:t>
                      </a:r>
                      <a:r>
                        <a:rPr lang="en-US" sz="1800" kern="100" spc="18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date</a:t>
                      </a:r>
                      <a:r>
                        <a:rPr lang="en-US" sz="1800" kern="100" spc="18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 poll of the last election</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4935237"/>
                  </a:ext>
                </a:extLst>
              </a:tr>
              <a:tr h="370840">
                <a:tc>
                  <a:txBody>
                    <a:bodyPr/>
                    <a:lstStyle/>
                    <a:p>
                      <a:pPr algn="ctr">
                        <a:lnSpc>
                          <a:spcPct val="150000"/>
                        </a:lnSpc>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spc="-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7(a)</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7465" algn="just">
                        <a:lnSpc>
                          <a:spcPct val="150000"/>
                        </a:lnSpc>
                        <a:spcBef>
                          <a:spcPts val="20"/>
                        </a:spcBef>
                        <a:spcAft>
                          <a:spcPts val="0"/>
                        </a:spcAft>
                        <a:tabLst>
                          <a:tab pos="2121535" algn="l"/>
                        </a:tabLs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Preliminary</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identification</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and</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submission of VM reports of vulnerable areas/ </a:t>
                      </a:r>
                      <a:r>
                        <a:rPr lang="en-US" sz="18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segments/villages/hamlets,</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persons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causing such vulnerabilities etc. in Annexure- II, III</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40"/>
                        </a:spcBef>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Two</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months</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before</a:t>
                      </a:r>
                      <a:r>
                        <a:rPr lang="en-US" sz="1800" kern="100" spc="8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date</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poll of the last election</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7865594"/>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19692" y="6400800"/>
            <a:ext cx="745269" cy="307777"/>
          </a:xfrm>
          <a:prstGeom prst="rect">
            <a:avLst/>
          </a:prstGeom>
        </p:spPr>
        <p:txBody>
          <a:bodyPr wrap="none">
            <a:spAutoFit/>
          </a:bodyPr>
          <a:lstStyle/>
          <a:p>
            <a:r>
              <a:rPr lang="en-IN" altLang="en-US" sz="1400" dirty="0" err="1">
                <a:latin typeface="Calibri" panose="020F0502020204030204" pitchFamily="34" charset="0"/>
                <a:cs typeface="Calibri" panose="020F0502020204030204" pitchFamily="34" charset="0"/>
              </a:rPr>
              <a:t>Contd</a:t>
            </a:r>
            <a:r>
              <a:rPr lang="en-IN" altLang="en-US" sz="1400" dirty="0">
                <a:latin typeface="Calibri" panose="020F0502020204030204" pitchFamily="34" charset="0"/>
                <a:cs typeface="Calibri" panose="020F0502020204030204" pitchFamily="34" charset="0"/>
              </a:rPr>
              <a:t>…</a:t>
            </a:r>
            <a:endParaRPr lang="en-IN" sz="1400" dirty="0"/>
          </a:p>
        </p:txBody>
      </p:sp>
      <p:sp>
        <p:nvSpPr>
          <p:cNvPr id="5" name="TextBox 4">
            <a:extLst>
              <a:ext uri="{FF2B5EF4-FFF2-40B4-BE49-F238E27FC236}">
                <a16:creationId xmlns:a16="http://schemas.microsoft.com/office/drawing/2014/main" id="{9B6EFED8-2FA4-40F0-83FF-635B654D9064}"/>
              </a:ext>
            </a:extLst>
          </p:cNvPr>
          <p:cNvSpPr txBox="1"/>
          <p:nvPr/>
        </p:nvSpPr>
        <p:spPr>
          <a:xfrm>
            <a:off x="304800" y="0"/>
            <a:ext cx="11658599" cy="523220"/>
          </a:xfrm>
          <a:prstGeom prst="rect">
            <a:avLst/>
          </a:prstGeom>
          <a:noFill/>
        </p:spPr>
        <p:txBody>
          <a:bodyPr wrap="square" rtlCol="0">
            <a:spAutoFit/>
          </a:bodyPr>
          <a:lstStyle/>
          <a:p>
            <a:pPr algn="ctr"/>
            <a:r>
              <a:rPr lang="en-US" sz="2800" b="1" dirty="0">
                <a:latin typeface="Calibri" panose="020F0502020204030204" pitchFamily="34" charset="0"/>
                <a:ea typeface="Calibri" panose="020F0502020204030204" pitchFamily="34" charset="0"/>
                <a:cs typeface="Calibri" panose="020F0502020204030204" pitchFamily="34" charset="0"/>
              </a:rPr>
              <a:t>Timeline for VM – contd.</a:t>
            </a:r>
          </a:p>
        </p:txBody>
      </p:sp>
      <p:graphicFrame>
        <p:nvGraphicFramePr>
          <p:cNvPr id="2" name="Table 1">
            <a:extLst>
              <a:ext uri="{FF2B5EF4-FFF2-40B4-BE49-F238E27FC236}">
                <a16:creationId xmlns:a16="http://schemas.microsoft.com/office/drawing/2014/main" id="{0B592C91-6D81-4FFB-9E76-0C5E37C1366D}"/>
              </a:ext>
            </a:extLst>
          </p:cNvPr>
          <p:cNvGraphicFramePr>
            <a:graphicFrameLocks noGrp="1"/>
          </p:cNvGraphicFramePr>
          <p:nvPr>
            <p:extLst>
              <p:ext uri="{D42A27DB-BD31-4B8C-83A1-F6EECF244321}">
                <p14:modId xmlns:p14="http://schemas.microsoft.com/office/powerpoint/2010/main" val="153630240"/>
              </p:ext>
            </p:extLst>
          </p:nvPr>
        </p:nvGraphicFramePr>
        <p:xfrm>
          <a:off x="76200" y="523220"/>
          <a:ext cx="11963400" cy="5692262"/>
        </p:xfrm>
        <a:graphic>
          <a:graphicData uri="http://schemas.openxmlformats.org/drawingml/2006/table">
            <a:tbl>
              <a:tblPr firstRow="1" bandRow="1">
                <a:tableStyleId>{5C22544A-7EE6-4342-B048-85BDC9FD1C3A}</a:tableStyleId>
              </a:tblPr>
              <a:tblGrid>
                <a:gridCol w="774355">
                  <a:extLst>
                    <a:ext uri="{9D8B030D-6E8A-4147-A177-3AD203B41FA5}">
                      <a16:colId xmlns:a16="http://schemas.microsoft.com/office/drawing/2014/main" val="1657913124"/>
                    </a:ext>
                  </a:extLst>
                </a:gridCol>
                <a:gridCol w="7150766">
                  <a:extLst>
                    <a:ext uri="{9D8B030D-6E8A-4147-A177-3AD203B41FA5}">
                      <a16:colId xmlns:a16="http://schemas.microsoft.com/office/drawing/2014/main" val="1406654772"/>
                    </a:ext>
                  </a:extLst>
                </a:gridCol>
                <a:gridCol w="4038279">
                  <a:extLst>
                    <a:ext uri="{9D8B030D-6E8A-4147-A177-3AD203B41FA5}">
                      <a16:colId xmlns:a16="http://schemas.microsoft.com/office/drawing/2014/main" val="1648136398"/>
                    </a:ext>
                  </a:extLst>
                </a:gridCol>
              </a:tblGrid>
              <a:tr h="640202">
                <a:tc>
                  <a:txBody>
                    <a:bodyPr/>
                    <a:lstStyle/>
                    <a:p>
                      <a:pPr>
                        <a:lnSpc>
                          <a:spcPct val="150000"/>
                        </a:lnSpc>
                      </a:pPr>
                      <a:r>
                        <a:rPr lang="en-IN" sz="1700" dirty="0">
                          <a:solidFill>
                            <a:schemeClr val="tx1"/>
                          </a:solidFill>
                          <a:latin typeface="Calibri" panose="020F0502020204030204" pitchFamily="34" charset="0"/>
                          <a:ea typeface="Calibri" panose="020F0502020204030204" pitchFamily="34" charset="0"/>
                          <a:cs typeface="Calibri" panose="020F0502020204030204" pitchFamily="34" charset="0"/>
                        </a:rPr>
                        <a:t>S. 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pPr>
                      <a:r>
                        <a:rPr lang="en-IN" sz="1700" dirty="0" err="1">
                          <a:solidFill>
                            <a:schemeClr val="tx1"/>
                          </a:solidFill>
                          <a:latin typeface="Calibri" panose="020F0502020204030204" pitchFamily="34" charset="0"/>
                          <a:ea typeface="Calibri" panose="020F0502020204030204" pitchFamily="34" charset="0"/>
                          <a:cs typeface="Calibri" panose="020F0502020204030204" pitchFamily="34" charset="0"/>
                        </a:rPr>
                        <a:t>Activitiy</a:t>
                      </a:r>
                      <a:r>
                        <a:rPr lang="en-IN" sz="17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pPr>
                      <a:r>
                        <a:rPr lang="en-IN" sz="1700" dirty="0">
                          <a:solidFill>
                            <a:schemeClr val="tx1"/>
                          </a:solidFill>
                          <a:latin typeface="Calibri" panose="020F0502020204030204" pitchFamily="34" charset="0"/>
                          <a:ea typeface="Calibri" panose="020F0502020204030204" pitchFamily="34" charset="0"/>
                          <a:cs typeface="Calibri" panose="020F0502020204030204" pitchFamily="34" charset="0"/>
                        </a:rPr>
                        <a:t>Time-limit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5506334"/>
                  </a:ext>
                </a:extLst>
              </a:tr>
              <a:tr h="769766">
                <a:tc>
                  <a:txBody>
                    <a:bodyPr/>
                    <a:lstStyle/>
                    <a:p>
                      <a:pPr>
                        <a:lnSpc>
                          <a:spcPct val="150000"/>
                        </a:lnSpc>
                        <a:spcBef>
                          <a:spcPts val="40"/>
                        </a:spcBef>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1115" marR="24765" algn="ctr">
                        <a:lnSpc>
                          <a:spcPct val="150000"/>
                        </a:lnSpc>
                        <a:spcAft>
                          <a:spcPts val="0"/>
                        </a:spcAft>
                      </a:pPr>
                      <a:r>
                        <a:rPr lang="en-US" sz="1700" kern="100" spc="-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7(b)</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7465" algn="just">
                        <a:lnSpc>
                          <a:spcPct val="150000"/>
                        </a:lnSpc>
                        <a:spcBef>
                          <a:spcPts val="20"/>
                        </a:spcBef>
                        <a:spcAft>
                          <a:spcPts val="0"/>
                        </a:spcAft>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Final identification of vulnerable areas/ segments/ villages/hamlets, persons causing such vulnerabilities etc. in Annexure - II, III</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gn="just">
                        <a:lnSpc>
                          <a:spcPct val="150000"/>
                        </a:lnSpc>
                        <a:spcBef>
                          <a:spcPts val="730"/>
                        </a:spcBef>
                        <a:spcAft>
                          <a:spcPts val="0"/>
                        </a:spcAft>
                      </a:pP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After</a:t>
                      </a:r>
                      <a:r>
                        <a:rPr lang="en-US" sz="1700" kern="100" spc="-6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the</a:t>
                      </a:r>
                      <a:r>
                        <a:rPr lang="en-US" sz="1700" kern="100" spc="-6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issue</a:t>
                      </a:r>
                      <a:r>
                        <a:rPr lang="en-US" sz="1700" kern="100" spc="-6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700" kern="100" spc="-6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Press</a:t>
                      </a:r>
                      <a:r>
                        <a:rPr lang="en-US" sz="1700" kern="100" spc="-6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Note</a:t>
                      </a:r>
                      <a:r>
                        <a:rPr lang="en-US" sz="1700" kern="100" spc="-6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by</a:t>
                      </a:r>
                      <a:r>
                        <a:rPr lang="en-US" sz="1700" kern="100" spc="-6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the Commission and before the issue of the gazette notification.</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5392333"/>
                  </a:ext>
                </a:extLst>
              </a:tr>
              <a:tr h="370910">
                <a:tc>
                  <a:txBody>
                    <a:bodyPr/>
                    <a:lstStyle/>
                    <a:p>
                      <a:pPr marL="31115" marR="24765" algn="ctr">
                        <a:lnSpc>
                          <a:spcPct val="150000"/>
                        </a:lnSpc>
                        <a:spcBef>
                          <a:spcPts val="730"/>
                        </a:spcBef>
                        <a:spcAft>
                          <a:spcPts val="0"/>
                        </a:spcAft>
                      </a:pPr>
                      <a:r>
                        <a:rPr lang="en-US" sz="1700" kern="100" spc="-25">
                          <a:solidFill>
                            <a:schemeClr val="tx1"/>
                          </a:solidFill>
                          <a:effectLst/>
                          <a:latin typeface="Calibri" panose="020F0502020204030204" pitchFamily="34" charset="0"/>
                          <a:ea typeface="Calibri" panose="020F0502020204030204" pitchFamily="34" charset="0"/>
                          <a:cs typeface="Calibri" panose="020F0502020204030204" pitchFamily="34" charset="0"/>
                        </a:rPr>
                        <a:t>8.</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a:lnSpc>
                          <a:spcPct val="150000"/>
                        </a:lnSpc>
                        <a:spcBef>
                          <a:spcPts val="20"/>
                        </a:spcBef>
                        <a:spcAft>
                          <a:spcPts val="0"/>
                        </a:spcAft>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Submission of all VM reports in formats (Annexure II, III) to RO.</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nSpc>
                          <a:spcPct val="150000"/>
                        </a:lnSpc>
                        <a:spcBef>
                          <a:spcPts val="20"/>
                        </a:spcBef>
                        <a:spcAft>
                          <a:spcPts val="0"/>
                        </a:spcAft>
                      </a:pP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Within 3 days of announcement of </a:t>
                      </a:r>
                      <a:r>
                        <a:rPr lang="en-US" sz="1700" kern="100" spc="-10">
                          <a:solidFill>
                            <a:schemeClr val="tx1"/>
                          </a:solidFill>
                          <a:effectLst/>
                          <a:latin typeface="Calibri" panose="020F0502020204030204" pitchFamily="34" charset="0"/>
                          <a:ea typeface="Calibri" panose="020F0502020204030204" pitchFamily="34" charset="0"/>
                          <a:cs typeface="Calibri" panose="020F0502020204030204" pitchFamily="34" charset="0"/>
                        </a:rPr>
                        <a:t>elections</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5360377"/>
                  </a:ext>
                </a:extLst>
              </a:tr>
              <a:tr h="378278">
                <a:tc>
                  <a:txBody>
                    <a:bodyPr/>
                    <a:lstStyle/>
                    <a:p>
                      <a:pPr>
                        <a:lnSpc>
                          <a:spcPct val="150000"/>
                        </a:lnSpc>
                        <a:spcBef>
                          <a:spcPts val="40"/>
                        </a:spcBef>
                      </a:pP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1115" marR="24765" algn="ctr">
                        <a:lnSpc>
                          <a:spcPct val="150000"/>
                        </a:lnSpc>
                        <a:spcAft>
                          <a:spcPts val="0"/>
                        </a:spcAft>
                      </a:pPr>
                      <a:r>
                        <a:rPr lang="en-US" sz="1700" kern="100" spc="-25">
                          <a:solidFill>
                            <a:schemeClr val="tx1"/>
                          </a:solidFill>
                          <a:effectLst/>
                          <a:latin typeface="Calibri" panose="020F0502020204030204" pitchFamily="34" charset="0"/>
                          <a:ea typeface="Calibri" panose="020F0502020204030204" pitchFamily="34" charset="0"/>
                          <a:cs typeface="Calibri" panose="020F0502020204030204" pitchFamily="34" charset="0"/>
                        </a:rPr>
                        <a:t>9A.</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7465" algn="just">
                        <a:lnSpc>
                          <a:spcPct val="150000"/>
                        </a:lnSpc>
                        <a:spcBef>
                          <a:spcPts val="20"/>
                        </a:spcBef>
                        <a:spcAft>
                          <a:spcPts val="0"/>
                        </a:spcAft>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Compilation</a:t>
                      </a:r>
                      <a:r>
                        <a:rPr lang="en-US" sz="1700" kern="100" spc="-4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7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Sector</a:t>
                      </a:r>
                      <a:r>
                        <a:rPr lang="en-US" sz="17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Officers</a:t>
                      </a:r>
                      <a:r>
                        <a:rPr lang="en-US" sz="17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reports</a:t>
                      </a:r>
                      <a:r>
                        <a:rPr lang="en-US" sz="17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by RO and submission to DEO (Annexure- </a:t>
                      </a:r>
                      <a:r>
                        <a:rPr lang="en-US" sz="1700" kern="100" spc="-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IV)</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nSpc>
                          <a:spcPct val="150000"/>
                        </a:lnSpc>
                        <a:spcBef>
                          <a:spcPts val="730"/>
                        </a:spcBef>
                        <a:spcAft>
                          <a:spcPts val="0"/>
                        </a:spcAft>
                      </a:pP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Within 5 days of announcement of </a:t>
                      </a:r>
                      <a:r>
                        <a:rPr lang="en-US" sz="1700" kern="100" spc="-10">
                          <a:solidFill>
                            <a:schemeClr val="tx1"/>
                          </a:solidFill>
                          <a:effectLst/>
                          <a:latin typeface="Calibri" panose="020F0502020204030204" pitchFamily="34" charset="0"/>
                          <a:ea typeface="Calibri" panose="020F0502020204030204" pitchFamily="34" charset="0"/>
                          <a:cs typeface="Calibri" panose="020F0502020204030204" pitchFamily="34" charset="0"/>
                        </a:rPr>
                        <a:t>elections</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3231916"/>
                  </a:ext>
                </a:extLst>
              </a:tr>
              <a:tr h="370910">
                <a:tc>
                  <a:txBody>
                    <a:bodyPr/>
                    <a:lstStyle/>
                    <a:p>
                      <a:pPr marL="31115" marR="24765" algn="ctr">
                        <a:lnSpc>
                          <a:spcPct val="150000"/>
                        </a:lnSpc>
                        <a:spcBef>
                          <a:spcPts val="730"/>
                        </a:spcBef>
                        <a:spcAft>
                          <a:spcPts val="0"/>
                        </a:spcAft>
                      </a:pPr>
                      <a:r>
                        <a:rPr lang="en-US" sz="1700" kern="100" spc="-25">
                          <a:solidFill>
                            <a:schemeClr val="tx1"/>
                          </a:solidFill>
                          <a:effectLst/>
                          <a:latin typeface="Calibri" panose="020F0502020204030204" pitchFamily="34" charset="0"/>
                          <a:ea typeface="Calibri" panose="020F0502020204030204" pitchFamily="34" charset="0"/>
                          <a:cs typeface="Calibri" panose="020F0502020204030204" pitchFamily="34" charset="0"/>
                        </a:rPr>
                        <a:t>9B.</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a:lnSpc>
                          <a:spcPct val="150000"/>
                        </a:lnSpc>
                        <a:spcBef>
                          <a:spcPts val="20"/>
                        </a:spcBef>
                        <a:spcAft>
                          <a:spcPts val="0"/>
                        </a:spcAft>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Compilation</a:t>
                      </a:r>
                      <a:r>
                        <a:rPr lang="en-US" sz="17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7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VM</a:t>
                      </a:r>
                      <a:r>
                        <a:rPr lang="en-US" sz="17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reports</a:t>
                      </a:r>
                      <a:r>
                        <a:rPr lang="en-US" sz="17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7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ROs</a:t>
                      </a:r>
                      <a:r>
                        <a:rPr lang="en-US" sz="1700" kern="100" spc="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by </a:t>
                      </a:r>
                      <a:r>
                        <a:rPr lang="en-US" sz="17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DEO</a:t>
                      </a:r>
                      <a:r>
                        <a:rPr lang="en-US" sz="1700" kern="100" spc="-4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&amp;</a:t>
                      </a:r>
                      <a:r>
                        <a:rPr lang="en-US" sz="17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submission</a:t>
                      </a:r>
                      <a:r>
                        <a:rPr lang="en-US" sz="17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to</a:t>
                      </a:r>
                      <a:r>
                        <a:rPr lang="en-US" sz="17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CEO</a:t>
                      </a:r>
                      <a:r>
                        <a:rPr lang="en-US" sz="17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(Annexure-</a:t>
                      </a:r>
                      <a:r>
                        <a:rPr lang="en-US" sz="1700" kern="100" spc="-2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nSpc>
                          <a:spcPct val="150000"/>
                        </a:lnSpc>
                        <a:spcBef>
                          <a:spcPts val="20"/>
                        </a:spcBef>
                        <a:spcAft>
                          <a:spcPts val="0"/>
                        </a:spcAft>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Within 7 days of announcement of </a:t>
                      </a:r>
                      <a:r>
                        <a:rPr lang="en-US" sz="17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elections</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3875839"/>
                  </a:ext>
                </a:extLst>
              </a:tr>
              <a:tr h="378278">
                <a:tc>
                  <a:txBody>
                    <a:bodyPr/>
                    <a:lstStyle/>
                    <a:p>
                      <a:pPr>
                        <a:lnSpc>
                          <a:spcPct val="150000"/>
                        </a:lnSpc>
                        <a:spcBef>
                          <a:spcPts val="45"/>
                        </a:spcBef>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1115" marR="24765" algn="ctr">
                        <a:lnSpc>
                          <a:spcPct val="150000"/>
                        </a:lnSpc>
                        <a:spcAft>
                          <a:spcPts val="0"/>
                        </a:spcAft>
                      </a:pPr>
                      <a:r>
                        <a:rPr lang="en-US" sz="1700" kern="100" spc="-2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7465" algn="just">
                        <a:lnSpc>
                          <a:spcPct val="150000"/>
                        </a:lnSpc>
                        <a:spcBef>
                          <a:spcPts val="20"/>
                        </a:spcBef>
                        <a:spcAft>
                          <a:spcPts val="0"/>
                        </a:spcAft>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Certificate</a:t>
                      </a:r>
                      <a:r>
                        <a:rPr lang="en-US" sz="1700" kern="100" spc="-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700" kern="100" spc="-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NO</a:t>
                      </a:r>
                      <a:r>
                        <a:rPr lang="en-US" sz="1700" kern="100" spc="-4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Vulnerable</a:t>
                      </a:r>
                      <a:r>
                        <a:rPr lang="en-US" sz="1700" kern="100" spc="-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village/area in Assembly Constituency, by DEO to </a:t>
                      </a:r>
                      <a:r>
                        <a:rPr lang="en-US" sz="1700" kern="100" spc="-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CEO</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nSpc>
                          <a:spcPct val="150000"/>
                        </a:lnSpc>
                        <a:spcBef>
                          <a:spcPts val="735"/>
                        </a:spcBef>
                        <a:spcAft>
                          <a:spcPts val="0"/>
                        </a:spcAft>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Within 7 days of announcement of </a:t>
                      </a:r>
                      <a:r>
                        <a:rPr lang="en-US" sz="17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elections</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7417327"/>
                  </a:ext>
                </a:extLst>
              </a:tr>
              <a:tr h="378278">
                <a:tc>
                  <a:txBody>
                    <a:bodyPr/>
                    <a:lstStyle/>
                    <a:p>
                      <a:pPr>
                        <a:lnSpc>
                          <a:spcPct val="150000"/>
                        </a:lnSpc>
                        <a:spcBef>
                          <a:spcPts val="45"/>
                        </a:spcBef>
                      </a:pP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1115" marR="30480" algn="ctr">
                        <a:lnSpc>
                          <a:spcPct val="150000"/>
                        </a:lnSpc>
                        <a:spcAft>
                          <a:spcPts val="0"/>
                        </a:spcAft>
                      </a:pPr>
                      <a:r>
                        <a:rPr lang="en-US" sz="1700" kern="100" spc="-25">
                          <a:solidFill>
                            <a:schemeClr val="tx1"/>
                          </a:solidFill>
                          <a:effectLst/>
                          <a:latin typeface="Calibri" panose="020F0502020204030204" pitchFamily="34" charset="0"/>
                          <a:ea typeface="Calibri" panose="020F0502020204030204" pitchFamily="34" charset="0"/>
                          <a:cs typeface="Calibri" panose="020F0502020204030204" pitchFamily="34" charset="0"/>
                        </a:rPr>
                        <a:t>11</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7465" algn="just">
                        <a:lnSpc>
                          <a:spcPct val="150000"/>
                        </a:lnSpc>
                        <a:spcBef>
                          <a:spcPts val="20"/>
                        </a:spcBef>
                        <a:spcAft>
                          <a:spcPts val="0"/>
                        </a:spcAft>
                      </a:pP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Compilation</a:t>
                      </a:r>
                      <a:r>
                        <a:rPr lang="en-US" sz="1700" kern="100" spc="2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of VM</a:t>
                      </a:r>
                      <a:r>
                        <a:rPr lang="en-US" sz="1700" kern="100" spc="2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reports</a:t>
                      </a:r>
                      <a:r>
                        <a:rPr lang="en-US" sz="1700" kern="100" spc="2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700" kern="100" spc="2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DEOs and submission to ECI in VM 6(CEO) </a:t>
                      </a:r>
                      <a:r>
                        <a:rPr lang="en-US" sz="1700" kern="100" spc="-10">
                          <a:solidFill>
                            <a:schemeClr val="tx1"/>
                          </a:solidFill>
                          <a:effectLst/>
                          <a:latin typeface="Calibri" panose="020F0502020204030204" pitchFamily="34" charset="0"/>
                          <a:ea typeface="Calibri" panose="020F0502020204030204" pitchFamily="34" charset="0"/>
                          <a:cs typeface="Calibri" panose="020F0502020204030204" pitchFamily="34" charset="0"/>
                        </a:rPr>
                        <a:t>(Annexure-VI)</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nSpc>
                          <a:spcPct val="150000"/>
                        </a:lnSpc>
                        <a:spcBef>
                          <a:spcPts val="735"/>
                        </a:spcBef>
                        <a:spcAft>
                          <a:spcPts val="0"/>
                        </a:spcAft>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Within</a:t>
                      </a:r>
                      <a:r>
                        <a:rPr lang="en-US" sz="1700" kern="100" spc="17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a:t>
                      </a:r>
                      <a:r>
                        <a:rPr lang="en-US" sz="1700" kern="100" spc="1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days</a:t>
                      </a:r>
                      <a:r>
                        <a:rPr lang="en-US" sz="1700" kern="100" spc="1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a:t>
                      </a:r>
                      <a:r>
                        <a:rPr lang="en-US" sz="1700" kern="100" spc="1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announcement of elections</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5867756"/>
                  </a:ext>
                </a:extLst>
              </a:tr>
              <a:tr h="574022">
                <a:tc>
                  <a:txBody>
                    <a:bodyPr/>
                    <a:lstStyle/>
                    <a:p>
                      <a:pPr>
                        <a:lnSpc>
                          <a:spcPct val="150000"/>
                        </a:lnSpc>
                        <a:spcBef>
                          <a:spcPts val="45"/>
                        </a:spcBef>
                      </a:pPr>
                      <a:r>
                        <a:rPr lang="en-US"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1115" marR="24765" algn="ctr">
                        <a:lnSpc>
                          <a:spcPct val="150000"/>
                        </a:lnSpc>
                        <a:spcAft>
                          <a:spcPts val="0"/>
                        </a:spcAft>
                      </a:pPr>
                      <a:r>
                        <a:rPr lang="en-US" sz="1700" kern="100" spc="-25">
                          <a:solidFill>
                            <a:schemeClr val="tx1"/>
                          </a:solidFill>
                          <a:effectLst/>
                          <a:latin typeface="Calibri" panose="020F0502020204030204" pitchFamily="34" charset="0"/>
                          <a:ea typeface="Calibri" panose="020F0502020204030204" pitchFamily="34" charset="0"/>
                          <a:cs typeface="Calibri" panose="020F0502020204030204" pitchFamily="34" charset="0"/>
                        </a:rPr>
                        <a:t>12</a:t>
                      </a:r>
                      <a:endParaRPr lang="en-IN" sz="17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gn="just">
                        <a:lnSpc>
                          <a:spcPct val="150000"/>
                        </a:lnSpc>
                        <a:spcBef>
                          <a:spcPts val="20"/>
                        </a:spcBef>
                        <a:spcAft>
                          <a:spcPts val="0"/>
                        </a:spcAft>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Completion of preventive/legitimate action against the persons responsible for causing vulnerability</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45"/>
                        </a:spcBef>
                      </a:pP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a:t>
                      </a:r>
                      <a:r>
                        <a:rPr lang="en-US" sz="1700" kern="100" spc="-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least 7</a:t>
                      </a:r>
                      <a:r>
                        <a:rPr lang="en-US" sz="1700" kern="100" spc="-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days</a:t>
                      </a:r>
                      <a:r>
                        <a:rPr lang="en-US" sz="1700" kern="100" spc="-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before</a:t>
                      </a:r>
                      <a:r>
                        <a:rPr lang="en-US" sz="1700" kern="100" spc="-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day of </a:t>
                      </a:r>
                      <a:r>
                        <a:rPr lang="en-US" sz="17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poll.</a:t>
                      </a:r>
                      <a:endParaRPr lang="en-IN" sz="17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496965"/>
                  </a:ext>
                </a:extLst>
              </a:tr>
            </a:tbl>
          </a:graphicData>
        </a:graphic>
      </p:graphicFrame>
    </p:spTree>
    <p:extLst>
      <p:ext uri="{BB962C8B-B14F-4D97-AF65-F5344CB8AC3E}">
        <p14:creationId xmlns:p14="http://schemas.microsoft.com/office/powerpoint/2010/main" val="917950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6EFED8-2FA4-40F0-83FF-635B654D9064}"/>
              </a:ext>
            </a:extLst>
          </p:cNvPr>
          <p:cNvSpPr txBox="1"/>
          <p:nvPr/>
        </p:nvSpPr>
        <p:spPr>
          <a:xfrm>
            <a:off x="4009074" y="266282"/>
            <a:ext cx="3874650" cy="523220"/>
          </a:xfrm>
          <a:prstGeom prst="rect">
            <a:avLst/>
          </a:prstGeom>
          <a:noFill/>
        </p:spPr>
        <p:txBody>
          <a:bodyPr wrap="none" rtlCol="0">
            <a:spAutoFit/>
          </a:bodyPr>
          <a:lstStyle/>
          <a:p>
            <a:pPr algn="ctr"/>
            <a:r>
              <a:rPr lang="en-US" sz="2800" b="1" dirty="0">
                <a:latin typeface="Calibri" panose="020F0502020204030204" pitchFamily="34" charset="0"/>
                <a:ea typeface="Calibri" panose="020F0502020204030204" pitchFamily="34" charset="0"/>
                <a:cs typeface="Calibri" panose="020F0502020204030204" pitchFamily="34" charset="0"/>
              </a:rPr>
              <a:t>Timeline for VM – contd.</a:t>
            </a:r>
          </a:p>
        </p:txBody>
      </p:sp>
      <p:graphicFrame>
        <p:nvGraphicFramePr>
          <p:cNvPr id="3" name="Table 2">
            <a:extLst>
              <a:ext uri="{FF2B5EF4-FFF2-40B4-BE49-F238E27FC236}">
                <a16:creationId xmlns:a16="http://schemas.microsoft.com/office/drawing/2014/main" id="{78F349E8-6EDC-F877-85CD-5619933464A1}"/>
              </a:ext>
            </a:extLst>
          </p:cNvPr>
          <p:cNvGraphicFramePr>
            <a:graphicFrameLocks noGrp="1"/>
          </p:cNvGraphicFramePr>
          <p:nvPr>
            <p:extLst>
              <p:ext uri="{D42A27DB-BD31-4B8C-83A1-F6EECF244321}">
                <p14:modId xmlns:p14="http://schemas.microsoft.com/office/powerpoint/2010/main" val="3702166288"/>
              </p:ext>
            </p:extLst>
          </p:nvPr>
        </p:nvGraphicFramePr>
        <p:xfrm>
          <a:off x="381000" y="1066800"/>
          <a:ext cx="11582399" cy="2560320"/>
        </p:xfrm>
        <a:graphic>
          <a:graphicData uri="http://schemas.openxmlformats.org/drawingml/2006/table">
            <a:tbl>
              <a:tblPr firstRow="1" bandRow="1">
                <a:tableStyleId>{5C22544A-7EE6-4342-B048-85BDC9FD1C3A}</a:tableStyleId>
              </a:tblPr>
              <a:tblGrid>
                <a:gridCol w="1319514">
                  <a:extLst>
                    <a:ext uri="{9D8B030D-6E8A-4147-A177-3AD203B41FA5}">
                      <a16:colId xmlns:a16="http://schemas.microsoft.com/office/drawing/2014/main" val="2162961713"/>
                    </a:ext>
                  </a:extLst>
                </a:gridCol>
                <a:gridCol w="6353215">
                  <a:extLst>
                    <a:ext uri="{9D8B030D-6E8A-4147-A177-3AD203B41FA5}">
                      <a16:colId xmlns:a16="http://schemas.microsoft.com/office/drawing/2014/main" val="2072434005"/>
                    </a:ext>
                  </a:extLst>
                </a:gridCol>
                <a:gridCol w="3909670">
                  <a:extLst>
                    <a:ext uri="{9D8B030D-6E8A-4147-A177-3AD203B41FA5}">
                      <a16:colId xmlns:a16="http://schemas.microsoft.com/office/drawing/2014/main" val="2167921177"/>
                    </a:ext>
                  </a:extLst>
                </a:gridCol>
              </a:tblGrid>
              <a:tr h="370840">
                <a:tc>
                  <a:txBody>
                    <a:bodyPr/>
                    <a:lstStyle/>
                    <a:p>
                      <a:pPr>
                        <a:lnSpc>
                          <a:spcPct val="150000"/>
                        </a:lnSpc>
                      </a:pPr>
                      <a: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t>Sl. 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pPr>
                      <a:r>
                        <a:rPr lang="en-IN" sz="1800" dirty="0" err="1">
                          <a:solidFill>
                            <a:schemeClr val="tx1"/>
                          </a:solidFill>
                          <a:latin typeface="Calibri" panose="020F0502020204030204" pitchFamily="34" charset="0"/>
                          <a:ea typeface="Calibri" panose="020F0502020204030204" pitchFamily="34" charset="0"/>
                          <a:cs typeface="Calibri" panose="020F0502020204030204" pitchFamily="34" charset="0"/>
                        </a:rPr>
                        <a:t>Activitiy</a:t>
                      </a:r>
                      <a: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pPr>
                      <a: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t>Time-limit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7956910"/>
                  </a:ext>
                </a:extLst>
              </a:tr>
              <a:tr h="370840">
                <a:tc>
                  <a:txBody>
                    <a:bodyPr/>
                    <a:lstStyle/>
                    <a:p>
                      <a:pPr>
                        <a:lnSpc>
                          <a:spcPct val="150000"/>
                        </a:lnSpc>
                        <a:spcBef>
                          <a:spcPts val="45"/>
                        </a:spcBef>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1115" marR="24765" algn="ctr">
                        <a:lnSpc>
                          <a:spcPct val="150000"/>
                        </a:lnSpc>
                        <a:spcAft>
                          <a:spcPts val="0"/>
                        </a:spcAft>
                      </a:pPr>
                      <a:r>
                        <a:rPr lang="en-US" sz="1800" kern="100" spc="-2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13</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6830" algn="just">
                        <a:lnSpc>
                          <a:spcPct val="150000"/>
                        </a:lnSpc>
                        <a:spcBef>
                          <a:spcPts val="20"/>
                        </a:spcBef>
                        <a:spcAft>
                          <a:spcPts val="0"/>
                        </a:spcAft>
                      </a:pPr>
                      <a:r>
                        <a:rPr lang="en-US" sz="18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Plan</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and</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execute</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joint</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confidence</a:t>
                      </a:r>
                      <a:r>
                        <a:rPr lang="en-US" sz="1800" kern="100" spc="-6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spc="-1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building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visits</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by</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DM/SP;</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SDM/</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Dy</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SP;</a:t>
                      </a:r>
                      <a:r>
                        <a:rPr lang="en-US" sz="1800" kern="100" spc="-7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Tehsildar</a:t>
                      </a: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PI in areas identified as most vulnerable.</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45"/>
                        </a:spcBef>
                      </a:pP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5720">
                        <a:lnSpc>
                          <a:spcPct val="150000"/>
                        </a:lnSpc>
                      </a:pP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Within</a:t>
                      </a:r>
                      <a:r>
                        <a:rPr lang="en-US" sz="1800" kern="100" spc="-1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r>
                        <a:rPr lang="en-US" sz="1800" kern="100" spc="-1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weeks</a:t>
                      </a:r>
                      <a:r>
                        <a:rPr lang="en-US" sz="1800" kern="100" spc="-1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prior</a:t>
                      </a:r>
                      <a:r>
                        <a:rPr lang="en-US" sz="1800" kern="100" spc="-1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to</a:t>
                      </a:r>
                      <a:r>
                        <a:rPr lang="en-US" sz="1800" kern="100" spc="-1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poll</a:t>
                      </a:r>
                      <a:r>
                        <a:rPr lang="en-US" sz="1800" kern="100" spc="-1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spc="-25">
                          <a:solidFill>
                            <a:schemeClr val="tx1"/>
                          </a:solidFill>
                          <a:effectLst/>
                          <a:latin typeface="Calibri" panose="020F0502020204030204" pitchFamily="34" charset="0"/>
                          <a:ea typeface="Calibri" panose="020F0502020204030204" pitchFamily="34" charset="0"/>
                          <a:cs typeface="Calibri" panose="020F0502020204030204" pitchFamily="34" charset="0"/>
                        </a:rPr>
                        <a:t>day</a:t>
                      </a:r>
                      <a:endParaRPr lang="en-IN"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33979"/>
                  </a:ext>
                </a:extLst>
              </a:tr>
              <a:tr h="370840">
                <a:tc>
                  <a:txBody>
                    <a:bodyPr/>
                    <a:lstStyle/>
                    <a:p>
                      <a:pPr marL="31115" marR="24765" algn="ctr">
                        <a:lnSpc>
                          <a:spcPct val="150000"/>
                        </a:lnSpc>
                        <a:spcBef>
                          <a:spcPts val="45"/>
                        </a:spcBef>
                        <a:spcAft>
                          <a:spcPts val="0"/>
                        </a:spcAft>
                      </a:pPr>
                      <a:r>
                        <a:rPr lang="en-US" sz="1800" kern="100" spc="-25">
                          <a:solidFill>
                            <a:schemeClr val="tx1"/>
                          </a:solidFill>
                          <a:effectLst/>
                          <a:latin typeface="Calibri" panose="020F0502020204030204" pitchFamily="34" charset="0"/>
                          <a:ea typeface="Calibri" panose="020F0502020204030204" pitchFamily="34" charset="0"/>
                          <a:cs typeface="Calibri" panose="020F0502020204030204" pitchFamily="34" charset="0"/>
                        </a:rPr>
                        <a:t>14</a:t>
                      </a:r>
                      <a:endParaRPr lang="en-IN"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a:lnSpc>
                          <a:spcPct val="150000"/>
                        </a:lnSpc>
                        <a:spcBef>
                          <a:spcPts val="45"/>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Pre-poll area domination by </a:t>
                      </a:r>
                      <a:r>
                        <a:rPr lang="en-US" sz="1800" kern="100" spc="-2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CAPF</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a:lnSpc>
                          <a:spcPct val="150000"/>
                        </a:lnSpc>
                        <a:spcBef>
                          <a:spcPts val="45"/>
                        </a:spcBef>
                        <a:spcAft>
                          <a:spcPts val="0"/>
                        </a:spcAft>
                      </a:pP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At</a:t>
                      </a:r>
                      <a:r>
                        <a:rPr lang="en-US" sz="1800" kern="100" spc="-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least 3-5</a:t>
                      </a:r>
                      <a:r>
                        <a:rPr lang="en-US" sz="1800" kern="100" spc="-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days</a:t>
                      </a:r>
                      <a:r>
                        <a:rPr lang="en-US" sz="1800" kern="100" spc="-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before</a:t>
                      </a:r>
                      <a:r>
                        <a:rPr lang="en-US" sz="1800" kern="100" spc="-5">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poll </a:t>
                      </a:r>
                      <a:r>
                        <a:rPr lang="en-US" sz="1800" kern="100" spc="-20">
                          <a:solidFill>
                            <a:schemeClr val="tx1"/>
                          </a:solidFill>
                          <a:effectLst/>
                          <a:latin typeface="Calibri" panose="020F0502020204030204" pitchFamily="34" charset="0"/>
                          <a:ea typeface="Calibri" panose="020F0502020204030204" pitchFamily="34" charset="0"/>
                          <a:cs typeface="Calibri" panose="020F0502020204030204" pitchFamily="34" charset="0"/>
                        </a:rPr>
                        <a:t>day.</a:t>
                      </a:r>
                      <a:endParaRPr lang="en-IN"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0221053"/>
                  </a:ext>
                </a:extLst>
              </a:tr>
              <a:tr h="370840">
                <a:tc>
                  <a:txBody>
                    <a:bodyPr/>
                    <a:lstStyle/>
                    <a:p>
                      <a:pPr>
                        <a:lnSpc>
                          <a:spcPct val="150000"/>
                        </a:lnSpc>
                        <a:spcBef>
                          <a:spcPts val="40"/>
                        </a:spcBef>
                      </a:pPr>
                      <a:r>
                        <a:rPr lang="en-US"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31115" marR="24765" algn="ctr">
                        <a:lnSpc>
                          <a:spcPct val="150000"/>
                        </a:lnSpc>
                        <a:spcBef>
                          <a:spcPts val="5"/>
                        </a:spcBef>
                        <a:spcAft>
                          <a:spcPts val="0"/>
                        </a:spcAft>
                      </a:pPr>
                      <a:r>
                        <a:rPr lang="en-US" sz="1800" kern="100" spc="-25">
                          <a:solidFill>
                            <a:schemeClr val="tx1"/>
                          </a:solidFill>
                          <a:effectLst/>
                          <a:latin typeface="Calibri" panose="020F0502020204030204" pitchFamily="34" charset="0"/>
                          <a:ea typeface="Calibri" panose="020F0502020204030204" pitchFamily="34" charset="0"/>
                          <a:cs typeface="Calibri" panose="020F0502020204030204" pitchFamily="34" charset="0"/>
                        </a:rPr>
                        <a:t>15</a:t>
                      </a:r>
                      <a:endParaRPr lang="en-IN" sz="1800" kern="1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 marR="37465" algn="just">
                        <a:lnSpc>
                          <a:spcPct val="150000"/>
                        </a:lnSpc>
                        <a:spcBef>
                          <a:spcPts val="20"/>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Strict vigil and monitoring of vulnerable areas/persons by Observers, DEO/RO, SO, Police</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40"/>
                        </a:spcBef>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5720">
                        <a:lnSpc>
                          <a:spcPct val="150000"/>
                        </a:lnSpc>
                        <a:spcBef>
                          <a:spcPts val="5"/>
                        </a:spcBef>
                        <a:spcAft>
                          <a:spcPts val="0"/>
                        </a:spcAft>
                      </a:pPr>
                      <a:r>
                        <a:rPr lang="en-US"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On the Poll </a:t>
                      </a:r>
                      <a:r>
                        <a:rPr lang="en-US" sz="1800" kern="100" spc="-25"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Day</a:t>
                      </a:r>
                      <a:endParaRPr lang="en-IN"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7342928"/>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133600"/>
            <a:ext cx="12192000" cy="4278094"/>
          </a:xfrm>
          <a:prstGeom prst="rect">
            <a:avLst/>
          </a:prstGeom>
          <a:noFill/>
        </p:spPr>
        <p:txBody>
          <a:bodyPr wrap="square" rtlCol="0">
            <a:spAutoFit/>
          </a:bodyPr>
          <a:lstStyle/>
          <a:p>
            <a:pPr algn="just">
              <a:spcAft>
                <a:spcPts val="1200"/>
              </a:spcAft>
              <a:tabLst>
                <a:tab pos="338138" algn="l"/>
              </a:tabLst>
            </a:pPr>
            <a:r>
              <a:rPr lang="en-US" sz="16600" dirty="0">
                <a:latin typeface="Calibri" panose="020F0502020204030204" pitchFamily="34" charset="0"/>
                <a:ea typeface="Calibri" panose="020F0502020204030204" pitchFamily="34" charset="0"/>
                <a:cs typeface="Calibri" panose="020F0502020204030204" pitchFamily="34" charset="0"/>
              </a:rPr>
              <a:t>Part – F</a:t>
            </a:r>
          </a:p>
          <a:p>
            <a:r>
              <a:rPr lang="en-US" sz="4800" dirty="0">
                <a:latin typeface="Calibri" panose="020F0502020204030204" pitchFamily="34" charset="0"/>
                <a:ea typeface="Calibri" panose="020F0502020204030204" pitchFamily="34" charset="0"/>
                <a:cs typeface="Calibri" panose="020F0502020204030204" pitchFamily="34" charset="0"/>
              </a:rPr>
              <a:t>Hypothetical Situation for analysis &amp; Reference Material</a:t>
            </a:r>
            <a:endParaRPr lang="en-IN"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784348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50D6B6-CEE0-41EB-9413-18429B84BF65}"/>
              </a:ext>
            </a:extLst>
          </p:cNvPr>
          <p:cNvSpPr>
            <a:spLocks noGrp="1"/>
          </p:cNvSpPr>
          <p:nvPr>
            <p:ph type="title"/>
          </p:nvPr>
        </p:nvSpPr>
        <p:spPr>
          <a:xfrm>
            <a:off x="227836" y="381000"/>
            <a:ext cx="11776586" cy="1188720"/>
          </a:xfrm>
        </p:spPr>
        <p:txBody>
          <a:bodyPr>
            <a:normAutofit/>
          </a:bodyPr>
          <a:lstStyle/>
          <a:p>
            <a:r>
              <a:rPr lang="en-US" sz="3600" b="1" dirty="0"/>
              <a:t>Hypothetical situation for analysis</a:t>
            </a:r>
          </a:p>
        </p:txBody>
      </p:sp>
      <p:sp>
        <p:nvSpPr>
          <p:cNvPr id="4" name="Content Placeholder 3">
            <a:extLst>
              <a:ext uri="{FF2B5EF4-FFF2-40B4-BE49-F238E27FC236}">
                <a16:creationId xmlns:a16="http://schemas.microsoft.com/office/drawing/2014/main" id="{4B11312C-AA29-4BDC-BAC5-6FCCB07BD721}"/>
              </a:ext>
            </a:extLst>
          </p:cNvPr>
          <p:cNvSpPr>
            <a:spLocks noGrp="1"/>
          </p:cNvSpPr>
          <p:nvPr>
            <p:ph idx="1"/>
          </p:nvPr>
        </p:nvSpPr>
        <p:spPr>
          <a:xfrm>
            <a:off x="227836" y="1371600"/>
            <a:ext cx="11810999" cy="3101983"/>
          </a:xfrm>
        </p:spPr>
        <p:txBody>
          <a:bodyPr>
            <a:normAutofit/>
          </a:bodyPr>
          <a:lstStyle/>
          <a:p>
            <a:pPr marL="0" indent="0" algn="just">
              <a:lnSpc>
                <a:spcPct val="150000"/>
              </a:lnSpc>
              <a:buNone/>
            </a:pPr>
            <a:r>
              <a:rPr lang="en-US" sz="2400" dirty="0"/>
              <a:t>On the poll day in a parliamentary election there is information received telephonically that some voters of a particular segment are being prevented from approaching the polling station to vote.</a:t>
            </a:r>
          </a:p>
          <a:p>
            <a:pPr algn="just">
              <a:lnSpc>
                <a:spcPct val="150000"/>
              </a:lnSpc>
            </a:pPr>
            <a:r>
              <a:rPr lang="en-US" sz="2400" dirty="0"/>
              <a:t>What  possible action  points are suggested ?</a:t>
            </a:r>
          </a:p>
          <a:p>
            <a:pPr algn="just">
              <a:lnSpc>
                <a:spcPct val="150000"/>
              </a:lnSpc>
            </a:pPr>
            <a:r>
              <a:rPr lang="en-US" sz="2400" dirty="0"/>
              <a:t>write action points in chronological order</a:t>
            </a:r>
          </a:p>
        </p:txBody>
      </p:sp>
    </p:spTree>
    <p:extLst>
      <p:ext uri="{BB962C8B-B14F-4D97-AF65-F5344CB8AC3E}">
        <p14:creationId xmlns:p14="http://schemas.microsoft.com/office/powerpoint/2010/main" val="1243383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46" y="169398"/>
            <a:ext cx="11844380" cy="668802"/>
          </a:xfrm>
        </p:spPr>
        <p:txBody>
          <a:bodyPr>
            <a:noAutofit/>
          </a:bodyPr>
          <a:lstStyle/>
          <a:p>
            <a:r>
              <a:rPr lang="en-US" sz="3600" b="1" dirty="0"/>
              <a:t>Understanding vulnerability </a:t>
            </a:r>
          </a:p>
        </p:txBody>
      </p:sp>
      <p:sp>
        <p:nvSpPr>
          <p:cNvPr id="3" name="Text Placeholder 2"/>
          <p:cNvSpPr>
            <a:spLocks noGrp="1"/>
          </p:cNvSpPr>
          <p:nvPr>
            <p:ph idx="1"/>
          </p:nvPr>
        </p:nvSpPr>
        <p:spPr>
          <a:xfrm>
            <a:off x="376272" y="990600"/>
            <a:ext cx="11434728" cy="4419600"/>
          </a:xfrm>
        </p:spPr>
        <p:txBody>
          <a:bodyPr>
            <a:noAutofit/>
          </a:bodyPr>
          <a:lstStyle/>
          <a:p>
            <a:pPr marL="0" indent="0" algn="just">
              <a:buNone/>
            </a:pPr>
            <a:r>
              <a:rPr lang="en-US" sz="2800" b="1" dirty="0"/>
              <a:t>VM – Susceptibility-intimidation-undue influence-force on the voter:</a:t>
            </a:r>
          </a:p>
          <a:p>
            <a:pPr marL="0" indent="0" algn="just">
              <a:lnSpc>
                <a:spcPct val="150000"/>
              </a:lnSpc>
              <a:buNone/>
            </a:pPr>
            <a:r>
              <a:rPr lang="en-US" sz="2800" dirty="0"/>
              <a:t>“Susceptibility of any voter or section of voters, whether or not living in a geographically identifiable area, to be wrongfully prevented from or influenced upon in relation to the exercise of his or her right to vote in a free and fair manner, through intimidation or use of any kind of undue influence or force on the voter”</a:t>
            </a:r>
          </a:p>
        </p:txBody>
      </p:sp>
      <p:sp>
        <p:nvSpPr>
          <p:cNvPr id="5" name="Rectangle 4"/>
          <p:cNvSpPr/>
          <p:nvPr/>
        </p:nvSpPr>
        <p:spPr>
          <a:xfrm>
            <a:off x="10880012" y="6214348"/>
            <a:ext cx="1311988" cy="369332"/>
          </a:xfrm>
          <a:prstGeom prst="rect">
            <a:avLst/>
          </a:prstGeom>
        </p:spPr>
        <p:txBody>
          <a:bodyPr wrap="square">
            <a:spAutoFit/>
          </a:bodyPr>
          <a:lstStyle/>
          <a:p>
            <a:r>
              <a:rPr lang="en-US" dirty="0" err="1">
                <a:latin typeface="Calibri" panose="020F0502020204030204" pitchFamily="34" charset="0"/>
                <a:ea typeface="Calibri" panose="020F0502020204030204" pitchFamily="34" charset="0"/>
                <a:cs typeface="Calibri" panose="020F0502020204030204" pitchFamily="34" charset="0"/>
              </a:rPr>
              <a:t>Contd</a:t>
            </a:r>
            <a:r>
              <a:rPr lang="en-US" dirty="0">
                <a:latin typeface="Calibri" panose="020F0502020204030204" pitchFamily="34" charset="0"/>
                <a:ea typeface="Calibri" panose="020F0502020204030204" pitchFamily="34" charset="0"/>
                <a:cs typeface="Calibri" panose="020F0502020204030204" pitchFamily="34" charset="0"/>
              </a:rPr>
              <a:t>…</a:t>
            </a:r>
            <a:endParaRPr lang="en-IN"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63343-9AEB-4FA6-B67C-6E27884C2AF0}"/>
              </a:ext>
            </a:extLst>
          </p:cNvPr>
          <p:cNvSpPr>
            <a:spLocks noGrp="1"/>
          </p:cNvSpPr>
          <p:nvPr>
            <p:ph type="title"/>
          </p:nvPr>
        </p:nvSpPr>
        <p:spPr>
          <a:xfrm>
            <a:off x="228600" y="152400"/>
            <a:ext cx="11734800" cy="1188720"/>
          </a:xfrm>
        </p:spPr>
        <p:txBody>
          <a:bodyPr>
            <a:normAutofit/>
          </a:bodyPr>
          <a:lstStyle/>
          <a:p>
            <a:pPr algn="ctr"/>
            <a:r>
              <a:rPr lang="en-US" sz="4000" b="1" dirty="0"/>
              <a:t>Reading/reference material</a:t>
            </a:r>
          </a:p>
        </p:txBody>
      </p:sp>
      <p:sp>
        <p:nvSpPr>
          <p:cNvPr id="3" name="Content Placeholder 2">
            <a:extLst>
              <a:ext uri="{FF2B5EF4-FFF2-40B4-BE49-F238E27FC236}">
                <a16:creationId xmlns:a16="http://schemas.microsoft.com/office/drawing/2014/main" id="{D0E8870C-7F50-4CF7-8B75-78685A00C4FD}"/>
              </a:ext>
            </a:extLst>
          </p:cNvPr>
          <p:cNvSpPr>
            <a:spLocks noGrp="1"/>
          </p:cNvSpPr>
          <p:nvPr>
            <p:ph idx="1"/>
          </p:nvPr>
        </p:nvSpPr>
        <p:spPr>
          <a:xfrm>
            <a:off x="435077" y="914400"/>
            <a:ext cx="11734800" cy="4114800"/>
          </a:xfrm>
          <a:noFill/>
        </p:spPr>
        <p:txBody>
          <a:bodyPr>
            <a:noAutofit/>
          </a:bodyPr>
          <a:lstStyle/>
          <a:p>
            <a:pPr>
              <a:lnSpc>
                <a:spcPct val="150000"/>
              </a:lnSpc>
            </a:pPr>
            <a:r>
              <a:rPr lang="en-US" sz="2400" dirty="0"/>
              <a:t>DEMP Manual (LATEST)</a:t>
            </a:r>
          </a:p>
          <a:p>
            <a:pPr>
              <a:lnSpc>
                <a:spcPct val="150000"/>
              </a:lnSpc>
            </a:pPr>
            <a:r>
              <a:rPr lang="en-US" sz="2400" dirty="0"/>
              <a:t>VM-MANUAL (LATEST)</a:t>
            </a:r>
          </a:p>
          <a:p>
            <a:pPr>
              <a:lnSpc>
                <a:spcPct val="150000"/>
              </a:lnSpc>
            </a:pPr>
            <a:r>
              <a:rPr lang="en-US" sz="2400" dirty="0"/>
              <a:t>VM Instruction No.464/L&amp;O/2023/EPS(VM) dated 21.06.2023</a:t>
            </a:r>
          </a:p>
          <a:p>
            <a:pPr>
              <a:lnSpc>
                <a:spcPct val="150000"/>
              </a:lnSpc>
            </a:pPr>
            <a:r>
              <a:rPr lang="en-US" sz="2400" dirty="0"/>
              <a:t>List of Critical Polling Stations with details of issues ( Parameter for identification of critical P.S annexed in the abovementioned instruction on VM) </a:t>
            </a:r>
          </a:p>
          <a:p>
            <a:pPr>
              <a:lnSpc>
                <a:spcPct val="150000"/>
              </a:lnSpc>
            </a:pPr>
            <a:r>
              <a:rPr lang="en-US" sz="2400" dirty="0"/>
              <a:t>Demographic details- Caste/Religion/Minorities </a:t>
            </a:r>
          </a:p>
          <a:p>
            <a:pPr>
              <a:lnSpc>
                <a:spcPct val="150000"/>
              </a:lnSpc>
            </a:pPr>
            <a:r>
              <a:rPr lang="en-US" sz="2400" dirty="0"/>
              <a:t>Caste Matrix- Village/polling station wise </a:t>
            </a:r>
          </a:p>
        </p:txBody>
      </p:sp>
      <p:sp>
        <p:nvSpPr>
          <p:cNvPr id="5" name="Rectangle 4"/>
          <p:cNvSpPr/>
          <p:nvPr/>
        </p:nvSpPr>
        <p:spPr>
          <a:xfrm>
            <a:off x="11190122" y="6324600"/>
            <a:ext cx="979755" cy="369332"/>
          </a:xfrm>
          <a:prstGeom prst="rect">
            <a:avLst/>
          </a:prstGeom>
        </p:spPr>
        <p:txBody>
          <a:bodyPr wrap="none">
            <a:spAutoFit/>
          </a:bodyPr>
          <a:lstStyle/>
          <a:p>
            <a:r>
              <a:rPr lang="en-US" dirty="0" err="1">
                <a:latin typeface="Times New Roman" panose="02020603050405020304" pitchFamily="18" charset="0"/>
                <a:cs typeface="Times New Roman" panose="02020603050405020304" pitchFamily="18" charset="0"/>
              </a:rPr>
              <a:t>Contd</a:t>
            </a:r>
            <a:r>
              <a:rPr lang="en-US" dirty="0">
                <a:latin typeface="Times New Roman" panose="02020603050405020304" pitchFamily="18" charset="0"/>
                <a:cs typeface="Times New Roman" panose="02020603050405020304" pitchFamily="18" charset="0"/>
              </a:rPr>
              <a:t>…</a:t>
            </a:r>
            <a:endParaRPr lang="en-IN" dirty="0"/>
          </a:p>
        </p:txBody>
      </p:sp>
    </p:spTree>
    <p:extLst>
      <p:ext uri="{BB962C8B-B14F-4D97-AF65-F5344CB8AC3E}">
        <p14:creationId xmlns:p14="http://schemas.microsoft.com/office/powerpoint/2010/main" val="18496684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3060D-A8E2-43B8-ACDE-1ECEE9608865}"/>
              </a:ext>
            </a:extLst>
          </p:cNvPr>
          <p:cNvSpPr>
            <a:spLocks noGrp="1"/>
          </p:cNvSpPr>
          <p:nvPr>
            <p:ph type="title"/>
          </p:nvPr>
        </p:nvSpPr>
        <p:spPr>
          <a:xfrm>
            <a:off x="228600" y="381000"/>
            <a:ext cx="11734800" cy="1188720"/>
          </a:xfrm>
        </p:spPr>
        <p:txBody>
          <a:bodyPr>
            <a:normAutofit/>
          </a:bodyPr>
          <a:lstStyle/>
          <a:p>
            <a:r>
              <a:rPr lang="en-US" sz="3600" b="1" dirty="0"/>
              <a:t>Reading/reference material – Contd.</a:t>
            </a:r>
          </a:p>
        </p:txBody>
      </p:sp>
      <p:sp>
        <p:nvSpPr>
          <p:cNvPr id="3" name="Content Placeholder 2">
            <a:extLst>
              <a:ext uri="{FF2B5EF4-FFF2-40B4-BE49-F238E27FC236}">
                <a16:creationId xmlns:a16="http://schemas.microsoft.com/office/drawing/2014/main" id="{42C704E1-3626-4B0F-B2D8-39B826FFB178}"/>
              </a:ext>
            </a:extLst>
          </p:cNvPr>
          <p:cNvSpPr>
            <a:spLocks noGrp="1"/>
          </p:cNvSpPr>
          <p:nvPr>
            <p:ph idx="1"/>
          </p:nvPr>
        </p:nvSpPr>
        <p:spPr>
          <a:xfrm>
            <a:off x="228600" y="1295400"/>
            <a:ext cx="11734800" cy="3101983"/>
          </a:xfrm>
        </p:spPr>
        <p:txBody>
          <a:bodyPr>
            <a:normAutofit/>
          </a:bodyPr>
          <a:lstStyle/>
          <a:p>
            <a:pPr algn="just">
              <a:lnSpc>
                <a:spcPct val="150000"/>
              </a:lnSpc>
            </a:pPr>
            <a:r>
              <a:rPr lang="en-US" sz="2400" dirty="0"/>
              <a:t>Election offences/Statistics and crime record in VM-I format (AC wise)</a:t>
            </a:r>
          </a:p>
          <a:p>
            <a:pPr>
              <a:lnSpc>
                <a:spcPct val="150000"/>
              </a:lnSpc>
            </a:pPr>
            <a:r>
              <a:rPr lang="en-US" sz="2400" dirty="0"/>
              <a:t>‘Checklist and Handbook (LATEST) for Sector officers/Magistrates</a:t>
            </a:r>
            <a:endParaRPr lang="en-US" sz="2000" dirty="0"/>
          </a:p>
          <a:p>
            <a:pPr>
              <a:lnSpc>
                <a:spcPct val="150000"/>
              </a:lnSpc>
            </a:pPr>
            <a:r>
              <a:rPr lang="en-US" sz="2400" dirty="0" err="1"/>
              <a:t>CrPC</a:t>
            </a:r>
            <a:r>
              <a:rPr lang="en-US" sz="2400" dirty="0"/>
              <a:t> - Chapter10 regarding Maintenance of Public orders and tranquility</a:t>
            </a:r>
            <a:endParaRPr lang="en-US" dirty="0"/>
          </a:p>
        </p:txBody>
      </p:sp>
      <p:sp>
        <p:nvSpPr>
          <p:cNvPr id="4" name="Rectangle 3"/>
          <p:cNvSpPr/>
          <p:nvPr/>
        </p:nvSpPr>
        <p:spPr>
          <a:xfrm>
            <a:off x="11446731" y="6469831"/>
            <a:ext cx="745269" cy="307777"/>
          </a:xfrm>
          <a:prstGeom prst="rect">
            <a:avLst/>
          </a:prstGeom>
        </p:spPr>
        <p:txBody>
          <a:bodyPr wrap="none">
            <a:spAutoFit/>
          </a:bodyPr>
          <a:lstStyle/>
          <a:p>
            <a:r>
              <a:rPr lang="en-IN" altLang="en-US" sz="1400" dirty="0" err="1">
                <a:latin typeface="Calibri" panose="020F0502020204030204" pitchFamily="34" charset="0"/>
                <a:cs typeface="Calibri" panose="020F0502020204030204" pitchFamily="34" charset="0"/>
              </a:rPr>
              <a:t>Contd</a:t>
            </a:r>
            <a:r>
              <a:rPr lang="en-IN" altLang="en-US" sz="1400" dirty="0">
                <a:latin typeface="Calibri" panose="020F0502020204030204" pitchFamily="34" charset="0"/>
                <a:cs typeface="Calibri" panose="020F0502020204030204" pitchFamily="34" charset="0"/>
              </a:rPr>
              <a:t>…</a:t>
            </a:r>
            <a:endParaRPr lang="en-IN" sz="1400" dirty="0"/>
          </a:p>
        </p:txBody>
      </p:sp>
    </p:spTree>
    <p:extLst>
      <p:ext uri="{BB962C8B-B14F-4D97-AF65-F5344CB8AC3E}">
        <p14:creationId xmlns:p14="http://schemas.microsoft.com/office/powerpoint/2010/main" val="7487495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9EE55-C221-0FC4-34AC-965945A98628}"/>
              </a:ext>
            </a:extLst>
          </p:cNvPr>
          <p:cNvSpPr>
            <a:spLocks noGrp="1"/>
          </p:cNvSpPr>
          <p:nvPr>
            <p:ph type="title"/>
          </p:nvPr>
        </p:nvSpPr>
        <p:spPr>
          <a:xfrm>
            <a:off x="-19665" y="22123"/>
            <a:ext cx="11582400" cy="685800"/>
          </a:xfrm>
        </p:spPr>
        <p:txBody>
          <a:bodyPr>
            <a:noAutofit/>
          </a:bodyPr>
          <a:lstStyle/>
          <a:p>
            <a:r>
              <a:rPr lang="en-US" b="1" dirty="0"/>
              <a:t>Reading/reference material – Contd. </a:t>
            </a:r>
            <a:br>
              <a:rPr lang="en-US" b="1" dirty="0"/>
            </a:br>
            <a:endParaRPr lang="en-IN" sz="4800" b="1" dirty="0"/>
          </a:p>
        </p:txBody>
      </p:sp>
      <p:sp>
        <p:nvSpPr>
          <p:cNvPr id="3" name="Content Placeholder 2">
            <a:extLst>
              <a:ext uri="{FF2B5EF4-FFF2-40B4-BE49-F238E27FC236}">
                <a16:creationId xmlns:a16="http://schemas.microsoft.com/office/drawing/2014/main" id="{4A4AD4C1-3CFD-04C6-E6B3-D3178216578E}"/>
              </a:ext>
            </a:extLst>
          </p:cNvPr>
          <p:cNvSpPr>
            <a:spLocks noGrp="1"/>
          </p:cNvSpPr>
          <p:nvPr>
            <p:ph idx="1"/>
          </p:nvPr>
        </p:nvSpPr>
        <p:spPr>
          <a:xfrm>
            <a:off x="-19665" y="1118419"/>
            <a:ext cx="11887200" cy="5739581"/>
          </a:xfrm>
        </p:spPr>
        <p:txBody>
          <a:bodyPr>
            <a:normAutofit lnSpcReduction="10000"/>
          </a:bodyPr>
          <a:lstStyle/>
          <a:p>
            <a:pPr marL="514350" indent="-514350" algn="just">
              <a:lnSpc>
                <a:spcPct val="150000"/>
              </a:lnSpc>
              <a:buFont typeface="+mj-lt"/>
              <a:buAutoNum type="romanLcPeriod"/>
            </a:pPr>
            <a:r>
              <a:rPr lang="en-US" sz="2000" dirty="0"/>
              <a:t> </a:t>
            </a:r>
            <a:r>
              <a:rPr lang="en-CA" sz="2000" dirty="0"/>
              <a:t>PSs </a:t>
            </a:r>
            <a:r>
              <a:rPr lang="en-CA" sz="2100" dirty="0"/>
              <a:t>having</a:t>
            </a:r>
            <a:r>
              <a:rPr lang="en-CA" sz="2000" dirty="0"/>
              <a:t> vulnerable pockets and PSs located in identified vulnerable area.</a:t>
            </a:r>
            <a:endParaRPr lang="en-IN" sz="2000" dirty="0"/>
          </a:p>
          <a:p>
            <a:pPr marL="514350" indent="-514350" algn="just">
              <a:lnSpc>
                <a:spcPct val="150000"/>
              </a:lnSpc>
              <a:spcBef>
                <a:spcPts val="600"/>
              </a:spcBef>
              <a:spcAft>
                <a:spcPts val="600"/>
              </a:spcAft>
              <a:buClr>
                <a:srgbClr val="231F20"/>
              </a:buClr>
              <a:buSzPct val="100000"/>
              <a:buFont typeface="+mj-lt"/>
              <a:buAutoNum type="romanLcPeriod"/>
              <a:tabLst>
                <a:tab pos="1003300" algn="l"/>
                <a:tab pos="1003935" algn="l"/>
              </a:tabLst>
            </a:pPr>
            <a:r>
              <a:rPr lang="en-US" sz="2000" dirty="0"/>
              <a:t>PSs where polling was more than 90% and where more than 75% of votes have been </a:t>
            </a:r>
            <a:r>
              <a:rPr lang="en-CA" sz="2000" dirty="0"/>
              <a:t>polled </a:t>
            </a:r>
            <a:r>
              <a:rPr lang="en-US" sz="2000" dirty="0"/>
              <a:t>in </a:t>
            </a:r>
            <a:r>
              <a:rPr lang="en-US" sz="2000" dirty="0" err="1"/>
              <a:t>favour</a:t>
            </a:r>
            <a:r>
              <a:rPr lang="en-US" sz="2000" dirty="0"/>
              <a:t> of one candidate in last election.</a:t>
            </a:r>
            <a:endParaRPr lang="en-IN" sz="2000" dirty="0"/>
          </a:p>
          <a:p>
            <a:pPr marL="514350" indent="-514350" algn="just">
              <a:lnSpc>
                <a:spcPct val="150000"/>
              </a:lnSpc>
              <a:spcBef>
                <a:spcPts val="600"/>
              </a:spcBef>
              <a:spcAft>
                <a:spcPts val="600"/>
              </a:spcAft>
              <a:buClr>
                <a:srgbClr val="231F20"/>
              </a:buClr>
              <a:buSzPct val="100000"/>
              <a:buFont typeface="+mj-lt"/>
              <a:buAutoNum type="romanLcPeriod"/>
              <a:tabLst>
                <a:tab pos="1003300" algn="l"/>
                <a:tab pos="1003935" algn="l"/>
              </a:tabLst>
            </a:pPr>
            <a:r>
              <a:rPr lang="en-CA" sz="2000" dirty="0"/>
              <a:t>PSs where polling is less than 10%</a:t>
            </a:r>
          </a:p>
          <a:p>
            <a:pPr marL="514350" indent="-514350" algn="just">
              <a:lnSpc>
                <a:spcPct val="150000"/>
              </a:lnSpc>
              <a:spcBef>
                <a:spcPts val="600"/>
              </a:spcBef>
              <a:spcAft>
                <a:spcPts val="600"/>
              </a:spcAft>
              <a:buClr>
                <a:srgbClr val="231F20"/>
              </a:buClr>
              <a:buSzPct val="100000"/>
              <a:buFont typeface="+mj-lt"/>
              <a:buAutoNum type="romanLcPeriod"/>
              <a:tabLst>
                <a:tab pos="1003300" algn="l"/>
                <a:tab pos="1003935" algn="l"/>
              </a:tabLst>
            </a:pPr>
            <a:r>
              <a:rPr lang="en-CA" sz="2000" dirty="0"/>
              <a:t>PSs where Re-poll conducted owing to vitiation of poll process and electoral offences such as booth capturing, during any election for Lok Sabha or State Legislative Assembly in last five years </a:t>
            </a:r>
            <a:endParaRPr lang="en-IN" sz="2000" dirty="0"/>
          </a:p>
          <a:p>
            <a:pPr marL="514350" indent="-514350" algn="just">
              <a:lnSpc>
                <a:spcPct val="150000"/>
              </a:lnSpc>
              <a:spcBef>
                <a:spcPts val="600"/>
              </a:spcBef>
              <a:spcAft>
                <a:spcPts val="600"/>
              </a:spcAft>
              <a:buClr>
                <a:srgbClr val="231F20"/>
              </a:buClr>
              <a:buSzPct val="100000"/>
              <a:buFont typeface="+mj-lt"/>
              <a:buAutoNum type="romanLcPeriod"/>
              <a:tabLst>
                <a:tab pos="1003300" algn="l"/>
                <a:tab pos="1003935" algn="l"/>
              </a:tabLst>
            </a:pPr>
            <a:r>
              <a:rPr lang="en-CA" sz="2000" dirty="0"/>
              <a:t>PSs where any sort of violence took place on poll day leading to lodging of FIR, during any election for Lok Sabha or State Legislative Assembly in last five years.</a:t>
            </a:r>
            <a:endParaRPr lang="en-IN" sz="2000" dirty="0"/>
          </a:p>
          <a:p>
            <a:pPr marL="514350" indent="-514350" algn="just">
              <a:lnSpc>
                <a:spcPct val="150000"/>
              </a:lnSpc>
              <a:spcBef>
                <a:spcPts val="600"/>
              </a:spcBef>
              <a:spcAft>
                <a:spcPts val="600"/>
              </a:spcAft>
              <a:buClr>
                <a:srgbClr val="231F20"/>
              </a:buClr>
              <a:buSzPct val="100000"/>
              <a:buFont typeface="+mj-lt"/>
              <a:buAutoNum type="romanLcPeriod"/>
              <a:tabLst>
                <a:tab pos="1003300" algn="l"/>
                <a:tab pos="1003935" algn="l"/>
              </a:tabLst>
            </a:pPr>
            <a:r>
              <a:rPr lang="en-US" sz="2000" dirty="0"/>
              <a:t>PSs with higher than constituency average % of Absentee, Shifted and Dead (ASD) voters (Ref: Constituency Average % of ASD Voters=Total number of ASD Voters in the constituency/ Total number of polling station)</a:t>
            </a:r>
            <a:endParaRPr lang="en-IN" sz="2000" dirty="0"/>
          </a:p>
          <a:p>
            <a:pPr marL="514350" indent="-514350" algn="just">
              <a:lnSpc>
                <a:spcPct val="150000"/>
              </a:lnSpc>
              <a:spcBef>
                <a:spcPts val="600"/>
              </a:spcBef>
              <a:spcAft>
                <a:spcPts val="600"/>
              </a:spcAft>
              <a:buClr>
                <a:srgbClr val="231F20"/>
              </a:buClr>
              <a:buSzPct val="100000"/>
              <a:buFont typeface="+mj-lt"/>
              <a:buAutoNum type="romanLcPeriod"/>
              <a:tabLst>
                <a:tab pos="1003300" algn="l"/>
                <a:tab pos="1003935" algn="l"/>
              </a:tabLst>
            </a:pPr>
            <a:r>
              <a:rPr lang="en-US" sz="2000" dirty="0"/>
              <a:t>Information regarding abnormal law and order situation in any particular area.</a:t>
            </a:r>
            <a:endParaRPr lang="en-IN" sz="2000" dirty="0"/>
          </a:p>
        </p:txBody>
      </p:sp>
      <p:sp>
        <p:nvSpPr>
          <p:cNvPr id="4" name="Rectangle 3"/>
          <p:cNvSpPr/>
          <p:nvPr/>
        </p:nvSpPr>
        <p:spPr>
          <a:xfrm>
            <a:off x="0" y="825287"/>
            <a:ext cx="12192000" cy="369332"/>
          </a:xfrm>
          <a:prstGeom prst="rect">
            <a:avLst/>
          </a:prstGeom>
        </p:spPr>
        <p:txBody>
          <a:bodyPr wrap="square">
            <a:spAutoFit/>
          </a:bodyPr>
          <a:lstStyle/>
          <a:p>
            <a:r>
              <a:rPr lang="en-GB" b="1" dirty="0"/>
              <a:t>Manual on Vulnerability Mapping 2023 - </a:t>
            </a:r>
            <a:r>
              <a:rPr lang="en-US" b="1" dirty="0"/>
              <a:t>objective criteria for identification of Critical </a:t>
            </a:r>
            <a:r>
              <a:rPr lang="en-GB" b="1" dirty="0"/>
              <a:t>PS</a:t>
            </a:r>
            <a:endParaRPr lang="en-IN" dirty="0"/>
          </a:p>
        </p:txBody>
      </p:sp>
    </p:spTree>
    <p:extLst>
      <p:ext uri="{BB962C8B-B14F-4D97-AF65-F5344CB8AC3E}">
        <p14:creationId xmlns:p14="http://schemas.microsoft.com/office/powerpoint/2010/main" val="245786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a:xfrm>
            <a:off x="452472" y="1219200"/>
            <a:ext cx="11282328" cy="4419600"/>
          </a:xfrm>
        </p:spPr>
        <p:txBody>
          <a:bodyPr>
            <a:noAutofit/>
          </a:bodyPr>
          <a:lstStyle/>
          <a:p>
            <a:pPr marL="0" indent="0" algn="just">
              <a:lnSpc>
                <a:spcPct val="150000"/>
              </a:lnSpc>
              <a:buNone/>
            </a:pPr>
            <a:r>
              <a:rPr lang="en-US" sz="2800" b="1" dirty="0"/>
              <a:t>Objective:</a:t>
            </a:r>
          </a:p>
          <a:p>
            <a:pPr marL="0" indent="0" algn="just">
              <a:lnSpc>
                <a:spcPct val="150000"/>
              </a:lnSpc>
              <a:buNone/>
            </a:pPr>
            <a:r>
              <a:rPr lang="en-US" sz="2800" dirty="0"/>
              <a:t>Objective of the Vulnerability Mapping in the context of elections is to identify such voters or sections of voters who are vulnerable or likely to be vulnerable, the persons or other factors causing such vulnerability and taking adequate corrective measures well in advance based on such identification.</a:t>
            </a:r>
          </a:p>
        </p:txBody>
      </p:sp>
      <p:sp>
        <p:nvSpPr>
          <p:cNvPr id="5" name="Rectangle 4"/>
          <p:cNvSpPr/>
          <p:nvPr/>
        </p:nvSpPr>
        <p:spPr>
          <a:xfrm>
            <a:off x="10721324" y="6019800"/>
            <a:ext cx="1294502" cy="464871"/>
          </a:xfrm>
          <a:prstGeom prst="rect">
            <a:avLst/>
          </a:prstGeom>
        </p:spPr>
        <p:txBody>
          <a:bodyPr wrap="square">
            <a:spAutoFit/>
          </a:bodyPr>
          <a:lstStyle/>
          <a:p>
            <a:pPr>
              <a:lnSpc>
                <a:spcPct val="150000"/>
              </a:lnSpc>
            </a:pPr>
            <a:r>
              <a:rPr lang="en-US" dirty="0" err="1">
                <a:latin typeface="Calibri" panose="020F0502020204030204" pitchFamily="34" charset="0"/>
                <a:ea typeface="Calibri" panose="020F0502020204030204" pitchFamily="34" charset="0"/>
                <a:cs typeface="Calibri" panose="020F0502020204030204" pitchFamily="34" charset="0"/>
              </a:rPr>
              <a:t>Contd</a:t>
            </a:r>
            <a:r>
              <a:rPr lang="en-US" dirty="0">
                <a:latin typeface="Calibri" panose="020F0502020204030204" pitchFamily="34" charset="0"/>
                <a:ea typeface="Calibri" panose="020F0502020204030204" pitchFamily="34" charset="0"/>
                <a:cs typeface="Calibri" panose="020F0502020204030204" pitchFamily="34" charset="0"/>
              </a:rPr>
              <a:t>…</a:t>
            </a:r>
            <a:endParaRPr lang="en-IN" dirty="0">
              <a:latin typeface="Calibri" panose="020F0502020204030204" pitchFamily="34" charset="0"/>
              <a:ea typeface="Calibri" panose="020F0502020204030204" pitchFamily="34" charset="0"/>
              <a:cs typeface="Calibri" panose="020F0502020204030204" pitchFamily="34" charset="0"/>
            </a:endParaRPr>
          </a:p>
        </p:txBody>
      </p:sp>
      <p:sp>
        <p:nvSpPr>
          <p:cNvPr id="6" name="Title 1"/>
          <p:cNvSpPr>
            <a:spLocks noGrp="1"/>
          </p:cNvSpPr>
          <p:nvPr>
            <p:ph type="title"/>
          </p:nvPr>
        </p:nvSpPr>
        <p:spPr>
          <a:xfrm>
            <a:off x="171446" y="169398"/>
            <a:ext cx="11844380" cy="668802"/>
          </a:xfrm>
        </p:spPr>
        <p:txBody>
          <a:bodyPr>
            <a:noAutofit/>
          </a:bodyPr>
          <a:lstStyle/>
          <a:p>
            <a:r>
              <a:rPr lang="en-US" sz="3600" b="1" dirty="0"/>
              <a:t>Understanding vulnerability – contd.  </a:t>
            </a:r>
          </a:p>
        </p:txBody>
      </p:sp>
    </p:spTree>
    <p:extLst>
      <p:ext uri="{BB962C8B-B14F-4D97-AF65-F5344CB8AC3E}">
        <p14:creationId xmlns:p14="http://schemas.microsoft.com/office/powerpoint/2010/main" val="4292690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E418C7-AE87-4D84-95ED-75413C452DD3}"/>
              </a:ext>
            </a:extLst>
          </p:cNvPr>
          <p:cNvSpPr>
            <a:spLocks noGrp="1"/>
          </p:cNvSpPr>
          <p:nvPr>
            <p:ph idx="1"/>
          </p:nvPr>
        </p:nvSpPr>
        <p:spPr>
          <a:xfrm>
            <a:off x="399227" y="1066800"/>
            <a:ext cx="11388818" cy="3101983"/>
          </a:xfrm>
        </p:spPr>
        <p:txBody>
          <a:bodyPr>
            <a:normAutofit/>
          </a:bodyPr>
          <a:lstStyle/>
          <a:p>
            <a:pPr marL="0" indent="0" algn="just">
              <a:lnSpc>
                <a:spcPct val="150000"/>
              </a:lnSpc>
              <a:buNone/>
            </a:pPr>
            <a:r>
              <a:rPr lang="en-US" sz="2400" b="1" dirty="0"/>
              <a:t>Confidential/dynamic report of vulnerable areas of the constituency:</a:t>
            </a:r>
          </a:p>
          <a:p>
            <a:pPr algn="just">
              <a:lnSpc>
                <a:spcPct val="150000"/>
              </a:lnSpc>
            </a:pPr>
            <a:r>
              <a:rPr lang="en-US" sz="2400" dirty="0"/>
              <a:t>Listing and marking vulnerable areas/Pockets/ Villages/Polling Station on the constituency –map and including in the DEMP.</a:t>
            </a:r>
          </a:p>
          <a:p>
            <a:pPr algn="just">
              <a:lnSpc>
                <a:spcPct val="150000"/>
              </a:lnSpc>
            </a:pPr>
            <a:r>
              <a:rPr lang="en-US" sz="2400" dirty="0"/>
              <a:t>The report is confidential and dynamic</a:t>
            </a:r>
          </a:p>
        </p:txBody>
      </p:sp>
      <p:sp>
        <p:nvSpPr>
          <p:cNvPr id="5" name="Title 1"/>
          <p:cNvSpPr>
            <a:spLocks noGrp="1"/>
          </p:cNvSpPr>
          <p:nvPr>
            <p:ph type="title"/>
          </p:nvPr>
        </p:nvSpPr>
        <p:spPr>
          <a:xfrm>
            <a:off x="171446" y="169398"/>
            <a:ext cx="11844380" cy="668802"/>
          </a:xfrm>
        </p:spPr>
        <p:txBody>
          <a:bodyPr>
            <a:noAutofit/>
          </a:bodyPr>
          <a:lstStyle/>
          <a:p>
            <a:r>
              <a:rPr lang="en-US" sz="3600" b="1" dirty="0"/>
              <a:t>Understanding vulnerability – contd.  </a:t>
            </a:r>
          </a:p>
        </p:txBody>
      </p:sp>
    </p:spTree>
    <p:extLst>
      <p:ext uri="{BB962C8B-B14F-4D97-AF65-F5344CB8AC3E}">
        <p14:creationId xmlns:p14="http://schemas.microsoft.com/office/powerpoint/2010/main" val="117122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3F19-A5EE-4793-934D-4F9E3E81569A}"/>
              </a:ext>
            </a:extLst>
          </p:cNvPr>
          <p:cNvSpPr>
            <a:spLocks noGrp="1"/>
          </p:cNvSpPr>
          <p:nvPr>
            <p:ph type="title"/>
          </p:nvPr>
        </p:nvSpPr>
        <p:spPr>
          <a:xfrm>
            <a:off x="228598" y="381000"/>
            <a:ext cx="11734802" cy="609600"/>
          </a:xfrm>
        </p:spPr>
        <p:txBody>
          <a:bodyPr>
            <a:normAutofit fontScale="90000"/>
          </a:bodyPr>
          <a:lstStyle/>
          <a:p>
            <a:r>
              <a:rPr lang="en-US" sz="3600" b="1" dirty="0"/>
              <a:t>Legal Framework</a:t>
            </a:r>
          </a:p>
        </p:txBody>
      </p:sp>
      <p:sp>
        <p:nvSpPr>
          <p:cNvPr id="3" name="Content Placeholder 2">
            <a:extLst>
              <a:ext uri="{FF2B5EF4-FFF2-40B4-BE49-F238E27FC236}">
                <a16:creationId xmlns:a16="http://schemas.microsoft.com/office/drawing/2014/main" id="{92E418C7-AE87-4D84-95ED-75413C452DD3}"/>
              </a:ext>
            </a:extLst>
          </p:cNvPr>
          <p:cNvSpPr>
            <a:spLocks noGrp="1"/>
          </p:cNvSpPr>
          <p:nvPr>
            <p:ph idx="1"/>
          </p:nvPr>
        </p:nvSpPr>
        <p:spPr>
          <a:xfrm>
            <a:off x="228598" y="1143000"/>
            <a:ext cx="11734802" cy="5181600"/>
          </a:xfrm>
        </p:spPr>
        <p:txBody>
          <a:bodyPr>
            <a:noAutofit/>
          </a:bodyPr>
          <a:lstStyle/>
          <a:p>
            <a:pPr marL="231775" indent="-231775" algn="just">
              <a:lnSpc>
                <a:spcPct val="150000"/>
              </a:lnSpc>
            </a:pPr>
            <a:r>
              <a:rPr lang="en-US" sz="2200" b="1" dirty="0">
                <a:solidFill>
                  <a:srgbClr val="FF0000"/>
                </a:solidFill>
              </a:rPr>
              <a:t>S 171C IP</a:t>
            </a:r>
            <a:r>
              <a:rPr lang="en-US" sz="2200" dirty="0">
                <a:solidFill>
                  <a:srgbClr val="FF0000"/>
                </a:solidFill>
              </a:rPr>
              <a:t>C: </a:t>
            </a:r>
            <a:r>
              <a:rPr lang="en-US" sz="2200" dirty="0"/>
              <a:t>Undue Influence at Elections- Whoever voluntarily interferes or attempts to interfere with the free exercise of any electoral right commits the offence of undue influence at an election.</a:t>
            </a:r>
          </a:p>
          <a:p>
            <a:pPr marL="231775" indent="-231775" algn="just">
              <a:lnSpc>
                <a:spcPct val="150000"/>
              </a:lnSpc>
            </a:pPr>
            <a:r>
              <a:rPr lang="en-US" sz="2200" dirty="0">
                <a:solidFill>
                  <a:srgbClr val="FF0000"/>
                </a:solidFill>
              </a:rPr>
              <a:t> </a:t>
            </a:r>
            <a:r>
              <a:rPr lang="en-IN" sz="2200" b="1" dirty="0">
                <a:solidFill>
                  <a:srgbClr val="FF0000"/>
                </a:solidFill>
              </a:rPr>
              <a:t>S 123(2) RPA 1951: </a:t>
            </a:r>
            <a:r>
              <a:rPr lang="en-US" sz="2200" dirty="0"/>
              <a:t>Any direct or indirect interference or attempt to interfere on the part of the candidate or his agent, or of any other person with the consent of the candidate or his election agent with the free exercise of any electoral right is a Corrupt Practice</a:t>
            </a:r>
            <a:r>
              <a:rPr lang="en-IN" sz="2200" b="1" dirty="0"/>
              <a:t>.</a:t>
            </a:r>
          </a:p>
          <a:p>
            <a:pPr marL="231775" indent="-231775" algn="just">
              <a:lnSpc>
                <a:spcPct val="150000"/>
              </a:lnSpc>
            </a:pPr>
            <a:r>
              <a:rPr lang="en-IN" sz="2200" b="1" dirty="0">
                <a:solidFill>
                  <a:srgbClr val="FF0000"/>
                </a:solidFill>
              </a:rPr>
              <a:t>S 171B(1) IPC: </a:t>
            </a:r>
            <a:r>
              <a:rPr lang="en-IN" sz="2200" dirty="0"/>
              <a:t>Whoever gives a gratification to any person to exercise any electoral right, accepts any gratification , commits the offence of bribery.</a:t>
            </a:r>
          </a:p>
          <a:p>
            <a:pPr marL="231775" indent="-231775" algn="just">
              <a:lnSpc>
                <a:spcPct val="150000"/>
              </a:lnSpc>
            </a:pPr>
            <a:r>
              <a:rPr lang="en-US" sz="2200" dirty="0"/>
              <a:t>Additionally, various other related provisions of IPC can be invoked by the enforcement agencies depending upon the offences those create vulnerability</a:t>
            </a:r>
          </a:p>
        </p:txBody>
      </p:sp>
    </p:spTree>
    <p:extLst>
      <p:ext uri="{BB962C8B-B14F-4D97-AF65-F5344CB8AC3E}">
        <p14:creationId xmlns:p14="http://schemas.microsoft.com/office/powerpoint/2010/main" val="3306398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3F19-A5EE-4793-934D-4F9E3E81569A}"/>
              </a:ext>
            </a:extLst>
          </p:cNvPr>
          <p:cNvSpPr>
            <a:spLocks noGrp="1"/>
          </p:cNvSpPr>
          <p:nvPr>
            <p:ph type="title"/>
          </p:nvPr>
        </p:nvSpPr>
        <p:spPr>
          <a:xfrm>
            <a:off x="228598" y="381000"/>
            <a:ext cx="11734802" cy="685800"/>
          </a:xfrm>
        </p:spPr>
        <p:txBody>
          <a:bodyPr>
            <a:normAutofit/>
          </a:bodyPr>
          <a:lstStyle/>
          <a:p>
            <a:r>
              <a:rPr lang="en-US" sz="3600" b="1" dirty="0"/>
              <a:t>Instruction on VM</a:t>
            </a:r>
          </a:p>
        </p:txBody>
      </p:sp>
      <p:sp>
        <p:nvSpPr>
          <p:cNvPr id="3" name="Content Placeholder 2">
            <a:extLst>
              <a:ext uri="{FF2B5EF4-FFF2-40B4-BE49-F238E27FC236}">
                <a16:creationId xmlns:a16="http://schemas.microsoft.com/office/drawing/2014/main" id="{92E418C7-AE87-4D84-95ED-75413C452DD3}"/>
              </a:ext>
            </a:extLst>
          </p:cNvPr>
          <p:cNvSpPr>
            <a:spLocks noGrp="1"/>
          </p:cNvSpPr>
          <p:nvPr>
            <p:ph idx="1"/>
          </p:nvPr>
        </p:nvSpPr>
        <p:spPr>
          <a:xfrm>
            <a:off x="213850" y="1219200"/>
            <a:ext cx="11734802" cy="2133600"/>
          </a:xfrm>
        </p:spPr>
        <p:txBody>
          <a:bodyPr>
            <a:noAutofit/>
          </a:bodyPr>
          <a:lstStyle/>
          <a:p>
            <a:pPr algn="just">
              <a:lnSpc>
                <a:spcPct val="150000"/>
              </a:lnSpc>
            </a:pPr>
            <a:r>
              <a:rPr lang="en-US" sz="2400" dirty="0"/>
              <a:t>As stated the concept of VM was initiated in year of 2007 taking due cognizance of the role being played by the muscle power in elections and taking into account certain prevailing socio-economic realities of electoral politics. A number of instructions were issued in this regard from time to time. Now, the </a:t>
            </a:r>
            <a:r>
              <a:rPr lang="en-US" sz="2400" b="1" dirty="0"/>
              <a:t>Commission has issued a consolidated instruction No. 464/L&amp;O/2023/ EPS(VM) dated 21.06.2023 on Vulnerability Mapping, Critical Polling Stations and preventive measures.</a:t>
            </a:r>
            <a:endParaRPr lang="en-IN" sz="2400" dirty="0"/>
          </a:p>
          <a:p>
            <a:pPr lvl="1">
              <a:lnSpc>
                <a:spcPct val="150000"/>
              </a:lnSpc>
            </a:pPr>
            <a:endParaRPr lang="en-US" sz="2400" dirty="0">
              <a:solidFill>
                <a:srgbClr val="00B0F0"/>
              </a:solidFill>
            </a:endParaRPr>
          </a:p>
        </p:txBody>
      </p:sp>
    </p:spTree>
    <p:extLst>
      <p:ext uri="{BB962C8B-B14F-4D97-AF65-F5344CB8AC3E}">
        <p14:creationId xmlns:p14="http://schemas.microsoft.com/office/powerpoint/2010/main" val="3976868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3F19-A5EE-4793-934D-4F9E3E81569A}"/>
              </a:ext>
            </a:extLst>
          </p:cNvPr>
          <p:cNvSpPr>
            <a:spLocks noGrp="1"/>
          </p:cNvSpPr>
          <p:nvPr>
            <p:ph type="title"/>
          </p:nvPr>
        </p:nvSpPr>
        <p:spPr>
          <a:xfrm>
            <a:off x="152398" y="381000"/>
            <a:ext cx="11887202" cy="762000"/>
          </a:xfrm>
        </p:spPr>
        <p:txBody>
          <a:bodyPr>
            <a:normAutofit/>
          </a:bodyPr>
          <a:lstStyle/>
          <a:p>
            <a:r>
              <a:rPr lang="en-US" sz="3600" b="1" dirty="0"/>
              <a:t>Stages of VM</a:t>
            </a:r>
          </a:p>
        </p:txBody>
      </p:sp>
      <p:sp>
        <p:nvSpPr>
          <p:cNvPr id="3" name="Content Placeholder 2">
            <a:extLst>
              <a:ext uri="{FF2B5EF4-FFF2-40B4-BE49-F238E27FC236}">
                <a16:creationId xmlns:a16="http://schemas.microsoft.com/office/drawing/2014/main" id="{92E418C7-AE87-4D84-95ED-75413C452DD3}"/>
              </a:ext>
            </a:extLst>
          </p:cNvPr>
          <p:cNvSpPr>
            <a:spLocks noGrp="1"/>
          </p:cNvSpPr>
          <p:nvPr>
            <p:ph idx="1"/>
          </p:nvPr>
        </p:nvSpPr>
        <p:spPr>
          <a:xfrm>
            <a:off x="152398" y="1143000"/>
            <a:ext cx="11887202" cy="3352800"/>
          </a:xfrm>
        </p:spPr>
        <p:txBody>
          <a:bodyPr>
            <a:noAutofit/>
          </a:bodyPr>
          <a:lstStyle/>
          <a:p>
            <a:pPr marL="0" indent="0" algn="just">
              <a:lnSpc>
                <a:spcPct val="150000"/>
              </a:lnSpc>
              <a:buNone/>
            </a:pPr>
            <a:r>
              <a:rPr lang="en-US" sz="2400" b="1" dirty="0">
                <a:solidFill>
                  <a:schemeClr val="tx1"/>
                </a:solidFill>
              </a:rPr>
              <a:t>The VM exercise takes place in three stages:</a:t>
            </a:r>
            <a:endParaRPr lang="en-IN" sz="2400" b="1" dirty="0">
              <a:solidFill>
                <a:schemeClr val="tx1"/>
              </a:solidFill>
            </a:endParaRPr>
          </a:p>
          <a:p>
            <a:pPr lvl="0" algn="just">
              <a:lnSpc>
                <a:spcPct val="150000"/>
              </a:lnSpc>
            </a:pPr>
            <a:r>
              <a:rPr lang="en-US" sz="2400" dirty="0">
                <a:solidFill>
                  <a:schemeClr val="tx1"/>
                </a:solidFill>
              </a:rPr>
              <a:t>Identification of the voter’s/voter segments, village/hamlets/ area wise vulnerable to threat or undue influence</a:t>
            </a:r>
            <a:endParaRPr lang="en-IN" sz="2400" dirty="0">
              <a:solidFill>
                <a:schemeClr val="tx1"/>
              </a:solidFill>
            </a:endParaRPr>
          </a:p>
          <a:p>
            <a:pPr lvl="0" algn="just">
              <a:lnSpc>
                <a:spcPct val="150000"/>
              </a:lnSpc>
            </a:pPr>
            <a:r>
              <a:rPr lang="en-US" sz="2400" dirty="0">
                <a:solidFill>
                  <a:schemeClr val="tx1"/>
                </a:solidFill>
              </a:rPr>
              <a:t>Identification of the persons causing such vulnerability using muscle/ money power</a:t>
            </a:r>
            <a:endParaRPr lang="en-IN" sz="2400" dirty="0">
              <a:solidFill>
                <a:schemeClr val="tx1"/>
              </a:solidFill>
            </a:endParaRPr>
          </a:p>
          <a:p>
            <a:pPr lvl="0" algn="just">
              <a:lnSpc>
                <a:spcPct val="150000"/>
              </a:lnSpc>
            </a:pPr>
            <a:r>
              <a:rPr lang="en-US" sz="2400" dirty="0">
                <a:solidFill>
                  <a:schemeClr val="tx1"/>
                </a:solidFill>
              </a:rPr>
              <a:t>Initiating preventive measures against the persons responsible for causing vulnerability.</a:t>
            </a:r>
            <a:endParaRPr lang="en-IN" sz="2400" dirty="0">
              <a:solidFill>
                <a:schemeClr val="tx1"/>
              </a:solidFill>
            </a:endParaRPr>
          </a:p>
          <a:p>
            <a:pPr lvl="1">
              <a:lnSpc>
                <a:spcPct val="150000"/>
              </a:lnSpc>
            </a:pPr>
            <a:endParaRPr lang="en-US" sz="4000" dirty="0"/>
          </a:p>
        </p:txBody>
      </p:sp>
    </p:spTree>
    <p:extLst>
      <p:ext uri="{BB962C8B-B14F-4D97-AF65-F5344CB8AC3E}">
        <p14:creationId xmlns:p14="http://schemas.microsoft.com/office/powerpoint/2010/main" val="316898486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9630</TotalTime>
  <Words>3203</Words>
  <Application>Microsoft Office PowerPoint</Application>
  <PresentationFormat>Widescreen</PresentationFormat>
  <Paragraphs>370</Paragraphs>
  <Slides>42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Calibri</vt:lpstr>
      <vt:lpstr>Courier New</vt:lpstr>
      <vt:lpstr>Times New Roman</vt:lpstr>
      <vt:lpstr>Trebuchet MS</vt:lpstr>
      <vt:lpstr>Wingdings</vt:lpstr>
      <vt:lpstr>Wingdings 3</vt:lpstr>
      <vt:lpstr>Facet</vt:lpstr>
      <vt:lpstr>PowerPoint Presentation</vt:lpstr>
      <vt:lpstr>PowerPoint Presentation</vt:lpstr>
      <vt:lpstr>PowerPoint Presentation</vt:lpstr>
      <vt:lpstr>Understanding vulnerability </vt:lpstr>
      <vt:lpstr>Understanding vulnerability – contd.  </vt:lpstr>
      <vt:lpstr>Understanding vulnerability – contd.  </vt:lpstr>
      <vt:lpstr>Legal Framework</vt:lpstr>
      <vt:lpstr>Instruction on VM</vt:lpstr>
      <vt:lpstr>Stages of VM</vt:lpstr>
      <vt:lpstr>Vulnerable vs Critical</vt:lpstr>
      <vt:lpstr>Parameters of VM</vt:lpstr>
      <vt:lpstr>Parameters of VM – contd. </vt:lpstr>
      <vt:lpstr>PowerPoint Presentation</vt:lpstr>
      <vt:lpstr>PowerPoint Presentation</vt:lpstr>
      <vt:lpstr>Appointment of Sector Officers</vt:lpstr>
      <vt:lpstr>Sector/designated police officer</vt:lpstr>
      <vt:lpstr>Training of SO/ designated police officers </vt:lpstr>
      <vt:lpstr>PowerPoint Presentation</vt:lpstr>
      <vt:lpstr>PowerPoint Presentation</vt:lpstr>
      <vt:lpstr>Pre-poll responsibilities of DEO/RO –  </vt:lpstr>
      <vt:lpstr>Pre-poll responsibilities - SO - VM related</vt:lpstr>
      <vt:lpstr>Pre-poll responsibilities - SO - VM related – contd.</vt:lpstr>
      <vt:lpstr>Poll day responsibilities: SoP</vt:lpstr>
      <vt:lpstr>Poll day responsibilities  - Role of DEO/RO/SP</vt:lpstr>
      <vt:lpstr>PowerPoint Presentation</vt:lpstr>
      <vt:lpstr>Poll day responsibilities - role of CAPF </vt:lpstr>
      <vt:lpstr>Poll day responsibilities - role of Observer </vt:lpstr>
      <vt:lpstr>Poll day responsibilities - poll day monitoring – contd.</vt:lpstr>
      <vt:lpstr>PowerPoint Presentation</vt:lpstr>
      <vt:lpstr>Post poll responsibilities - monitoring after the poll</vt:lpstr>
      <vt:lpstr> Post poll responsibilities - accountability and confidentiality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Hypothetical situation for analysis</vt:lpstr>
      <vt:lpstr>Reading/reference material</vt:lpstr>
      <vt:lpstr>Reading/reference material – Contd.</vt:lpstr>
      <vt:lpstr>Reading/reference material – Contd.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Admin</cp:lastModifiedBy>
  <cp:revision>693</cp:revision>
  <cp:lastPrinted>2023-10-18T10:52:29Z</cp:lastPrinted>
  <dcterms:created xsi:type="dcterms:W3CDTF">2022-06-14T10:13:24Z</dcterms:created>
  <dcterms:modified xsi:type="dcterms:W3CDTF">2023-10-26T06:13:34Z</dcterms:modified>
</cp:coreProperties>
</file>